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6858000" cy="9144000"/>
  <p:defaultTextStyle>
    <a:lvl1pPr>
      <a:defRPr sz="1400">
        <a:latin typeface="Arial"/>
        <a:ea typeface="Arial"/>
        <a:cs typeface="Arial"/>
        <a:sym typeface="Arial"/>
      </a:defRPr>
    </a:lvl1pPr>
    <a:lvl2pPr>
      <a:defRPr sz="1400">
        <a:latin typeface="Arial"/>
        <a:ea typeface="Arial"/>
        <a:cs typeface="Arial"/>
        <a:sym typeface="Arial"/>
      </a:defRPr>
    </a:lvl2pPr>
    <a:lvl3pPr>
      <a:defRPr sz="1400">
        <a:latin typeface="Arial"/>
        <a:ea typeface="Arial"/>
        <a:cs typeface="Arial"/>
        <a:sym typeface="Arial"/>
      </a:defRPr>
    </a:lvl3pPr>
    <a:lvl4pPr>
      <a:defRPr sz="1400">
        <a:latin typeface="Arial"/>
        <a:ea typeface="Arial"/>
        <a:cs typeface="Arial"/>
        <a:sym typeface="Arial"/>
      </a:defRPr>
    </a:lvl4pPr>
    <a:lvl5pPr>
      <a:defRPr sz="1400">
        <a:latin typeface="Arial"/>
        <a:ea typeface="Arial"/>
        <a:cs typeface="Arial"/>
        <a:sym typeface="Arial"/>
      </a:defRPr>
    </a:lvl5pPr>
    <a:lvl6pPr>
      <a:defRPr sz="1400">
        <a:latin typeface="Arial"/>
        <a:ea typeface="Arial"/>
        <a:cs typeface="Arial"/>
        <a:sym typeface="Arial"/>
      </a:defRPr>
    </a:lvl6pPr>
    <a:lvl7pPr>
      <a:defRPr sz="1400">
        <a:latin typeface="Arial"/>
        <a:ea typeface="Arial"/>
        <a:cs typeface="Arial"/>
        <a:sym typeface="Arial"/>
      </a:defRPr>
    </a:lvl7pPr>
    <a:lvl8pPr>
      <a:defRPr sz="1400">
        <a:latin typeface="Arial"/>
        <a:ea typeface="Arial"/>
        <a:cs typeface="Arial"/>
        <a:sym typeface="Arial"/>
      </a:defRPr>
    </a:lvl8pPr>
    <a:lvl9pPr>
      <a:defRPr sz="1400"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DD7E6"/>
          </a:solidFill>
        </a:fill>
      </a:tcStyle>
    </a:wholeTbl>
    <a:band2H>
      <a:tcTxStyle b="def" i="def"/>
      <a:tcStyle>
        <a:tcBdr/>
        <a:fill>
          <a:solidFill>
            <a:srgbClr val="E7ECF3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A81BA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A81BA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A81BA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AE2CD"/>
          </a:solidFill>
        </a:fill>
      </a:tcStyle>
    </a:wholeTbl>
    <a:band2H>
      <a:tcTxStyle b="def" i="def"/>
      <a:tcStyle>
        <a:tcBdr/>
        <a:fill>
          <a:solidFill>
            <a:srgbClr val="EDF1E8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BAB42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BAB42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BAB42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CCCC"/>
          </a:solidFill>
        </a:fill>
      </a:tcStyle>
    </a:wholeTbl>
    <a:band2H>
      <a:tcTxStyle b="def" i="def"/>
      <a:tcStyle>
        <a:tcBdr/>
        <a:fill>
          <a:solidFill>
            <a:srgbClr val="EEE7E7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63334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63334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63334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A81BA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A81BA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5" name="Shape 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297467"/>
            <a:ext cx="7772400" cy="2445674"/>
          </a:xfrm>
          <a:prstGeom prst="rect">
            <a:avLst/>
          </a:prstGeom>
        </p:spPr>
        <p:txBody>
          <a:bodyPr anchor="b"/>
          <a:lstStyle/>
          <a:p>
            <a:pPr lvl="0" algn="ctr">
              <a:defRPr sz="4800"/>
            </a:pP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685800" y="2840053"/>
            <a:ext cx="7772400" cy="2070674"/>
          </a:xfrm>
          <a:prstGeom prst="rect">
            <a:avLst/>
          </a:prstGeom>
        </p:spPr>
        <p:txBody>
          <a:bodyPr/>
          <a:lstStyle/>
          <a:p>
            <a:pPr lvl="0" algn="ctr">
              <a:defRPr>
                <a:solidFill>
                  <a:srgbClr val="666666"/>
                </a:solidFill>
              </a:defRPr>
            </a:pP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xfrm>
            <a:off x="8556790" y="4762675"/>
            <a:ext cx="548700" cy="367950"/>
          </a:xfrm>
          <a:prstGeom prst="rect">
            <a:avLst/>
          </a:prstGeom>
        </p:spPr>
        <p:txBody>
          <a:bodyPr/>
          <a:lstStyle>
            <a:lvl1pPr algn="r">
              <a:defRPr sz="13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xfrm>
            <a:off x="311699" y="1152475"/>
            <a:ext cx="3999900" cy="3991025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9" name="Shape 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311699" y="445025"/>
            <a:ext cx="8520601" cy="755126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xfrm>
            <a:off x="311699" y="0"/>
            <a:ext cx="2808000" cy="1311299"/>
          </a:xfrm>
          <a:prstGeom prst="rect">
            <a:avLst/>
          </a:prstGeom>
        </p:spPr>
        <p:txBody>
          <a:bodyPr anchor="b"/>
          <a:lstStyle/>
          <a:p>
            <a:pPr lvl="0">
              <a:defRPr sz="2400"/>
            </a:pP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xfrm>
            <a:off x="311699" y="1389599"/>
            <a:ext cx="2808000" cy="3753902"/>
          </a:xfrm>
          <a:prstGeom prst="rect">
            <a:avLst/>
          </a:prstGeom>
        </p:spPr>
        <p:txBody>
          <a:bodyPr/>
          <a:lstStyle/>
          <a:p>
            <a:pPr lvl="0">
              <a:defRPr sz="1200"/>
            </a:pPr>
          </a:p>
        </p:txBody>
      </p:sp>
      <p:sp>
        <p:nvSpPr>
          <p:cNvPr id="46" name="Shape 4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ain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/>
          <a:p>
            <a:pPr lvl="0">
              <a:defRPr sz="4800"/>
            </a:pP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52" name="Shape 52"/>
          <p:cNvSpPr/>
          <p:nvPr>
            <p:ph type="title"/>
          </p:nvPr>
        </p:nvSpPr>
        <p:spPr>
          <a:xfrm>
            <a:off x="265500" y="0"/>
            <a:ext cx="4045199" cy="2715476"/>
          </a:xfrm>
          <a:prstGeom prst="rect">
            <a:avLst/>
          </a:prstGeom>
        </p:spPr>
        <p:txBody>
          <a:bodyPr anchor="b"/>
          <a:lstStyle/>
          <a:p>
            <a:pPr lvl="0" algn="ctr">
              <a:defRPr sz="4200"/>
            </a:pP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xfrm>
            <a:off x="265500" y="2803075"/>
            <a:ext cx="4045199" cy="2340425"/>
          </a:xfrm>
          <a:prstGeom prst="rect">
            <a:avLst/>
          </a:prstGeom>
        </p:spPr>
        <p:txBody>
          <a:bodyPr/>
          <a:lstStyle/>
          <a:p>
            <a:pPr lvl="0" algn="ctr">
              <a:defRPr sz="2100"/>
            </a:pPr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body" idx="1"/>
          </p:nvPr>
        </p:nvSpPr>
        <p:spPr>
          <a:xfrm>
            <a:off x="311699" y="3922750"/>
            <a:ext cx="5998802" cy="1220751"/>
          </a:xfrm>
          <a:prstGeom prst="rect">
            <a:avLst/>
          </a:prstGeom>
        </p:spPr>
        <p:txBody>
          <a:bodyPr anchor="ctr"/>
          <a:lstStyle/>
          <a:p>
            <a:pPr lvl="0"/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311699" y="0"/>
            <a:ext cx="8520601" cy="3069625"/>
          </a:xfrm>
          <a:prstGeom prst="rect">
            <a:avLst/>
          </a:prstGeom>
        </p:spPr>
        <p:txBody>
          <a:bodyPr anchor="b"/>
          <a:lstStyle/>
          <a:p>
            <a:pPr lvl="0" algn="ctr">
              <a:defRPr sz="12000"/>
            </a:pP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311699" y="3152225"/>
            <a:ext cx="8520601" cy="1991275"/>
          </a:xfrm>
          <a:prstGeom prst="rect">
            <a:avLst/>
          </a:prstGeom>
        </p:spPr>
        <p:txBody>
          <a:bodyPr/>
          <a:lstStyle/>
          <a:p>
            <a:pPr lvl="0" algn="ctr"/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xfrm>
            <a:off x="457200" y="0"/>
            <a:ext cx="8229600" cy="1063378"/>
          </a:xfrm>
          <a:prstGeom prst="rect">
            <a:avLst/>
          </a:prstGeom>
        </p:spPr>
        <p:txBody>
          <a:bodyPr anchor="b"/>
          <a:lstStyle/>
          <a:p>
            <a:pPr lvl="0"/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xfrm>
            <a:off x="8556790" y="4762675"/>
            <a:ext cx="548700" cy="367950"/>
          </a:xfrm>
          <a:prstGeom prst="rect">
            <a:avLst/>
          </a:prstGeom>
        </p:spPr>
        <p:txBody>
          <a:bodyPr/>
          <a:lstStyle>
            <a:lvl1pPr algn="r">
              <a:defRPr sz="13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457200" y="0"/>
            <a:ext cx="8229600" cy="1063378"/>
          </a:xfrm>
          <a:prstGeom prst="rect">
            <a:avLst/>
          </a:prstGeom>
        </p:spPr>
        <p:txBody>
          <a:bodyPr anchor="b"/>
          <a:lstStyle/>
          <a:p>
            <a:pPr lvl="0"/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457200" y="1200150"/>
            <a:ext cx="3994500" cy="394335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xfrm>
            <a:off x="8556790" y="4762675"/>
            <a:ext cx="548700" cy="367950"/>
          </a:xfrm>
          <a:prstGeom prst="rect">
            <a:avLst/>
          </a:prstGeom>
        </p:spPr>
        <p:txBody>
          <a:bodyPr/>
          <a:lstStyle>
            <a:lvl1pPr algn="r">
              <a:defRPr sz="13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xfrm>
            <a:off x="457200" y="0"/>
            <a:ext cx="8229600" cy="1063378"/>
          </a:xfrm>
          <a:prstGeom prst="rect">
            <a:avLst/>
          </a:prstGeom>
        </p:spPr>
        <p:txBody>
          <a:bodyPr anchor="b"/>
          <a:lstStyle/>
          <a:p>
            <a:pPr lvl="0"/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xfrm>
            <a:off x="8556790" y="4762675"/>
            <a:ext cx="548700" cy="367950"/>
          </a:xfrm>
          <a:prstGeom prst="rect">
            <a:avLst/>
          </a:prstGeom>
        </p:spPr>
        <p:txBody>
          <a:bodyPr/>
          <a:lstStyle>
            <a:lvl1pPr algn="r">
              <a:defRPr sz="13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body" idx="1"/>
          </p:nvPr>
        </p:nvSpPr>
        <p:spPr>
          <a:xfrm>
            <a:off x="457200" y="4406308"/>
            <a:ext cx="8229600" cy="737193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ts val="300"/>
              </a:spcBef>
              <a:defRPr sz="1800"/>
            </a:pP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xfrm>
            <a:off x="8556790" y="4762675"/>
            <a:ext cx="548700" cy="367950"/>
          </a:xfrm>
          <a:prstGeom prst="rect">
            <a:avLst/>
          </a:prstGeom>
        </p:spPr>
        <p:txBody>
          <a:bodyPr/>
          <a:lstStyle>
            <a:lvl1pPr algn="r">
              <a:defRPr sz="13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sldNum" sz="quarter" idx="2"/>
          </p:nvPr>
        </p:nvSpPr>
        <p:spPr>
          <a:xfrm>
            <a:off x="8556790" y="4762675"/>
            <a:ext cx="548700" cy="367950"/>
          </a:xfrm>
          <a:prstGeom prst="rect">
            <a:avLst/>
          </a:prstGeom>
        </p:spPr>
        <p:txBody>
          <a:bodyPr/>
          <a:lstStyle>
            <a:lvl1pPr algn="r">
              <a:defRPr sz="13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311708" y="0"/>
            <a:ext cx="8520600" cy="2797174"/>
          </a:xfrm>
          <a:prstGeom prst="rect">
            <a:avLst/>
          </a:prstGeom>
        </p:spPr>
        <p:txBody>
          <a:bodyPr anchor="b"/>
          <a:lstStyle/>
          <a:p>
            <a:pPr lvl="0" algn="ctr">
              <a:defRPr sz="5200"/>
            </a:pPr>
          </a:p>
        </p:txBody>
      </p:sp>
      <p:sp>
        <p:nvSpPr>
          <p:cNvPr id="27" name="Shape 27"/>
          <p:cNvSpPr/>
          <p:nvPr>
            <p:ph type="body" idx="1"/>
          </p:nvPr>
        </p:nvSpPr>
        <p:spPr>
          <a:xfrm>
            <a:off x="311699" y="2834125"/>
            <a:ext cx="8520601" cy="2078476"/>
          </a:xfrm>
          <a:prstGeom prst="rect">
            <a:avLst/>
          </a:prstGeom>
        </p:spPr>
        <p:txBody>
          <a:bodyPr/>
          <a:lstStyle/>
          <a:p>
            <a:pPr lvl="0" algn="ctr">
              <a:defRPr sz="2800"/>
            </a:pPr>
          </a:p>
        </p:txBody>
      </p:sp>
      <p:sp>
        <p:nvSpPr>
          <p:cNvPr id="28" name="Shape 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311699" y="2150849"/>
            <a:ext cx="8520601" cy="841801"/>
          </a:xfrm>
          <a:prstGeom prst="rect">
            <a:avLst/>
          </a:prstGeom>
        </p:spPr>
        <p:txBody>
          <a:bodyPr anchor="ctr"/>
          <a:lstStyle/>
          <a:p>
            <a:pPr lvl="0" algn="ctr">
              <a:defRPr sz="3600"/>
            </a:pP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311699" y="445025"/>
            <a:ext cx="8520601" cy="7074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/>
          <a:lstStyle/>
          <a:p>
            <a:pPr lvl="0"/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311699" y="1152475"/>
            <a:ext cx="8520601" cy="399102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/>
          <a:lstStyle/>
          <a:p>
            <a:pPr lvl="0"/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472457" y="4669899"/>
            <a:ext cx="548700" cy="380234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 anchor="ctr">
            <a:spAutoFit/>
          </a:bodyPr>
          <a:lstStyle/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spd="med" advClick="1"/>
  <p:txStyles>
    <p:titleStyle>
      <a:lvl1pPr>
        <a:defRPr sz="1400">
          <a:latin typeface="Arial"/>
          <a:ea typeface="Arial"/>
          <a:cs typeface="Arial"/>
          <a:sym typeface="Arial"/>
        </a:defRPr>
      </a:lvl1pPr>
      <a:lvl2pPr>
        <a:defRPr sz="1400">
          <a:latin typeface="Arial"/>
          <a:ea typeface="Arial"/>
          <a:cs typeface="Arial"/>
          <a:sym typeface="Arial"/>
        </a:defRPr>
      </a:lvl2pPr>
      <a:lvl3pPr>
        <a:defRPr sz="1400">
          <a:latin typeface="Arial"/>
          <a:ea typeface="Arial"/>
          <a:cs typeface="Arial"/>
          <a:sym typeface="Arial"/>
        </a:defRPr>
      </a:lvl3pPr>
      <a:lvl4pPr>
        <a:defRPr sz="1400">
          <a:latin typeface="Arial"/>
          <a:ea typeface="Arial"/>
          <a:cs typeface="Arial"/>
          <a:sym typeface="Arial"/>
        </a:defRPr>
      </a:lvl4pPr>
      <a:lvl5pPr>
        <a:defRPr sz="1400">
          <a:latin typeface="Arial"/>
          <a:ea typeface="Arial"/>
          <a:cs typeface="Arial"/>
          <a:sym typeface="Arial"/>
        </a:defRPr>
      </a:lvl5pPr>
      <a:lvl6pPr>
        <a:defRPr sz="1400">
          <a:latin typeface="Arial"/>
          <a:ea typeface="Arial"/>
          <a:cs typeface="Arial"/>
          <a:sym typeface="Arial"/>
        </a:defRPr>
      </a:lvl6pPr>
      <a:lvl7pPr>
        <a:defRPr sz="1400">
          <a:latin typeface="Arial"/>
          <a:ea typeface="Arial"/>
          <a:cs typeface="Arial"/>
          <a:sym typeface="Arial"/>
        </a:defRPr>
      </a:lvl7pPr>
      <a:lvl8pPr>
        <a:defRPr sz="1400">
          <a:latin typeface="Arial"/>
          <a:ea typeface="Arial"/>
          <a:cs typeface="Arial"/>
          <a:sym typeface="Arial"/>
        </a:defRPr>
      </a:lvl8pPr>
      <a:lvl9pPr>
        <a:defRPr sz="1400">
          <a:latin typeface="Arial"/>
          <a:ea typeface="Arial"/>
          <a:cs typeface="Arial"/>
          <a:sym typeface="Arial"/>
        </a:defRPr>
      </a:lvl9pPr>
    </p:titleStyle>
    <p:bodyStyle>
      <a:lvl1pPr>
        <a:defRPr sz="1400">
          <a:latin typeface="Arial"/>
          <a:ea typeface="Arial"/>
          <a:cs typeface="Arial"/>
          <a:sym typeface="Arial"/>
        </a:defRPr>
      </a:lvl1pPr>
      <a:lvl2pPr>
        <a:defRPr sz="1400">
          <a:latin typeface="Arial"/>
          <a:ea typeface="Arial"/>
          <a:cs typeface="Arial"/>
          <a:sym typeface="Arial"/>
        </a:defRPr>
      </a:lvl2pPr>
      <a:lvl3pPr>
        <a:defRPr sz="1400">
          <a:latin typeface="Arial"/>
          <a:ea typeface="Arial"/>
          <a:cs typeface="Arial"/>
          <a:sym typeface="Arial"/>
        </a:defRPr>
      </a:lvl3pPr>
      <a:lvl4pPr>
        <a:defRPr sz="1400">
          <a:latin typeface="Arial"/>
          <a:ea typeface="Arial"/>
          <a:cs typeface="Arial"/>
          <a:sym typeface="Arial"/>
        </a:defRPr>
      </a:lvl4pPr>
      <a:lvl5pPr>
        <a:defRPr sz="1400">
          <a:latin typeface="Arial"/>
          <a:ea typeface="Arial"/>
          <a:cs typeface="Arial"/>
          <a:sym typeface="Arial"/>
        </a:defRPr>
      </a:lvl5pPr>
      <a:lvl6pPr>
        <a:defRPr sz="1400">
          <a:latin typeface="Arial"/>
          <a:ea typeface="Arial"/>
          <a:cs typeface="Arial"/>
          <a:sym typeface="Arial"/>
        </a:defRPr>
      </a:lvl6pPr>
      <a:lvl7pPr>
        <a:defRPr sz="1400">
          <a:latin typeface="Arial"/>
          <a:ea typeface="Arial"/>
          <a:cs typeface="Arial"/>
          <a:sym typeface="Arial"/>
        </a:defRPr>
      </a:lvl7pPr>
      <a:lvl8pPr>
        <a:defRPr sz="1400">
          <a:latin typeface="Arial"/>
          <a:ea typeface="Arial"/>
          <a:cs typeface="Arial"/>
          <a:sym typeface="Arial"/>
        </a:defRPr>
      </a:lvl8pPr>
      <a:lvl9pPr>
        <a:defRPr sz="1400">
          <a:latin typeface="Arial"/>
          <a:ea typeface="Arial"/>
          <a:cs typeface="Arial"/>
          <a:sym typeface="Arial"/>
        </a:defRPr>
      </a:lvl9pPr>
    </p:bodyStyle>
    <p:otherStyle>
      <a:lvl1pPr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.jpeg"/><Relationship Id="rId5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jpeg"/><Relationship Id="rId6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mailto:csadmin@binghamton.edu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defRPr sz="4800"/>
            </a:lvl1pPr>
          </a:lstStyle>
          <a:p>
            <a:pPr lvl="0">
              <a:defRPr sz="1800"/>
            </a:pPr>
            <a:r>
              <a:rPr sz="4800"/>
              <a:t>Network Boot Image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115000"/>
              </a:lnSpc>
              <a:spcBef>
                <a:spcPts val="2400"/>
              </a:spcBef>
              <a:defRPr sz="2300"/>
            </a:lvl1pPr>
          </a:lstStyle>
          <a:p>
            <a:pPr lvl="0">
              <a:defRPr sz="1800"/>
            </a:pPr>
            <a:r>
              <a:rPr sz="2300"/>
              <a:t>Normally, a computer boots from its local hard drive</a:t>
            </a:r>
          </a:p>
        </p:txBody>
      </p:sp>
      <p:sp>
        <p:nvSpPr>
          <p:cNvPr id="70" name="Shape 70"/>
          <p:cNvSpPr/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 </a:t>
            </a:r>
          </a:p>
        </p:txBody>
      </p:sp>
      <p:pic>
        <p:nvPicPr>
          <p:cNvPr id="71" name="image0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0874" y="1296200"/>
            <a:ext cx="2060826" cy="2060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image0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67450" y="1357200"/>
            <a:ext cx="2193829" cy="244102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5" name="Group 75"/>
          <p:cNvGrpSpPr/>
          <p:nvPr/>
        </p:nvGrpSpPr>
        <p:grpSpPr>
          <a:xfrm>
            <a:off x="4046725" y="1865211"/>
            <a:ext cx="1603200" cy="922800"/>
            <a:chOff x="0" y="0"/>
            <a:chExt cx="1603199" cy="922799"/>
          </a:xfrm>
        </p:grpSpPr>
        <p:sp>
          <p:nvSpPr>
            <p:cNvPr id="73" name="Shape 73"/>
            <p:cNvSpPr/>
            <p:nvPr/>
          </p:nvSpPr>
          <p:spPr>
            <a:xfrm>
              <a:off x="0" y="0"/>
              <a:ext cx="1603200" cy="9228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CCCCCC"/>
            </a:solidFill>
            <a:ln w="9525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74" name="Shape 74"/>
            <p:cNvSpPr/>
            <p:nvPr/>
          </p:nvSpPr>
          <p:spPr>
            <a:xfrm>
              <a:off x="230700" y="271282"/>
              <a:ext cx="1372499" cy="3802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 lvl="0">
                <a:defRPr sz="1800"/>
              </a:pPr>
              <a:r>
                <a:rPr sz="1400"/>
                <a:t>Boot Image</a:t>
              </a:r>
            </a:p>
          </p:txBody>
        </p:sp>
      </p:grpSp>
      <p:sp>
        <p:nvSpPr>
          <p:cNvPr id="76" name="Shape 76"/>
          <p:cNvSpPr/>
          <p:nvPr/>
        </p:nvSpPr>
        <p:spPr>
          <a:xfrm>
            <a:off x="6660899" y="3909024"/>
            <a:ext cx="1429501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lvl="0">
              <a:defRPr sz="1800"/>
            </a:pPr>
            <a:r>
              <a:rPr sz="1400"/>
              <a:t>Local Disk</a:t>
            </a:r>
          </a:p>
        </p:txBody>
      </p:sp>
      <p:pic>
        <p:nvPicPr>
          <p:cNvPr id="77" name="image00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23250" y="1749125"/>
            <a:ext cx="632754" cy="697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image01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737099" y="2815225"/>
            <a:ext cx="922801" cy="922801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hape 79"/>
          <p:cNvSpPr/>
          <p:nvPr/>
        </p:nvSpPr>
        <p:spPr>
          <a:xfrm>
            <a:off x="864379" y="4093300"/>
            <a:ext cx="7295572" cy="989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lvl="0">
              <a:defRPr sz="1800"/>
            </a:pPr>
            <a:endParaRPr sz="1400"/>
          </a:p>
          <a:p>
            <a:pPr lvl="0" marL="457200" indent="-228600">
              <a:buSzPct val="100000"/>
              <a:buChar char="●"/>
              <a:defRPr sz="1800"/>
            </a:pPr>
            <a:r>
              <a:rPr sz="1400"/>
              <a:t>First the kernel (the operating system boots up) from the local disk</a:t>
            </a:r>
            <a:endParaRPr sz="1400"/>
          </a:p>
          <a:p>
            <a:pPr lvl="0" marL="457200" indent="-228600">
              <a:buSzPct val="100000"/>
              <a:buChar char="●"/>
              <a:defRPr sz="1800"/>
            </a:pPr>
            <a:r>
              <a:rPr sz="1400"/>
              <a:t>Then your file system (storage for your files) is “mounted” by the kernel, again from the local disk</a:t>
            </a:r>
          </a:p>
        </p:txBody>
      </p:sp>
      <p:sp>
        <p:nvSpPr>
          <p:cNvPr id="80" name="Shape 80"/>
          <p:cNvSpPr/>
          <p:nvPr/>
        </p:nvSpPr>
        <p:spPr>
          <a:xfrm>
            <a:off x="6983388" y="1953613"/>
            <a:ext cx="61809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/>
            </a:pPr>
            <a:r>
              <a:rPr sz="1400"/>
              <a:t>Kernel</a:t>
            </a:r>
          </a:p>
        </p:txBody>
      </p:sp>
      <p:sp>
        <p:nvSpPr>
          <p:cNvPr id="81" name="Shape 81"/>
          <p:cNvSpPr/>
          <p:nvPr/>
        </p:nvSpPr>
        <p:spPr>
          <a:xfrm>
            <a:off x="7188988" y="2592438"/>
            <a:ext cx="1032816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/>
            </a:pPr>
            <a:r>
              <a:rPr sz="1400"/>
              <a:t>File System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115000"/>
              </a:lnSpc>
              <a:spcBef>
                <a:spcPts val="2400"/>
              </a:spcBef>
              <a:defRPr sz="2300"/>
            </a:lvl1pPr>
          </a:lstStyle>
          <a:p>
            <a:pPr lvl="0">
              <a:defRPr sz="1800"/>
            </a:pPr>
            <a:r>
              <a:rPr sz="2300"/>
              <a:t>The alternative: Network boot</a:t>
            </a:r>
          </a:p>
        </p:txBody>
      </p:sp>
      <p:sp>
        <p:nvSpPr>
          <p:cNvPr id="84" name="Shape 84"/>
          <p:cNvSpPr/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 </a:t>
            </a:r>
          </a:p>
        </p:txBody>
      </p:sp>
      <p:pic>
        <p:nvPicPr>
          <p:cNvPr id="85" name="image0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1924" y="1402725"/>
            <a:ext cx="1176825" cy="1176825"/>
          </a:xfrm>
          <a:prstGeom prst="rect">
            <a:avLst/>
          </a:prstGeom>
          <a:ln w="12700">
            <a:miter lim="400000"/>
          </a:ln>
        </p:spPr>
      </p:pic>
      <p:pic>
        <p:nvPicPr>
          <p:cNvPr id="86" name="image0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5298" y="1865223"/>
            <a:ext cx="505426" cy="562375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Shape 87"/>
          <p:cNvSpPr/>
          <p:nvPr/>
        </p:nvSpPr>
        <p:spPr>
          <a:xfrm>
            <a:off x="886700" y="2579549"/>
            <a:ext cx="1090800" cy="583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lvl="0">
              <a:defRPr sz="1800"/>
            </a:pPr>
            <a:r>
              <a:rPr sz="1400"/>
              <a:t>Local Disk</a:t>
            </a:r>
            <a:endParaRPr sz="1400"/>
          </a:p>
          <a:p>
            <a:pPr lvl="0">
              <a:defRPr sz="1800"/>
            </a:pPr>
            <a:r>
              <a:rPr sz="1400"/>
              <a:t>is unused</a:t>
            </a:r>
          </a:p>
        </p:txBody>
      </p:sp>
      <p:pic>
        <p:nvPicPr>
          <p:cNvPr id="88" name="image0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24650" y="1402726"/>
            <a:ext cx="2784076" cy="3097776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image01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65449" y="3227975"/>
            <a:ext cx="1090801" cy="1090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image00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32050" y="1865224"/>
            <a:ext cx="934474" cy="1030551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Shape 91"/>
          <p:cNvSpPr/>
          <p:nvPr/>
        </p:nvSpPr>
        <p:spPr>
          <a:xfrm>
            <a:off x="-100951" y="3697525"/>
            <a:ext cx="5891102" cy="786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lvl="0" marL="457200" indent="-228600">
              <a:buSzPct val="100000"/>
              <a:buChar char="●"/>
              <a:defRPr sz="1800"/>
            </a:pPr>
            <a:r>
              <a:rPr sz="1400"/>
              <a:t>Kernel Image and File Systems are on a remote server connected over the network</a:t>
            </a:r>
            <a:endParaRPr sz="1400"/>
          </a:p>
          <a:p>
            <a:pPr lvl="0" marL="457200" indent="-228600">
              <a:buSzPct val="100000"/>
              <a:buChar char="●"/>
              <a:defRPr sz="1800"/>
            </a:pPr>
            <a:r>
              <a:rPr sz="1400"/>
              <a:t>Local disk is unused.</a:t>
            </a:r>
          </a:p>
        </p:txBody>
      </p:sp>
      <p:pic>
        <p:nvPicPr>
          <p:cNvPr id="92" name="image04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719662" y="1536812"/>
            <a:ext cx="1586475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Shape 93"/>
          <p:cNvSpPr/>
          <p:nvPr/>
        </p:nvSpPr>
        <p:spPr>
          <a:xfrm>
            <a:off x="4082949" y="2734949"/>
            <a:ext cx="1090801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lvl="0">
              <a:defRPr sz="1800"/>
            </a:pPr>
            <a:r>
              <a:rPr sz="1400"/>
              <a:t>Network</a:t>
            </a:r>
          </a:p>
        </p:txBody>
      </p:sp>
      <p:sp>
        <p:nvSpPr>
          <p:cNvPr id="94" name="Shape 94"/>
          <p:cNvSpPr/>
          <p:nvPr/>
        </p:nvSpPr>
        <p:spPr>
          <a:xfrm>
            <a:off x="6807641" y="2001264"/>
            <a:ext cx="618095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/>
            </a:pPr>
            <a:r>
              <a:rPr sz="1400"/>
              <a:t>Kernel</a:t>
            </a:r>
          </a:p>
        </p:txBody>
      </p:sp>
      <p:sp>
        <p:nvSpPr>
          <p:cNvPr id="95" name="Shape 95"/>
          <p:cNvSpPr/>
          <p:nvPr/>
        </p:nvSpPr>
        <p:spPr>
          <a:xfrm>
            <a:off x="7279199" y="3024238"/>
            <a:ext cx="1032817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/>
            </a:pPr>
            <a:r>
              <a:rPr sz="1400"/>
              <a:t>File System</a:t>
            </a:r>
          </a:p>
        </p:txBody>
      </p:sp>
      <p:sp>
        <p:nvSpPr>
          <p:cNvPr id="96" name="Shape 96"/>
          <p:cNvSpPr/>
          <p:nvPr/>
        </p:nvSpPr>
        <p:spPr>
          <a:xfrm>
            <a:off x="6343305" y="1088639"/>
            <a:ext cx="1546770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/>
            </a:pPr>
            <a:r>
              <a:rPr sz="1400"/>
              <a:t>Remote file server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115000"/>
              </a:lnSpc>
              <a:spcBef>
                <a:spcPts val="2400"/>
              </a:spcBef>
              <a:defRPr sz="2700"/>
            </a:lvl1pPr>
          </a:lstStyle>
          <a:p>
            <a:pPr lvl="0">
              <a:defRPr sz="1800"/>
            </a:pPr>
            <a:r>
              <a:rPr sz="2700"/>
              <a:t>How network boot works</a:t>
            </a:r>
          </a:p>
        </p:txBody>
      </p:sp>
      <p:sp>
        <p:nvSpPr>
          <p:cNvPr id="99" name="Shape 99"/>
          <p:cNvSpPr/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 </a:t>
            </a:r>
          </a:p>
        </p:txBody>
      </p:sp>
      <p:pic>
        <p:nvPicPr>
          <p:cNvPr id="100" name="image0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1924" y="1402725"/>
            <a:ext cx="1176825" cy="11768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image0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5298" y="1865223"/>
            <a:ext cx="505426" cy="5623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image0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24650" y="1402726"/>
            <a:ext cx="2784076" cy="30977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image01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65449" y="3227975"/>
            <a:ext cx="1090801" cy="1090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image00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32050" y="1865224"/>
            <a:ext cx="934474" cy="1030551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Shape 105"/>
          <p:cNvSpPr/>
          <p:nvPr/>
        </p:nvSpPr>
        <p:spPr>
          <a:xfrm>
            <a:off x="-189851" y="3389824"/>
            <a:ext cx="6060001" cy="989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lvl="0" marL="457200" indent="-228600">
              <a:buSzPct val="100000"/>
              <a:buChar char="●"/>
              <a:defRPr sz="1800"/>
            </a:pPr>
            <a:r>
              <a:rPr sz="1400"/>
              <a:t>First the b</a:t>
            </a:r>
            <a:r>
              <a:rPr sz="1400"/>
              <a:t>oot loader will fetch the kernel from remote server over the network (using a network boot protocol, such as PXE).</a:t>
            </a:r>
            <a:endParaRPr sz="1400"/>
          </a:p>
          <a:p>
            <a:pPr lvl="0">
              <a:defRPr sz="1800"/>
            </a:pPr>
            <a:endParaRPr sz="1400"/>
          </a:p>
          <a:p>
            <a:pPr lvl="0" marL="457200" indent="-228600">
              <a:buSzPct val="100000"/>
              <a:buChar char="●"/>
              <a:defRPr sz="1800"/>
            </a:pPr>
            <a:r>
              <a:rPr sz="1400"/>
              <a:t>Then it will mount the File System over the network (using NFS).</a:t>
            </a:r>
          </a:p>
        </p:txBody>
      </p:sp>
      <p:sp>
        <p:nvSpPr>
          <p:cNvPr id="106" name="Shape 106"/>
          <p:cNvSpPr/>
          <p:nvPr/>
        </p:nvSpPr>
        <p:spPr>
          <a:xfrm flipH="1" flipV="1">
            <a:off x="3048000" y="1878875"/>
            <a:ext cx="3244702" cy="564862"/>
          </a:xfrm>
          <a:prstGeom prst="line">
            <a:avLst/>
          </a:prstGeom>
          <a:ln w="25400">
            <a:solidFill>
              <a:srgbClr val="3A81BA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7" name="Shape 107"/>
          <p:cNvSpPr/>
          <p:nvPr/>
        </p:nvSpPr>
        <p:spPr>
          <a:xfrm>
            <a:off x="3096965" y="1678038"/>
            <a:ext cx="295007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/>
            </a:pPr>
            <a:r>
              <a:rPr sz="1400"/>
              <a:t>(1) Fetch kernel image over network</a:t>
            </a:r>
          </a:p>
        </p:txBody>
      </p:sp>
      <p:sp>
        <p:nvSpPr>
          <p:cNvPr id="108" name="Shape 108"/>
          <p:cNvSpPr/>
          <p:nvPr/>
        </p:nvSpPr>
        <p:spPr>
          <a:xfrm flipH="1" flipV="1">
            <a:off x="2908960" y="2013306"/>
            <a:ext cx="3520234" cy="1512155"/>
          </a:xfrm>
          <a:prstGeom prst="line">
            <a:avLst/>
          </a:prstGeom>
          <a:ln w="25400">
            <a:solidFill>
              <a:srgbClr val="3A81BA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9" name="Shape 109"/>
          <p:cNvSpPr/>
          <p:nvPr/>
        </p:nvSpPr>
        <p:spPr>
          <a:xfrm>
            <a:off x="2415683" y="2533931"/>
            <a:ext cx="2821408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/>
            </a:pPr>
            <a:r>
              <a:rPr sz="1400"/>
              <a:t>(2) Mount file system over network</a:t>
            </a:r>
          </a:p>
        </p:txBody>
      </p:sp>
      <p:sp>
        <p:nvSpPr>
          <p:cNvPr id="110" name="Shape 110"/>
          <p:cNvSpPr/>
          <p:nvPr/>
        </p:nvSpPr>
        <p:spPr>
          <a:xfrm>
            <a:off x="822611" y="2479555"/>
            <a:ext cx="1090800" cy="583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lvl="0">
              <a:defRPr sz="1800"/>
            </a:pPr>
            <a:r>
              <a:rPr sz="1400"/>
              <a:t>Local Disk</a:t>
            </a:r>
            <a:endParaRPr sz="1400"/>
          </a:p>
          <a:p>
            <a:pPr lvl="0">
              <a:defRPr sz="1800"/>
            </a:pPr>
            <a:r>
              <a:rPr sz="1400"/>
              <a:t>is unused</a:t>
            </a:r>
          </a:p>
        </p:txBody>
      </p:sp>
      <p:sp>
        <p:nvSpPr>
          <p:cNvPr id="111" name="Shape 111"/>
          <p:cNvSpPr/>
          <p:nvPr/>
        </p:nvSpPr>
        <p:spPr>
          <a:xfrm>
            <a:off x="6983388" y="1953613"/>
            <a:ext cx="61809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/>
            </a:pPr>
            <a:r>
              <a:rPr sz="1400"/>
              <a:t>Kernel</a:t>
            </a:r>
          </a:p>
        </p:txBody>
      </p:sp>
      <p:sp>
        <p:nvSpPr>
          <p:cNvPr id="112" name="Shape 112"/>
          <p:cNvSpPr/>
          <p:nvPr/>
        </p:nvSpPr>
        <p:spPr>
          <a:xfrm>
            <a:off x="7279199" y="3024238"/>
            <a:ext cx="1032816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/>
            </a:pPr>
            <a:r>
              <a:rPr sz="1400"/>
              <a:t>File System</a:t>
            </a:r>
          </a:p>
        </p:txBody>
      </p:sp>
      <p:sp>
        <p:nvSpPr>
          <p:cNvPr id="113" name="Shape 113"/>
          <p:cNvSpPr/>
          <p:nvPr/>
        </p:nvSpPr>
        <p:spPr>
          <a:xfrm>
            <a:off x="6343305" y="1088639"/>
            <a:ext cx="1546770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/>
            </a:pPr>
            <a:r>
              <a:rPr sz="1400"/>
              <a:t>Remote file server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title"/>
          </p:nvPr>
        </p:nvSpPr>
        <p:spPr>
          <a:xfrm>
            <a:off x="311700" y="25925"/>
            <a:ext cx="8520600" cy="7074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b="1" sz="2300"/>
            </a:lvl1pPr>
          </a:lstStyle>
          <a:p>
            <a:pPr lvl="0">
              <a:defRPr b="0" sz="1800"/>
            </a:pPr>
            <a:r>
              <a:rPr b="1" sz="2300"/>
              <a:t>Do this first before you do anything else</a:t>
            </a:r>
          </a:p>
        </p:txBody>
      </p:sp>
      <p:sp>
        <p:nvSpPr>
          <p:cNvPr id="116" name="Shape 116"/>
          <p:cNvSpPr/>
          <p:nvPr>
            <p:ph type="body" idx="1"/>
          </p:nvPr>
        </p:nvSpPr>
        <p:spPr>
          <a:xfrm>
            <a:off x="311700" y="657175"/>
            <a:ext cx="8520600" cy="45285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 marL="200526" indent="-200526">
              <a:buSzPct val="100000"/>
              <a:buChar char="•"/>
              <a:defRPr sz="1800"/>
            </a:pPr>
            <a:r>
              <a:rPr sz="2000"/>
              <a:t>Log into your CS LDAP account (your CS account…not bingsuns)</a:t>
            </a:r>
            <a:endParaRPr sz="2000"/>
          </a:p>
          <a:p>
            <a:pPr lvl="0" marL="200526" indent="-200526">
              <a:buSzPct val="100000"/>
              <a:buChar char="•"/>
              <a:defRPr sz="1800"/>
            </a:pPr>
            <a:r>
              <a:rPr sz="2000"/>
              <a:t>Open a text terminal (using xterm or Terminal programs)</a:t>
            </a:r>
            <a:endParaRPr sz="2000"/>
          </a:p>
          <a:p>
            <a:pPr lvl="0" marL="200526" indent="-200526">
              <a:buSzPct val="100000"/>
              <a:buChar char="•"/>
              <a:defRPr sz="1800"/>
            </a:pPr>
            <a:endParaRPr sz="2000"/>
          </a:p>
          <a:p>
            <a:pPr lvl="0" marL="200526" indent="-200526">
              <a:buSzPct val="100000"/>
              <a:buChar char="•"/>
              <a:defRPr sz="1800"/>
            </a:pPr>
            <a:r>
              <a:rPr sz="2000"/>
              <a:t>Read the contents of .virtual_access file</a:t>
            </a:r>
            <a:endParaRPr sz="2000"/>
          </a:p>
          <a:p>
            <a:pPr lvl="1" marL="581526" indent="-200526">
              <a:buSzPct val="100000"/>
              <a:buChar char="•"/>
              <a:defRPr sz="1800"/>
            </a:pPr>
            <a:r>
              <a:rPr sz="2000"/>
              <a:t>$ cat .virtual_access</a:t>
            </a:r>
            <a:endParaRPr sz="2000"/>
          </a:p>
          <a:p>
            <a:pPr lvl="1" marL="581526" indent="-200526">
              <a:buSzPct val="100000"/>
              <a:buChar char="•"/>
              <a:defRPr sz="1800"/>
            </a:pPr>
            <a:r>
              <a:rPr sz="2000"/>
              <a:t>Don’t forget the DOT at the start of the file name</a:t>
            </a:r>
            <a:endParaRPr sz="2000"/>
          </a:p>
          <a:p>
            <a:pPr lvl="0" marL="200526" indent="-200526">
              <a:buSzPct val="100000"/>
              <a:buChar char="•"/>
              <a:defRPr sz="1800"/>
            </a:pPr>
            <a:endParaRPr sz="2000"/>
          </a:p>
          <a:p>
            <a:pPr lvl="0" marL="200526" indent="-200526">
              <a:buSzPct val="100000"/>
              <a:buChar char="•"/>
              <a:defRPr sz="1800"/>
            </a:pPr>
            <a:r>
              <a:rPr b="1" sz="2000"/>
              <a:t>Write down </a:t>
            </a:r>
            <a:r>
              <a:rPr sz="2000"/>
              <a:t>(in paper) the cryptic password. </a:t>
            </a:r>
            <a:endParaRPr sz="2000"/>
          </a:p>
          <a:p>
            <a:pPr lvl="1" marL="581526" indent="-200526">
              <a:buSzPct val="100000"/>
              <a:buChar char="•"/>
              <a:defRPr sz="1800"/>
            </a:pPr>
            <a:r>
              <a:rPr sz="2000"/>
              <a:t>This is the root password for your linux system that you’ll need later.</a:t>
            </a:r>
            <a:endParaRPr sz="2000"/>
          </a:p>
          <a:p>
            <a:pPr lvl="0" marL="200526" indent="-200526">
              <a:buSzPct val="100000"/>
              <a:buChar char="•"/>
              <a:defRPr sz="1800"/>
            </a:pPr>
            <a:endParaRPr sz="2000"/>
          </a:p>
          <a:p>
            <a:pPr lvl="0" marL="200526" indent="-200526">
              <a:buSzPct val="100000"/>
              <a:buChar char="•"/>
              <a:defRPr sz="1800"/>
            </a:pPr>
            <a:r>
              <a:rPr sz="2000"/>
              <a:t>If you every forget your root password in the future or need to reset it, simply delete the .virtual_access file. The system will reset your root password and generate a new .virtual_access file within a few minutes.</a:t>
            </a:r>
            <a:endParaRPr sz="2000"/>
          </a:p>
          <a:p>
            <a:pPr lvl="1" marL="581526" indent="-200526">
              <a:buSzPct val="100000"/>
              <a:buChar char="•"/>
              <a:defRPr sz="1800"/>
            </a:pPr>
            <a:r>
              <a:rPr sz="2000"/>
              <a:t>If this doesn’t work, please email the system administrator (</a:t>
            </a:r>
            <a:r>
              <a:rPr sz="2000" u="sng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hlinkClick r:id="rId2" invalidUrl="" action="" tgtFrame="" tooltip="" history="1" highlightClick="0" endSnd="0"/>
              </a:rPr>
              <a:t>csadmin@binghamton.edu</a:t>
            </a:r>
            <a:r>
              <a:rPr sz="2000"/>
              <a:t>)</a:t>
            </a:r>
          </a:p>
        </p:txBody>
      </p:sp>
      <p:sp>
        <p:nvSpPr>
          <p:cNvPr id="117" name="Shape 117"/>
          <p:cNvSpPr/>
          <p:nvPr>
            <p:ph type="sldNum" sz="quarter" idx="2"/>
          </p:nvPr>
        </p:nvSpPr>
        <p:spPr>
          <a:xfrm>
            <a:off x="8472457" y="4626695"/>
            <a:ext cx="548700" cy="46664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/>
            </a:lvl1pPr>
          </a:lstStyle>
          <a:p>
            <a:pPr lvl="0">
              <a:defRPr sz="1800"/>
            </a:pPr>
            <a:fld id="{86CB4B4D-7CA3-9044-876B-883B54F8677D}" type="slidenum">
              <a:rPr sz="2000"/>
            </a:fld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xfrm>
            <a:off x="457200" y="-9922"/>
            <a:ext cx="8229600" cy="857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ctr">
              <a:lnSpc>
                <a:spcPct val="115000"/>
              </a:lnSpc>
              <a:spcBef>
                <a:spcPts val="2400"/>
              </a:spcBef>
              <a:defRPr sz="1800"/>
            </a:pPr>
            <a:r>
              <a:rPr sz="2300"/>
              <a:t>Now load </a:t>
            </a:r>
            <a:r>
              <a:rPr b="1" sz="2300"/>
              <a:t>YOUR OWN</a:t>
            </a:r>
            <a:r>
              <a:rPr sz="2300"/>
              <a:t> Linux kernel over the network</a:t>
            </a:r>
          </a:p>
        </p:txBody>
      </p:sp>
      <p:sp>
        <p:nvSpPr>
          <p:cNvPr id="120" name="Shape 120"/>
          <p:cNvSpPr/>
          <p:nvPr>
            <p:ph type="body" idx="1"/>
          </p:nvPr>
        </p:nvSpPr>
        <p:spPr>
          <a:xfrm>
            <a:off x="199925" y="920750"/>
            <a:ext cx="8229601" cy="41594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192505" indent="-192505" defTabSz="731520">
              <a:lnSpc>
                <a:spcPct val="150000"/>
              </a:lnSpc>
              <a:buSzPct val="100000"/>
              <a:buAutoNum type="arabicPeriod" startAt="1"/>
              <a:defRPr sz="1800"/>
            </a:pPr>
            <a:r>
              <a:rPr sz="1440"/>
              <a:t>Reboot the machine. </a:t>
            </a:r>
            <a:endParaRPr sz="1440"/>
          </a:p>
          <a:p>
            <a:pPr lvl="0" marL="192505" indent="-192505" defTabSz="731520">
              <a:lnSpc>
                <a:spcPct val="150000"/>
              </a:lnSpc>
              <a:buSzPct val="100000"/>
              <a:buAutoNum type="arabicPeriod" startAt="1"/>
              <a:defRPr sz="1800"/>
            </a:pPr>
            <a:r>
              <a:rPr b="1" sz="1440"/>
              <a:t>Do not simply press the power button.</a:t>
            </a:r>
            <a:endParaRPr b="1" sz="1440"/>
          </a:p>
          <a:p>
            <a:pPr lvl="1" marL="449178" indent="-144378" defTabSz="731520">
              <a:lnSpc>
                <a:spcPct val="150000"/>
              </a:lnSpc>
              <a:buSzPct val="100000"/>
              <a:buChar char="•"/>
              <a:defRPr sz="1800"/>
            </a:pPr>
            <a:r>
              <a:rPr sz="1440"/>
              <a:t>It may corrupt the currently loaded file-system</a:t>
            </a:r>
            <a:endParaRPr sz="1440"/>
          </a:p>
          <a:p>
            <a:pPr lvl="1" marL="449178" indent="-144378" defTabSz="731520">
              <a:lnSpc>
                <a:spcPct val="150000"/>
              </a:lnSpc>
              <a:buSzPct val="100000"/>
              <a:buChar char="•"/>
              <a:defRPr sz="1800"/>
            </a:pPr>
            <a:r>
              <a:rPr sz="1440"/>
              <a:t>Either use the reboot option in the GUI</a:t>
            </a:r>
            <a:endParaRPr sz="1440"/>
          </a:p>
          <a:p>
            <a:pPr lvl="1" marL="449178" indent="-144378" defTabSz="731520">
              <a:lnSpc>
                <a:spcPct val="150000"/>
              </a:lnSpc>
              <a:buSzPct val="100000"/>
              <a:buChar char="•"/>
              <a:defRPr sz="1800"/>
            </a:pPr>
            <a:r>
              <a:rPr sz="1440"/>
              <a:t>Or </a:t>
            </a:r>
            <a:r>
              <a:rPr sz="1440"/>
              <a:t>press Ctrl-Alt-F1 (all at once) to go to text console. Then press Ctrl-Alt-Del to reboot the machine.</a:t>
            </a:r>
            <a:endParaRPr sz="1440"/>
          </a:p>
          <a:p>
            <a:pPr lvl="0" marL="192505" indent="-192505" defTabSz="731520">
              <a:lnSpc>
                <a:spcPct val="150000"/>
              </a:lnSpc>
              <a:buSzPct val="100000"/>
              <a:buAutoNum type="arabicPeriod" startAt="3"/>
              <a:defRPr sz="1800"/>
            </a:pPr>
            <a:r>
              <a:rPr sz="1440"/>
              <a:t>Then wait till you see the Debian Splash screen</a:t>
            </a:r>
            <a:endParaRPr sz="1440"/>
          </a:p>
          <a:p>
            <a:pPr lvl="0" marL="192505" indent="-192505" defTabSz="731520">
              <a:lnSpc>
                <a:spcPct val="150000"/>
              </a:lnSpc>
              <a:buSzPct val="100000"/>
              <a:buAutoNum type="arabicPeriod" startAt="3"/>
              <a:defRPr sz="1800"/>
            </a:pPr>
            <a:r>
              <a:rPr sz="1440"/>
              <a:t>At the “boot:” prompt, quickly enter your kernel name</a:t>
            </a:r>
            <a:endParaRPr sz="1440"/>
          </a:p>
          <a:p>
            <a:pPr lvl="1" marL="449178" indent="-144378" defTabSz="731520">
              <a:lnSpc>
                <a:spcPct val="150000"/>
              </a:lnSpc>
              <a:buSzPct val="100000"/>
              <a:buChar char="•"/>
              <a:defRPr sz="1800"/>
            </a:pPr>
            <a:r>
              <a:rPr sz="1440"/>
              <a:t>boot: &lt;yourid&gt;</a:t>
            </a:r>
            <a:endParaRPr sz="1440"/>
          </a:p>
          <a:p>
            <a:pPr lvl="1" marL="449178" indent="-144378" defTabSz="731520">
              <a:lnSpc>
                <a:spcPct val="150000"/>
              </a:lnSpc>
              <a:buSzPct val="100000"/>
              <a:buChar char="•"/>
              <a:defRPr sz="1800"/>
            </a:pPr>
            <a:r>
              <a:rPr sz="1440"/>
              <a:t>&lt;yourid&gt; = same as your LDAP ID</a:t>
            </a:r>
            <a:endParaRPr sz="1440"/>
          </a:p>
          <a:p>
            <a:pPr lvl="1" marL="449178" indent="-144378" defTabSz="731520">
              <a:lnSpc>
                <a:spcPct val="150000"/>
              </a:lnSpc>
              <a:buSzPct val="100000"/>
              <a:buChar char="•"/>
              <a:defRPr sz="1800"/>
            </a:pPr>
            <a:r>
              <a:rPr sz="1440"/>
              <a:t>But the two are not related.</a:t>
            </a:r>
            <a:endParaRPr sz="1440"/>
          </a:p>
          <a:p>
            <a:pPr lvl="0" marL="192505" indent="-192505" defTabSz="731520">
              <a:lnSpc>
                <a:spcPct val="150000"/>
              </a:lnSpc>
              <a:buSzPct val="100000"/>
              <a:buAutoNum type="arabicPeriod" startAt="5"/>
              <a:defRPr sz="1800"/>
            </a:pPr>
            <a:r>
              <a:rPr sz="1440"/>
              <a:t>If you ever corrupt your default kernel &lt;yourid&gt; then you can boot a backup kernel &lt;yourid&gt;.safe</a:t>
            </a:r>
            <a:endParaRPr sz="1440"/>
          </a:p>
          <a:p>
            <a:pPr lvl="1" marL="449178" indent="-144378" defTabSz="731520">
              <a:lnSpc>
                <a:spcPct val="150000"/>
              </a:lnSpc>
              <a:buSzPct val="100000"/>
              <a:buChar char="•"/>
              <a:defRPr sz="1800"/>
            </a:pPr>
            <a:r>
              <a:rPr sz="1440"/>
              <a:t>&lt;yourid&gt;.safe is never corrupted.</a:t>
            </a:r>
          </a:p>
        </p:txBody>
      </p:sp>
      <p:pic>
        <p:nvPicPr>
          <p:cNvPr id="121" name="image1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00624" y="2419425"/>
            <a:ext cx="3104054" cy="18871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115000"/>
              </a:lnSpc>
              <a:spcBef>
                <a:spcPts val="2400"/>
              </a:spcBef>
              <a:defRPr sz="2300"/>
            </a:lvl1pPr>
          </a:lstStyle>
          <a:p>
            <a:pPr lvl="0">
              <a:defRPr sz="1800"/>
            </a:pPr>
            <a:r>
              <a:rPr sz="2300"/>
              <a:t>If your GUI doesn't work, there’s text console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228600">
              <a:lnSpc>
                <a:spcPct val="150000"/>
              </a:lnSpc>
              <a:defRPr sz="1800"/>
            </a:pPr>
            <a:r>
              <a:rPr sz="1700"/>
              <a:t>In fact there are s</a:t>
            </a:r>
            <a:r>
              <a:rPr sz="1700"/>
              <a:t>ix text Consoles </a:t>
            </a:r>
            <a:endParaRPr sz="1700"/>
          </a:p>
          <a:p>
            <a:pPr lvl="0">
              <a:lnSpc>
                <a:spcPct val="150000"/>
              </a:lnSpc>
              <a:defRPr sz="1800"/>
            </a:pPr>
            <a:r>
              <a:rPr sz="1700"/>
              <a:t>	- Select one of them by pressing Ctrl-Alt-F1, to Ctrl-Alt-F6 keys</a:t>
            </a:r>
            <a:endParaRPr sz="1700"/>
          </a:p>
          <a:p>
            <a:pPr lvl="0">
              <a:lnSpc>
                <a:spcPct val="150000"/>
              </a:lnSpc>
              <a:defRPr sz="1800"/>
            </a:pPr>
            <a:endParaRPr sz="1700"/>
          </a:p>
          <a:p>
            <a:pPr lvl="0" marL="228600">
              <a:lnSpc>
                <a:spcPct val="150000"/>
              </a:lnSpc>
              <a:defRPr sz="1800"/>
            </a:pPr>
            <a:r>
              <a:rPr sz="1700"/>
              <a:t>GUI can be accessed by Ctrl-Alt-F7</a:t>
            </a:r>
            <a:endParaRPr sz="1700"/>
          </a:p>
          <a:p>
            <a:pPr lvl="0" marL="228600">
              <a:lnSpc>
                <a:spcPct val="150000"/>
              </a:lnSpc>
              <a:defRPr sz="1800"/>
            </a:pPr>
            <a:endParaRPr sz="1700"/>
          </a:p>
          <a:p>
            <a:pPr lvl="0" marL="228600">
              <a:lnSpc>
                <a:spcPct val="150000"/>
              </a:lnSpc>
              <a:defRPr sz="1800"/>
            </a:pPr>
            <a:r>
              <a:rPr sz="1700"/>
              <a:t>Try it now.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xfrm>
            <a:off x="457200" y="0"/>
            <a:ext cx="8229600" cy="73471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b="1" sz="2000"/>
            </a:lvl1pPr>
          </a:lstStyle>
          <a:p>
            <a:pPr lvl="0">
              <a:defRPr b="0" sz="1800"/>
            </a:pPr>
            <a:r>
              <a:rPr b="1" sz="2000"/>
              <a:t>Log in as root into your Linux system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xfrm>
            <a:off x="317500" y="882650"/>
            <a:ext cx="8229600" cy="39433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 marL="140368" indent="-140368">
              <a:buSzPct val="100000"/>
              <a:buChar char="•"/>
              <a:defRPr sz="1800"/>
            </a:pPr>
            <a:r>
              <a:rPr sz="1400"/>
              <a:t>After your system boots up, it should display a graphical login screen</a:t>
            </a:r>
            <a:endParaRPr sz="1400"/>
          </a:p>
          <a:p>
            <a:pPr lvl="0" marL="140368" indent="-140368">
              <a:buSzPct val="100000"/>
              <a:buChar char="•"/>
              <a:defRPr sz="1800"/>
            </a:pPr>
            <a:endParaRPr sz="1400"/>
          </a:p>
          <a:p>
            <a:pPr lvl="0" marL="140368" indent="-140368">
              <a:buSzPct val="100000"/>
              <a:buChar char="•"/>
              <a:defRPr sz="1800"/>
            </a:pPr>
            <a:r>
              <a:rPr sz="1400"/>
              <a:t>But you can’t log in from GUI yet! </a:t>
            </a:r>
            <a:endParaRPr sz="1400"/>
          </a:p>
          <a:p>
            <a:pPr lvl="1" marL="521368" indent="-140368">
              <a:buSzPct val="100000"/>
              <a:buChar char="•"/>
              <a:defRPr sz="1800"/>
            </a:pPr>
            <a:r>
              <a:rPr sz="1400"/>
              <a:t>Because there’s no valid user account configured in your system</a:t>
            </a:r>
            <a:endParaRPr sz="1400"/>
          </a:p>
          <a:p>
            <a:pPr lvl="0" marL="140368" indent="-140368">
              <a:buSzPct val="100000"/>
              <a:buChar char="•"/>
              <a:defRPr sz="1800"/>
            </a:pPr>
            <a:endParaRPr sz="1400"/>
          </a:p>
          <a:p>
            <a:pPr lvl="0" marL="140368" indent="-140368">
              <a:buSzPct val="100000"/>
              <a:buChar char="•"/>
              <a:defRPr sz="1800"/>
            </a:pPr>
            <a:r>
              <a:rPr sz="1400"/>
              <a:t>So, you have to first log in as root and create a regular user account</a:t>
            </a:r>
            <a:endParaRPr sz="1400"/>
          </a:p>
          <a:p>
            <a:pPr lvl="1" marL="521368" indent="-140368">
              <a:buSzPct val="100000"/>
              <a:buChar char="•"/>
              <a:defRPr sz="1800"/>
            </a:pPr>
            <a:r>
              <a:rPr sz="1400"/>
              <a:t>But you can’t log in as root from the graphical mode</a:t>
            </a:r>
            <a:endParaRPr sz="1400"/>
          </a:p>
          <a:p>
            <a:pPr lvl="0" marL="140368" indent="-140368">
              <a:buSzPct val="100000"/>
              <a:buChar char="•"/>
              <a:defRPr sz="1800"/>
            </a:pPr>
            <a:endParaRPr sz="1400"/>
          </a:p>
          <a:p>
            <a:pPr lvl="0" marL="140368" indent="-140368">
              <a:buSzPct val="100000"/>
              <a:buChar char="•"/>
              <a:defRPr sz="1800"/>
            </a:pPr>
            <a:r>
              <a:rPr sz="1400"/>
              <a:t>So, Press Ctrl-Alt-F1 </a:t>
            </a:r>
            <a:endParaRPr sz="1400"/>
          </a:p>
          <a:p>
            <a:pPr lvl="1" marL="521368" indent="-140368">
              <a:buSzPct val="100000"/>
              <a:buChar char="•"/>
              <a:defRPr sz="1800"/>
            </a:pPr>
            <a:r>
              <a:rPr sz="1400"/>
              <a:t>You’ll get a text console</a:t>
            </a:r>
            <a:endParaRPr sz="1400"/>
          </a:p>
          <a:p>
            <a:pPr lvl="1" marL="521368" indent="-140368">
              <a:buSzPct val="100000"/>
              <a:buChar char="•"/>
              <a:defRPr sz="1800"/>
            </a:pPr>
            <a:r>
              <a:rPr sz="1400"/>
              <a:t>now log in as root using the password that you wrote down in slide 5</a:t>
            </a:r>
            <a:endParaRPr sz="1400"/>
          </a:p>
          <a:p>
            <a:pPr lvl="2" marL="902368" indent="-140368">
              <a:buSzPct val="100000"/>
              <a:buChar char="•"/>
              <a:defRPr sz="1800"/>
            </a:pPr>
            <a:r>
              <a:rPr sz="1400"/>
              <a:t>Userid: root</a:t>
            </a:r>
            <a:endParaRPr sz="1400"/>
          </a:p>
          <a:p>
            <a:pPr lvl="2" marL="902368" indent="-140368">
              <a:buSzPct val="100000"/>
              <a:buChar char="•"/>
              <a:defRPr sz="1800"/>
            </a:pPr>
            <a:r>
              <a:rPr sz="1400"/>
              <a:t>passwd: what you wrote down</a:t>
            </a:r>
            <a:endParaRPr sz="1400"/>
          </a:p>
          <a:p>
            <a:pPr lvl="0" marL="140368" indent="-140368">
              <a:buSzPct val="100000"/>
              <a:buChar char="•"/>
              <a:defRPr sz="1800"/>
            </a:pPr>
            <a:endParaRPr sz="1400"/>
          </a:p>
          <a:p>
            <a:pPr lvl="0" marL="140368" indent="-140368">
              <a:buSzPct val="100000"/>
              <a:buChar char="•"/>
              <a:defRPr sz="1800"/>
            </a:pPr>
            <a:r>
              <a:rPr sz="1400"/>
              <a:t>Immediately change your root password to something you can remember, but not too simple</a:t>
            </a:r>
            <a:endParaRPr sz="1400"/>
          </a:p>
          <a:p>
            <a:pPr lvl="1" marL="521368" indent="-140368">
              <a:buSzPct val="100000"/>
              <a:buChar char="•"/>
              <a:defRPr sz="1800"/>
            </a:pPr>
            <a:r>
              <a:rPr sz="1400"/>
              <a:t>$ passwd</a:t>
            </a:r>
          </a:p>
        </p:txBody>
      </p:sp>
      <p:sp>
        <p:nvSpPr>
          <p:cNvPr id="128" name="Shape 12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300"/>
            </a:fld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xfrm>
            <a:off x="457200" y="0"/>
            <a:ext cx="8229600" cy="73471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b="1" sz="2000"/>
            </a:lvl1pPr>
          </a:lstStyle>
          <a:p>
            <a:pPr lvl="0">
              <a:defRPr b="0" sz="1800"/>
            </a:pPr>
            <a:r>
              <a:rPr b="1" sz="2000"/>
              <a:t>Next, create a regular user account</a:t>
            </a:r>
          </a:p>
        </p:txBody>
      </p:sp>
      <p:sp>
        <p:nvSpPr>
          <p:cNvPr id="131" name="Shape 131"/>
          <p:cNvSpPr/>
          <p:nvPr>
            <p:ph type="body" idx="1"/>
          </p:nvPr>
        </p:nvSpPr>
        <p:spPr>
          <a:xfrm>
            <a:off x="317500" y="882650"/>
            <a:ext cx="8229600" cy="39433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marL="140368" indent="-140368">
              <a:buSzPct val="100000"/>
              <a:buChar char="•"/>
              <a:defRPr sz="1800"/>
            </a:pPr>
            <a:r>
              <a:rPr sz="1400"/>
              <a:t>$ </a:t>
            </a:r>
            <a:r>
              <a:rPr b="1" sz="1400"/>
              <a:t>adduser</a:t>
            </a:r>
            <a:r>
              <a:rPr sz="1400"/>
              <a:t> &lt;userid_of_your_choice&gt;</a:t>
            </a:r>
            <a:endParaRPr sz="1400"/>
          </a:p>
          <a:p>
            <a:pPr lvl="1" marL="521368" indent="-140368">
              <a:buSzPct val="100000"/>
              <a:buChar char="•"/>
              <a:defRPr sz="1800"/>
            </a:pPr>
            <a:r>
              <a:rPr sz="1400"/>
              <a:t>Follow the prompts, and create a password for the new user account</a:t>
            </a:r>
            <a:endParaRPr sz="1400"/>
          </a:p>
          <a:p>
            <a:pPr lvl="1" marL="521368" indent="-140368">
              <a:buSzPct val="100000"/>
              <a:buChar char="•"/>
              <a:defRPr sz="1800"/>
            </a:pPr>
            <a:r>
              <a:rPr sz="1400"/>
              <a:t>but skip entering the address, phone number etc, not needed.</a:t>
            </a:r>
            <a:endParaRPr sz="1400"/>
          </a:p>
          <a:p>
            <a:pPr lvl="0" marL="140368" indent="-140368">
              <a:buSzPct val="100000"/>
              <a:buChar char="•"/>
              <a:defRPr sz="1800"/>
            </a:pPr>
            <a:endParaRPr sz="1400"/>
          </a:p>
          <a:p>
            <a:pPr lvl="0" marL="140368" indent="-140368">
              <a:buSzPct val="100000"/>
              <a:buChar char="•"/>
              <a:defRPr sz="1800"/>
            </a:pPr>
            <a:r>
              <a:rPr sz="1400"/>
              <a:t>Add the new account to “sudoers” list</a:t>
            </a:r>
            <a:endParaRPr sz="1400"/>
          </a:p>
          <a:p>
            <a:pPr lvl="1" marL="521368" indent="-140368">
              <a:buSzPct val="100000"/>
              <a:buChar char="•"/>
              <a:defRPr sz="1800"/>
            </a:pPr>
            <a:r>
              <a:rPr sz="1400"/>
              <a:t>sudoers = special users who are allowed to execute commands as root</a:t>
            </a:r>
            <a:endParaRPr sz="1400"/>
          </a:p>
          <a:p>
            <a:pPr lvl="1" marL="521368" indent="-140368">
              <a:buSzPct val="100000"/>
              <a:buChar char="•"/>
              <a:defRPr sz="1800"/>
            </a:pPr>
            <a:r>
              <a:rPr sz="1400"/>
              <a:t>$ vi /etc/sudoers </a:t>
            </a:r>
            <a:endParaRPr sz="1400"/>
          </a:p>
          <a:p>
            <a:pPr lvl="2" marL="902368" indent="-140368">
              <a:buSzPct val="100000"/>
              <a:buChar char="•"/>
              <a:defRPr sz="1800"/>
            </a:pPr>
            <a:r>
              <a:rPr sz="1400"/>
              <a:t>(or use any other editor)</a:t>
            </a:r>
            <a:endParaRPr sz="1400"/>
          </a:p>
          <a:p>
            <a:pPr lvl="1" marL="521368" indent="-140368">
              <a:buSzPct val="100000"/>
              <a:buChar char="•"/>
              <a:defRPr sz="1800"/>
            </a:pPr>
            <a:r>
              <a:rPr sz="1400"/>
              <a:t>Add a line </a:t>
            </a:r>
            <a:endParaRPr sz="1400"/>
          </a:p>
          <a:p>
            <a:pPr lvl="2" marL="902368" indent="-140368">
              <a:buSzPct val="100000"/>
              <a:buChar char="•"/>
              <a:defRPr sz="1800"/>
            </a:pPr>
            <a:r>
              <a:rPr sz="1400"/>
              <a:t>userid	ALL=(ALL) ALL</a:t>
            </a:r>
            <a:endParaRPr sz="1400"/>
          </a:p>
          <a:p>
            <a:pPr lvl="1" marL="521368" indent="-140368">
              <a:buSzPct val="100000"/>
              <a:buChar char="•"/>
              <a:defRPr sz="1800"/>
            </a:pPr>
            <a:r>
              <a:rPr sz="1400"/>
              <a:t>Quit the editor</a:t>
            </a:r>
            <a:endParaRPr sz="1400"/>
          </a:p>
          <a:p>
            <a:pPr lvl="0" marL="140368" indent="-140368">
              <a:buSzPct val="100000"/>
              <a:buChar char="•"/>
              <a:defRPr sz="1800"/>
            </a:pPr>
            <a:r>
              <a:rPr sz="1400"/>
              <a:t>Then press Ctrl-Alt-F7 to go back to GUI</a:t>
            </a:r>
            <a:endParaRPr sz="1400"/>
          </a:p>
          <a:p>
            <a:pPr lvl="0" marL="140368" indent="-140368">
              <a:buSzPct val="100000"/>
              <a:buChar char="•"/>
              <a:defRPr sz="1800"/>
            </a:pPr>
            <a:r>
              <a:rPr sz="1400"/>
              <a:t>Log in using the account id and password that you just created</a:t>
            </a:r>
            <a:endParaRPr sz="1400"/>
          </a:p>
          <a:p>
            <a:pPr lvl="0" marL="140368" indent="-140368">
              <a:buSzPct val="100000"/>
              <a:buChar char="•"/>
              <a:defRPr sz="1800"/>
            </a:pPr>
            <a:r>
              <a:rPr sz="1400"/>
              <a:t>There you go!</a:t>
            </a:r>
            <a:endParaRPr sz="1400"/>
          </a:p>
          <a:p>
            <a:pPr lvl="0" marL="140368" indent="-140368">
              <a:buSzPct val="100000"/>
              <a:buChar char="•"/>
              <a:defRPr sz="1800"/>
            </a:pPr>
            <a:endParaRPr sz="1400"/>
          </a:p>
          <a:p>
            <a:pPr lvl="0" marL="140368" indent="-140368">
              <a:buSzPct val="100000"/>
              <a:buChar char="•"/>
              <a:defRPr sz="1800"/>
            </a:pPr>
            <a:r>
              <a:rPr sz="1400"/>
              <a:t>Familiarize yourself with the environment</a:t>
            </a:r>
            <a:endParaRPr sz="1400"/>
          </a:p>
          <a:p>
            <a:pPr lvl="1" marL="521368" indent="-140368">
              <a:buSzPct val="100000"/>
              <a:buChar char="•"/>
              <a:defRPr sz="1800"/>
            </a:pPr>
            <a:r>
              <a:rPr sz="1400"/>
              <a:t>Find the web browser, text editor, terminal, etc.</a:t>
            </a:r>
            <a:endParaRPr sz="1400"/>
          </a:p>
          <a:p>
            <a:pPr lvl="1" marL="521368" indent="-140368">
              <a:buSzPct val="100000"/>
              <a:buChar char="•"/>
              <a:defRPr sz="1800"/>
            </a:pPr>
            <a:r>
              <a:rPr sz="1400"/>
              <a:t>Make you you have gcc, make, gdb etc installed. </a:t>
            </a:r>
          </a:p>
        </p:txBody>
      </p:sp>
      <p:sp>
        <p:nvSpPr>
          <p:cNvPr id="132" name="Shape 13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fld id="{86CB4B4D-7CA3-9044-876B-883B54F8677D}" type="slidenum">
              <a:rPr sz="1300"/>
            </a:fld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3A81BA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3A81BA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3A81BA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3A81BA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