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 b="def" i="def"/>
      <a:tcStyle>
        <a:tcBdr/>
        <a:fill>
          <a:solidFill>
            <a:srgbClr val="E6FAF1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990600" y="1828800"/>
            <a:ext cx="7772400" cy="2057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half" idx="1"/>
          </p:nvPr>
        </p:nvSpPr>
        <p:spPr>
          <a:xfrm>
            <a:off x="1371600" y="3886200"/>
            <a:ext cx="6400799" cy="2971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52400" y="152400"/>
            <a:ext cx="8991600" cy="1258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6200" y="1411287"/>
            <a:ext cx="8991600" cy="5446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7239000" y="6479503"/>
            <a:ext cx="1905000" cy="378498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b">
            <a:spAutoFit/>
          </a:bodyPr>
          <a:lstStyle>
            <a:lvl1pPr algn="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wn.net/Articles/154602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Kernel Modules</a:t>
            </a:r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1003299" y="2832100"/>
            <a:ext cx="6400801" cy="17526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 marL="0" indent="0">
              <a:buSzTx/>
              <a:buNone/>
            </a:lvl1pPr>
          </a:lstStyle>
          <a:p>
            <a:pPr/>
            <a:r>
              <a:t>Kartik Gopalan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Module Parameters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Pct val="60416"/>
            </a:pPr>
            <a:r>
              <a:rPr sz="2400"/>
              <a:t>Command line: </a:t>
            </a:r>
            <a:endParaRPr sz="2400"/>
          </a:p>
          <a:p>
            <a:pPr lvl="1" marL="661307" indent="-204107">
              <a:lnSpc>
                <a:spcPct val="80000"/>
              </a:lnSpc>
              <a:spcBef>
                <a:spcPts val="400"/>
              </a:spcBef>
              <a:buSzPct val="6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insmod   hellon.ko   howmany=10   whom=“Class”</a:t>
            </a:r>
          </a:p>
          <a:p>
            <a:pPr marL="0" indent="457200">
              <a:lnSpc>
                <a:spcPct val="80000"/>
              </a:lnSpc>
              <a:spcBef>
                <a:spcPts val="400"/>
              </a:spcBef>
              <a:buSzTx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SzPct val="60416"/>
            </a:pPr>
            <a:r>
              <a:rPr sz="2400"/>
              <a:t>Module code has:</a:t>
            </a:r>
            <a:endParaRPr sz="2400"/>
          </a:p>
          <a:p>
            <a:pPr lvl="1" marL="285750" indent="171450">
              <a:lnSpc>
                <a:spcPct val="8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static char *whom = “world”;</a:t>
            </a:r>
          </a:p>
          <a:p>
            <a:pPr lvl="1" marL="285750" indent="171450">
              <a:lnSpc>
                <a:spcPct val="8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static int howmany = 1;</a:t>
            </a:r>
          </a:p>
          <a:p>
            <a:pPr marL="0" indent="120650">
              <a:buSzTx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lvl="1" marL="285750" indent="171450">
              <a:lnSpc>
                <a:spcPct val="8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module_param</a:t>
            </a: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(howmany, int, S_IRUGO);</a:t>
            </a:r>
          </a:p>
          <a:p>
            <a:pPr lvl="1" marL="285750" indent="171450">
              <a:lnSpc>
                <a:spcPct val="8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module_param</a:t>
            </a: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(whom, charp, S_IRUGO);</a:t>
            </a:r>
          </a:p>
          <a:p>
            <a:pPr marL="0" indent="120650">
              <a:buSzTx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SzPct val="60416"/>
            </a:pPr>
            <a:r>
              <a:rPr sz="2400"/>
              <a:t>See example module</a:t>
            </a:r>
            <a:endParaRPr sz="24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buSzPct val="6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http://oscourse.github.io/examples/module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Implementing character devices in Linux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Device Classification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95713" indent="-195713" defTabSz="557784">
              <a:spcBef>
                <a:spcPts val="300"/>
              </a:spcBef>
              <a:defRPr sz="1952"/>
            </a:pPr>
            <a:r>
              <a:t>Character (char) devices </a:t>
            </a:r>
          </a:p>
          <a:p>
            <a:pPr lvl="1" marL="441579" indent="-209169" defTabSz="557784">
              <a:spcBef>
                <a:spcPts val="300"/>
              </a:spcBef>
              <a:defRPr sz="1952"/>
            </a:pPr>
            <a:r>
              <a:t>byte-stream abstraction</a:t>
            </a:r>
          </a:p>
          <a:p>
            <a:pPr lvl="1" marL="441579" indent="-209169" defTabSz="557784">
              <a:spcBef>
                <a:spcPts val="300"/>
              </a:spcBef>
              <a:defRPr sz="1952"/>
            </a:pPr>
            <a:r>
              <a:t>E.g. keyboard, mouse</a:t>
            </a:r>
          </a:p>
          <a:p>
            <a:pPr marL="195713" indent="-195713" defTabSz="557784">
              <a:spcBef>
                <a:spcPts val="300"/>
              </a:spcBef>
              <a:defRPr sz="1952"/>
            </a:pPr>
          </a:p>
          <a:p>
            <a:pPr marL="195713" indent="-195713" defTabSz="557784">
              <a:spcBef>
                <a:spcPts val="300"/>
              </a:spcBef>
              <a:defRPr sz="1952"/>
            </a:pPr>
            <a:r>
              <a:t>block devices</a:t>
            </a:r>
          </a:p>
          <a:p>
            <a:pPr lvl="1" marL="441579" indent="-209169" defTabSz="557784">
              <a:spcBef>
                <a:spcPts val="300"/>
              </a:spcBef>
              <a:defRPr sz="1952"/>
            </a:pPr>
            <a:r>
              <a:t>reads/writes in fixed block granularity</a:t>
            </a:r>
          </a:p>
          <a:p>
            <a:pPr lvl="1" marL="441579" indent="-209169" defTabSz="557784">
              <a:spcBef>
                <a:spcPts val="300"/>
              </a:spcBef>
              <a:defRPr sz="1952"/>
            </a:pPr>
            <a:r>
              <a:t>E.g. hard disks, CD drives </a:t>
            </a:r>
          </a:p>
          <a:p>
            <a:pPr lvl="1" marL="441579" indent="-209169" defTabSz="557784">
              <a:spcBef>
                <a:spcPts val="300"/>
              </a:spcBef>
              <a:defRPr sz="1952"/>
            </a:pPr>
          </a:p>
          <a:p>
            <a:pPr marL="195713" indent="-195713" defTabSz="557784">
              <a:spcBef>
                <a:spcPts val="300"/>
              </a:spcBef>
              <a:defRPr sz="1952"/>
            </a:pPr>
            <a:r>
              <a:t>network devices </a:t>
            </a:r>
          </a:p>
          <a:p>
            <a:pPr lvl="1" marL="441579" indent="-209169" defTabSz="557784">
              <a:spcBef>
                <a:spcPts val="300"/>
              </a:spcBef>
              <a:defRPr sz="1952"/>
            </a:pPr>
            <a:r>
              <a:t>message abstraction</a:t>
            </a:r>
          </a:p>
          <a:p>
            <a:pPr lvl="1" marL="441579" indent="-209169" defTabSz="557784">
              <a:spcBef>
                <a:spcPts val="300"/>
              </a:spcBef>
              <a:defRPr sz="1952"/>
            </a:pPr>
            <a:r>
              <a:t>send/receive packets of varying sizes</a:t>
            </a:r>
          </a:p>
          <a:p>
            <a:pPr lvl="1" marL="441579" indent="-209169" defTabSz="557784">
              <a:spcBef>
                <a:spcPts val="300"/>
              </a:spcBef>
              <a:defRPr sz="1952"/>
            </a:pPr>
            <a:r>
              <a:t>E.g. network interface cards</a:t>
            </a:r>
          </a:p>
          <a:p>
            <a:pPr marL="195713" indent="-195713" defTabSz="557784">
              <a:spcBef>
                <a:spcPts val="300"/>
              </a:spcBef>
              <a:defRPr sz="1952"/>
            </a:pPr>
          </a:p>
          <a:p>
            <a:pPr marL="195713" indent="-195713" defTabSz="557784">
              <a:spcBef>
                <a:spcPts val="300"/>
              </a:spcBef>
              <a:defRPr sz="1952"/>
            </a:pPr>
            <a:r>
              <a:t>others </a:t>
            </a:r>
          </a:p>
          <a:p>
            <a:pPr lvl="1" marL="441579" indent="-209169" defTabSz="557784">
              <a:spcBef>
                <a:spcPts val="300"/>
              </a:spcBef>
              <a:defRPr sz="1952"/>
            </a:pPr>
            <a:r>
              <a:t>USB, SCSI, Firewire, I2O</a:t>
            </a:r>
          </a:p>
          <a:p>
            <a:pPr lvl="1" marL="441579" indent="-209169" defTabSz="557784">
              <a:spcBef>
                <a:spcPts val="300"/>
              </a:spcBef>
              <a:defRPr sz="1952"/>
            </a:pPr>
            <a:r>
              <a:t>Can (mostly) be used to implement one or more of the above three classes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>
              <a:defRPr sz="24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“Miscellaneous” Devices in Linux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These are character devices used for simple device drivers.</a:t>
            </a:r>
          </a:p>
          <a:p>
            <a:pPr/>
          </a:p>
          <a:p>
            <a:pPr/>
            <a:r>
              <a:t>All miscellaneous devices share a major number (10).</a:t>
            </a:r>
          </a:p>
          <a:p>
            <a:pPr/>
          </a:p>
          <a:p>
            <a:pPr/>
            <a:r>
              <a:t>But each device gets its own minor number</a:t>
            </a:r>
          </a:p>
          <a:p>
            <a:pPr lvl="1" marL="381000" indent="0"/>
            <a:r>
              <a:t>Requested at registration time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152400" y="152400"/>
            <a:ext cx="8362008" cy="1876921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Implementing a device driver  for </a:t>
            </a:r>
          </a:p>
          <a:p>
            <a:pPr>
              <a:defRPr sz="4000"/>
            </a:pPr>
            <a:r>
              <a:t>a miscellaneous device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190500" y="1686668"/>
            <a:ext cx="8991600" cy="6377832"/>
          </a:xfrm>
          <a:prstGeom prst="rect">
            <a:avLst/>
          </a:prstGeom>
        </p:spPr>
        <p:txBody>
          <a:bodyPr/>
          <a:lstStyle/>
          <a:p>
            <a:pPr/>
            <a:r>
              <a:t> Step 1: Declare a device struct</a:t>
            </a:r>
          </a:p>
          <a:p>
            <a:pPr/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static struct miscdevice my_misc_device =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.minor = MISC_DYNAMIC_MINOR,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.name = “my device",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.fops = &amp;my_fops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52400" y="152400"/>
            <a:ext cx="8362008" cy="1876921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Implementing a device driver  for </a:t>
            </a:r>
          </a:p>
          <a:p>
            <a:pPr>
              <a:defRPr sz="4000"/>
            </a:pPr>
            <a:r>
              <a:t>a miscellaneous device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>
            <a:off x="190500" y="1686668"/>
            <a:ext cx="8991600" cy="6377832"/>
          </a:xfrm>
          <a:prstGeom prst="rect">
            <a:avLst/>
          </a:prstGeom>
        </p:spPr>
        <p:txBody>
          <a:bodyPr/>
          <a:lstStyle/>
          <a:p>
            <a:pPr/>
            <a:r>
              <a:t> Step 2: Declare the file operations struct</a:t>
            </a:r>
          </a:p>
          <a:p>
            <a:pPr/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static struct file_operations my_fops = 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.owner = THIS_MODULE,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.open = my_open,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.release = my_close,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.read = my_read,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...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.llseek = noop_llseek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2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The function pointers that are not initialized above will be assigned some sensible default value by the kernel.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152400" y="152400"/>
            <a:ext cx="8362008" cy="1876921"/>
          </a:xfrm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t>Implementing a device driver  for </a:t>
            </a:r>
          </a:p>
          <a:p>
            <a:pPr>
              <a:defRPr sz="3400"/>
            </a:pPr>
            <a:r>
              <a:t>a miscellaneous device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76200" y="1286469"/>
            <a:ext cx="8991600" cy="5050831"/>
          </a:xfrm>
          <a:prstGeom prst="rect">
            <a:avLst/>
          </a:prstGeom>
        </p:spPr>
        <p:txBody>
          <a:bodyPr/>
          <a:lstStyle/>
          <a:p>
            <a:pPr/>
            <a:r>
              <a:t> Step 3: register the device with kernel</a:t>
            </a:r>
          </a:p>
          <a:p>
            <a:pPr lvl="1" marL="381000" indent="0"/>
            <a:r>
              <a:t>usually in the module initialization code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static int __init my_module_init()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...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misc_register(&amp;my_misc_device);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...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And don’t forget to unregister the device when removing the module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9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static void __exit my_exit(void)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9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9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misc_deregister(&amp;my_misc_device);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9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   ...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9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152400" y="152400"/>
            <a:ext cx="8362008" cy="1876921"/>
          </a:xfrm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t>Implementing a device driver  for </a:t>
            </a:r>
          </a:p>
          <a:p>
            <a:pPr>
              <a:defRPr sz="3400"/>
            </a:pPr>
            <a:r>
              <a:t>a miscellaneous device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76200" y="1290141"/>
            <a:ext cx="8991600" cy="5275759"/>
          </a:xfrm>
          <a:prstGeom prst="rect">
            <a:avLst/>
          </a:prstGeom>
        </p:spPr>
        <p:txBody>
          <a:bodyPr/>
          <a:lstStyle/>
          <a:p>
            <a:pPr/>
            <a:r>
              <a:t> Step 4: Implement the fops functions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static ssize_t reverse_read(struct file *file, char __user * out, size_t size, loff_t * off)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lvl="2" marL="0" indent="45720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….</a:t>
            </a:r>
          </a:p>
          <a:p>
            <a:pPr lvl="3" marL="0" indent="68580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sprintf(buf, “Hello World\n”);</a:t>
            </a:r>
          </a:p>
          <a:p>
            <a:pPr lvl="3" marL="0" indent="68580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copy_to_user(out, buf, strlen(buf)+1);</a:t>
            </a:r>
          </a:p>
          <a:p>
            <a:pPr lvl="2" marL="0" indent="45720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….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Don’t forget to </a:t>
            </a:r>
          </a:p>
          <a:p>
            <a:pPr marL="200526" indent="-200526" defTabSz="457200">
              <a:spcBef>
                <a:spcPts val="0"/>
              </a:spcBef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allocate memory for buf</a:t>
            </a:r>
          </a:p>
          <a:p>
            <a:pPr marL="200526" indent="-200526" defTabSz="457200">
              <a:spcBef>
                <a:spcPts val="0"/>
              </a:spcBef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Check if out points to a valid user memory location using access_OK()</a:t>
            </a:r>
          </a:p>
          <a:p>
            <a:pPr marL="200526" indent="-200526" defTabSz="457200">
              <a:spcBef>
                <a:spcPts val="0"/>
              </a:spcBef>
              <a:defRPr sz="20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check for errors during copy_to_user()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sz="3600" u="sng"/>
            </a:lvl1pPr>
          </a:lstStyle>
          <a:p>
            <a:pPr>
              <a:defRPr sz="4400" u="none"/>
            </a:pPr>
            <a:r>
              <a:rPr sz="3600" u="sng"/>
              <a:t>GNU General Public License (GPL)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76200" y="1182686"/>
            <a:ext cx="8991600" cy="5399702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marL="307181" indent="-192881">
              <a:lnSpc>
                <a:spcPct val="80000"/>
              </a:lnSpc>
              <a:spcBef>
                <a:spcPts val="400"/>
              </a:spcBef>
            </a:pPr>
            <a:r>
              <a:rPr sz="1800"/>
              <a:t>http://en.wikipedia.org/wiki/Gpl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</a:pPr>
            <a:endParaRPr sz="1800"/>
          </a:p>
          <a:p>
            <a:pPr marL="307181" indent="-192881">
              <a:lnSpc>
                <a:spcPct val="80000"/>
              </a:lnSpc>
              <a:spcBef>
                <a:spcPts val="400"/>
              </a:spcBef>
            </a:pPr>
            <a:r>
              <a:rPr sz="1800"/>
              <a:t>Basis for all of the GNU software  development, including Linux 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</a:pPr>
            <a:endParaRPr sz="1800"/>
          </a:p>
          <a:p>
            <a:pPr marL="307181" indent="-192881">
              <a:lnSpc>
                <a:spcPct val="80000"/>
              </a:lnSpc>
              <a:spcBef>
                <a:spcPts val="400"/>
              </a:spcBef>
            </a:pPr>
            <a:r>
              <a:rPr sz="1800"/>
              <a:t>Allows users to modify software as they see the need </a:t>
            </a:r>
            <a:endParaRPr sz="1800"/>
          </a:p>
          <a:p>
            <a:pPr marL="0" indent="0">
              <a:buSzTx/>
              <a:buNone/>
            </a:pPr>
            <a:endParaRPr sz="1800"/>
          </a:p>
          <a:p>
            <a:pPr marL="307181" indent="-192881"/>
            <a:r>
              <a:rPr sz="1800"/>
              <a:t>Requires source code be distributed with binaries </a:t>
            </a:r>
            <a:endParaRPr sz="1800"/>
          </a:p>
          <a:p>
            <a:pPr marL="0" indent="0">
              <a:buSzTx/>
              <a:buNone/>
            </a:pPr>
            <a:endParaRPr sz="1800"/>
          </a:p>
          <a:p>
            <a:pPr marL="307181" indent="-192881"/>
            <a:r>
              <a:rPr sz="1800"/>
              <a:t>EXPORT_SYMBOL Vs EXPORT_SYMBOL_GPL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lvl="1" marL="791935" indent="-220435"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Comic Sans MS"/>
                <a:ea typeface="Comic Sans MS"/>
                <a:cs typeface="Comic Sans MS"/>
                <a:sym typeface="Comic Sans MS"/>
              </a:rPr>
              <a:t>Read </a:t>
            </a:r>
            <a:r>
              <a:rPr sz="1800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  <a:hlinkClick r:id="rId2" invalidUrl="" action="" tgtFrame="" tooltip="" history="1" highlightClick="0" endSnd="0"/>
              </a:rPr>
              <a:t>http://lwn.net/Articles/154602/</a:t>
            </a:r>
          </a:p>
          <a:p>
            <a:pPr marL="0" indent="0">
              <a:buSzTx/>
              <a:buNone/>
            </a:pPr>
            <a:endParaRPr sz="1800"/>
          </a:p>
          <a:p>
            <a:pPr marL="307181" indent="-192881">
              <a:lnSpc>
                <a:spcPct val="80000"/>
              </a:lnSpc>
              <a:spcBef>
                <a:spcPts val="400"/>
              </a:spcBef>
            </a:pPr>
            <a:r>
              <a:rPr sz="1800"/>
              <a:t>Device drivers need not be licensed under the GPL, but the mainstream ones are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Kernel Modules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marL="280736" indent="-280736">
              <a:spcBef>
                <a:spcPts val="500"/>
              </a:spcBef>
              <a:buSzPct val="60714"/>
            </a:pPr>
            <a:r>
              <a:rPr sz="2800"/>
              <a:t>Allow code to be added to the kernel, dynamically </a:t>
            </a:r>
            <a:endParaRPr sz="2800"/>
          </a:p>
          <a:p>
            <a:pPr marL="0" indent="120650">
              <a:buSzTx/>
              <a:buNone/>
            </a:pPr>
            <a:endParaRPr sz="2800"/>
          </a:p>
          <a:p>
            <a:pPr marL="280736" indent="-280736">
              <a:spcBef>
                <a:spcPts val="500"/>
              </a:spcBef>
              <a:buSzPct val="60714"/>
            </a:pPr>
            <a:r>
              <a:rPr sz="2800"/>
              <a:t>Only those modules that are needed are loaded. Unload when no longer required - frees up memory and other resources</a:t>
            </a:r>
            <a:endParaRPr sz="2800"/>
          </a:p>
          <a:p>
            <a:pPr marL="0" indent="120650">
              <a:buSzTx/>
              <a:buNone/>
            </a:pPr>
            <a:endParaRPr sz="2800"/>
          </a:p>
          <a:p>
            <a:pPr marL="280736" indent="-280736">
              <a:spcBef>
                <a:spcPts val="500"/>
              </a:spcBef>
              <a:buSzPct val="60714"/>
            </a:pPr>
            <a:r>
              <a:rPr sz="2800"/>
              <a:t>Reduces kernel size.</a:t>
            </a:r>
            <a:endParaRPr sz="2800"/>
          </a:p>
          <a:p>
            <a:pPr marL="0" indent="0">
              <a:spcBef>
                <a:spcPts val="500"/>
              </a:spcBef>
              <a:buSzTx/>
              <a:buNone/>
            </a:pPr>
            <a:endParaRPr sz="2800"/>
          </a:p>
          <a:p>
            <a:pPr marL="280736" indent="-280736">
              <a:spcBef>
                <a:spcPts val="500"/>
              </a:spcBef>
              <a:buSzPct val="60714"/>
            </a:pPr>
            <a:r>
              <a:rPr sz="2800"/>
              <a:t>Enables independent development of drivers for different devices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152400" y="762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sz="3600" u="sng"/>
            </a:lvl1pPr>
          </a:lstStyle>
          <a:p>
            <a:pPr>
              <a:defRPr sz="4400" u="none"/>
            </a:pPr>
            <a:r>
              <a:rPr sz="3600" u="sng"/>
              <a:t>Workings of a generic module / typical usage:</a:t>
            </a:r>
          </a:p>
        </p:txBody>
      </p:sp>
      <p:pic>
        <p:nvPicPr>
          <p:cNvPr id="38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3285" y="947004"/>
            <a:ext cx="6755988" cy="5811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Hello World Kernel Module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152399" y="1119461"/>
            <a:ext cx="8967301" cy="5440202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marL="250657" indent="-250657">
              <a:lnSpc>
                <a:spcPct val="80000"/>
              </a:lnSpc>
              <a:spcBef>
                <a:spcPts val="300"/>
              </a:spcBef>
              <a:buSzPct val="52776"/>
              <a:defRPr sz="2500"/>
            </a:pPr>
            <a:r>
              <a:t>http://oscourse.github.io/examples/module/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endParaRPr sz="16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/>
              <a:t>#include &lt;linux/init.h&gt;</a:t>
            </a:r>
            <a:endParaRPr sz="16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/>
              <a:t>#include &lt;linux/module.h&gt;</a:t>
            </a:r>
            <a:endParaRPr sz="16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/>
              <a:t>MODULE_LICENSE("DUAL BSD/GPL");</a:t>
            </a:r>
            <a:endParaRPr sz="16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/>
              <a:t>// called when module is installed</a:t>
            </a:r>
            <a:endParaRPr sz="16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/>
              <a:t>int </a:t>
            </a:r>
            <a:r>
              <a:rPr sz="1600">
                <a:solidFill>
                  <a:srgbClr val="0000FF"/>
                </a:solidFill>
              </a:rPr>
              <a:t>__init</a:t>
            </a:r>
            <a:r>
              <a:rPr sz="1600"/>
              <a:t> </a:t>
            </a:r>
            <a:r>
              <a:rPr sz="1600">
                <a:solidFill>
                  <a:srgbClr val="FF0000"/>
                </a:solidFill>
              </a:rPr>
              <a:t>hello_init</a:t>
            </a:r>
            <a:r>
              <a:rPr sz="1600"/>
              <a:t>()</a:t>
            </a:r>
            <a:endParaRPr sz="16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/>
              <a:t>{</a:t>
            </a:r>
            <a:endParaRPr sz="16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/>
              <a:t>        printk(KERN_ALERT "mymodule: Hello World!\n");        </a:t>
            </a:r>
            <a:endParaRPr sz="16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/>
              <a:t>        return 0;</a:t>
            </a:r>
            <a:endParaRPr sz="16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/>
              <a:t>}</a:t>
            </a:r>
            <a:endParaRPr sz="1600"/>
          </a:p>
          <a:p>
            <a:pPr marL="0" indent="120650">
              <a:buSzTx/>
              <a:buNone/>
            </a:pPr>
            <a:endParaRPr sz="16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/>
              <a:t>// called when module is removed</a:t>
            </a:r>
            <a:endParaRPr sz="16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/>
              <a:t>void __exit </a:t>
            </a:r>
            <a:r>
              <a:rPr sz="1600">
                <a:solidFill>
                  <a:srgbClr val="FF0000"/>
                </a:solidFill>
              </a:rPr>
              <a:t>hello_exit</a:t>
            </a:r>
            <a:r>
              <a:rPr sz="1600"/>
              <a:t>()</a:t>
            </a:r>
            <a:endParaRPr sz="16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/>
              <a:t>{</a:t>
            </a:r>
            <a:endParaRPr sz="16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/>
              <a:t>        printk(KERN_ALERT "mymodule: Goodbye, cruel world!!\n");</a:t>
            </a:r>
            <a:endParaRPr sz="16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/>
              <a:t>}</a:t>
            </a:r>
            <a:endParaRPr sz="16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endParaRPr sz="1600"/>
          </a:p>
          <a:p>
            <a:pPr marL="0" indent="0">
              <a:spcBef>
                <a:spcPts val="300"/>
              </a:spcBef>
              <a:buSzTx/>
              <a:buNone/>
            </a:pPr>
            <a:r>
              <a:rPr sz="1600"/>
              <a:t>module_init(hello_init);</a:t>
            </a:r>
            <a:endParaRPr sz="1600"/>
          </a:p>
          <a:p>
            <a:pPr marL="0" indent="0">
              <a:spcBef>
                <a:spcPts val="300"/>
              </a:spcBef>
              <a:buSzTx/>
              <a:buNone/>
            </a:pPr>
            <a:r>
              <a:rPr sz="1600"/>
              <a:t>module_exit(hello_exit);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 u="sng"/>
            </a:lvl1pPr>
          </a:lstStyle>
          <a:p>
            <a:pPr>
              <a:defRPr sz="4400" u="none"/>
            </a:pPr>
            <a:r>
              <a:rPr sz="4000" u="sng"/>
              <a:t>Compiling the module 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76200" y="1411287"/>
            <a:ext cx="8991600" cy="4761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18293" indent="-178593">
              <a:spcBef>
                <a:spcPts val="0"/>
              </a:spcBef>
              <a:buClr>
                <a:srgbClr val="000000"/>
              </a:buClr>
              <a:buSzPct val="77777"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Makefile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1" marL="801007" indent="-204107">
              <a:spcBef>
                <a:spcPts val="0"/>
              </a:spcBef>
              <a:buClr>
                <a:srgbClr val="000000"/>
              </a:buClr>
              <a:buSzPct val="77777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obj-m := testmod.o</a:t>
            </a:r>
          </a:p>
          <a:p>
            <a:pPr lvl="1" marL="801007" indent="-204107">
              <a:spcBef>
                <a:spcPts val="0"/>
              </a:spcBef>
              <a:buClr>
                <a:srgbClr val="000000"/>
              </a:buClr>
              <a:buSzPct val="77777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[ For multiple files: </a:t>
            </a:r>
            <a:r>
              <a:rPr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module-objs := file1.o file2.o</a:t>
            </a:r>
            <a:r>
              <a:rPr sz="1800">
                <a:latin typeface="Calibri"/>
                <a:ea typeface="Calibri"/>
                <a:cs typeface="Calibri"/>
                <a:sym typeface="Calibri"/>
              </a:rPr>
              <a:t> ]</a:t>
            </a:r>
          </a:p>
          <a:p>
            <a:pPr marL="0" indent="457200">
              <a:spcBef>
                <a:spcPts val="0"/>
              </a:spcBef>
              <a:buSzTx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18293" indent="-178593">
              <a:spcBef>
                <a:spcPts val="0"/>
              </a:spcBef>
              <a:buSzPct val="77777"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Compiling: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2" marL="1292225" indent="-238125">
              <a:spcBef>
                <a:spcPts val="0"/>
              </a:spcBef>
              <a:buSzPct val="77777"/>
              <a:buFont typeface="Wingdings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$ make -C  /lib/modules/$(uname -r)/build M=`pwd` modules</a:t>
            </a:r>
          </a:p>
          <a:p>
            <a:pPr marL="0" indent="0">
              <a:spcBef>
                <a:spcPts val="0"/>
              </a:spcBef>
              <a:buSzTx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SzTx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18293" indent="-178593">
              <a:spcBef>
                <a:spcPts val="0"/>
              </a:spcBef>
              <a:buClr>
                <a:srgbClr val="000000"/>
              </a:buClr>
              <a:buSzPct val="77777"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More details on kernel Makefiles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1" marL="801007" indent="-204107">
              <a:spcBef>
                <a:spcPts val="0"/>
              </a:spcBef>
              <a:buClr>
                <a:srgbClr val="000000"/>
              </a:buClr>
              <a:buSzPct val="77777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https://www.kernel.org/doc/Documentation/kbuild/makefiles.txt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1" marL="823685" indent="-226785">
              <a:spcBef>
                <a:spcPts val="0"/>
              </a:spcBef>
              <a:buClr>
                <a:srgbClr val="000000"/>
              </a:buClr>
              <a:buSzPct val="77777"/>
              <a:buFont typeface="Courier New"/>
              <a:buChar char="o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https://www.kernel.org/doc/Documentation/kbuild/modules.txt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152400" y="152400"/>
            <a:ext cx="8991600" cy="9144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sz="3600" u="sng"/>
            </a:lvl1pPr>
          </a:lstStyle>
          <a:p>
            <a:pPr>
              <a:defRPr sz="4400" u="none"/>
            </a:pPr>
            <a:r>
              <a:rPr sz="3600" u="sng"/>
              <a:t>Module Utilities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152400" y="1009961"/>
            <a:ext cx="8991600" cy="576900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marL="338137" indent="-198437">
              <a:lnSpc>
                <a:spcPct val="80000"/>
              </a:lnSpc>
              <a:spcBef>
                <a:spcPts val="300"/>
              </a:spcBef>
              <a:buSzPct val="70000"/>
            </a:pPr>
            <a:r>
              <a:rPr sz="2000">
                <a:solidFill>
                  <a:srgbClr val="0000FF"/>
                </a:solidFill>
              </a:rPr>
              <a:t>insmod hello.ko</a:t>
            </a:r>
            <a:r>
              <a:rPr sz="2000"/>
              <a:t> </a:t>
            </a:r>
            <a:endParaRPr sz="2000"/>
          </a:p>
          <a:p>
            <a:pPr lvl="1" marL="801007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Inserts a module</a:t>
            </a:r>
          </a:p>
          <a:p>
            <a:pPr lvl="1" marL="801007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Internally, makes a call to sys_init_module</a:t>
            </a:r>
          </a:p>
          <a:p>
            <a:pPr lvl="1" marL="801007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Calls vmalloc() to allocate kernel memory</a:t>
            </a:r>
          </a:p>
          <a:p>
            <a:pPr lvl="1" marL="801007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Copies module binary to memory</a:t>
            </a:r>
          </a:p>
          <a:p>
            <a:pPr lvl="1" marL="801007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Resolves any kernel references (e.g. printk) via kernel symbol table</a:t>
            </a:r>
          </a:p>
          <a:p>
            <a:pPr lvl="1" marL="801007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Calls module’s initialization function</a:t>
            </a:r>
          </a:p>
          <a:p>
            <a:pPr marL="0" indent="0">
              <a:buSzTx/>
              <a:buNone/>
            </a:pPr>
            <a:endParaRPr sz="2000"/>
          </a:p>
          <a:p>
            <a:pPr marL="338137" indent="-198437">
              <a:lnSpc>
                <a:spcPct val="80000"/>
              </a:lnSpc>
              <a:spcBef>
                <a:spcPts val="300"/>
              </a:spcBef>
              <a:buSzPct val="70000"/>
            </a:pPr>
            <a:r>
              <a:rPr sz="2000">
                <a:solidFill>
                  <a:srgbClr val="0000FF"/>
                </a:solidFill>
              </a:rPr>
              <a:t>modprobe hello.ko</a:t>
            </a:r>
            <a:endParaRPr sz="2000">
              <a:solidFill>
                <a:srgbClr val="0000FF"/>
              </a:solidFill>
            </a:endParaRPr>
          </a:p>
          <a:p>
            <a:pPr lvl="1" marL="801007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Same as insmod, except that it also loads any other modules that hello.ko references.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endParaRPr sz="2000"/>
          </a:p>
          <a:p>
            <a:pPr marL="338137" indent="-198437">
              <a:lnSpc>
                <a:spcPct val="80000"/>
              </a:lnSpc>
              <a:spcBef>
                <a:spcPts val="300"/>
              </a:spcBef>
              <a:buSzPct val="70000"/>
            </a:pPr>
            <a:r>
              <a:rPr sz="2000">
                <a:solidFill>
                  <a:srgbClr val="0000FF"/>
                </a:solidFill>
              </a:rPr>
              <a:t>rmmod</a:t>
            </a:r>
            <a:r>
              <a:rPr sz="2000"/>
              <a:t> </a:t>
            </a:r>
            <a:endParaRPr sz="2000"/>
          </a:p>
          <a:p>
            <a:pPr lvl="1" marL="801007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Removes a module</a:t>
            </a:r>
          </a:p>
          <a:p>
            <a:pPr lvl="1" marL="801007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Fails if module is still in use</a:t>
            </a:r>
          </a:p>
          <a:p>
            <a:pPr lvl="1" marL="914400" indent="-317500">
              <a:lnSpc>
                <a:spcPct val="80000"/>
              </a:lnSpc>
              <a:spcBef>
                <a:spcPts val="300"/>
              </a:spcBef>
              <a:buFont typeface="Courier New"/>
              <a:buChar char="o"/>
              <a:defRPr sz="2800"/>
            </a:pPr>
            <a:endParaRPr sz="2000"/>
          </a:p>
          <a:p>
            <a:pPr marL="338137" indent="-198437">
              <a:lnSpc>
                <a:spcPct val="80000"/>
              </a:lnSpc>
              <a:spcBef>
                <a:spcPts val="300"/>
              </a:spcBef>
              <a:buSzPct val="70000"/>
            </a:pPr>
            <a:r>
              <a:rPr sz="2000">
                <a:solidFill>
                  <a:srgbClr val="0000FF"/>
                </a:solidFill>
              </a:rPr>
              <a:t>lsmod </a:t>
            </a:r>
            <a:endParaRPr sz="2000">
              <a:solidFill>
                <a:srgbClr val="0000FF"/>
              </a:solidFill>
            </a:endParaRPr>
          </a:p>
          <a:p>
            <a:pPr lvl="1" marL="801007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Tells what modules are currently loaded </a:t>
            </a:r>
          </a:p>
          <a:p>
            <a:pPr lvl="1" marL="801007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/>
            </a:pPr>
            <a:r>
              <a:rPr sz="1800"/>
              <a:t>Internally reads /proc/modules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Things to remember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76199" y="1048542"/>
            <a:ext cx="8991601" cy="5043229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marL="304284" indent="-185539" defTabSz="777240">
              <a:lnSpc>
                <a:spcPct val="80000"/>
              </a:lnSpc>
              <a:spcBef>
                <a:spcPts val="300"/>
              </a:spcBef>
              <a:buSzPct val="63635"/>
              <a:defRPr sz="2720"/>
            </a:pPr>
            <a:r>
              <a:rPr sz="1870"/>
              <a:t>Modules can call other kernel functions</a:t>
            </a:r>
            <a:endParaRPr sz="1870"/>
          </a:p>
          <a:p>
            <a:pPr lvl="1" marL="719409" indent="-212044" defTabSz="777240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380">
                <a:latin typeface="Arial"/>
                <a:ea typeface="Arial"/>
                <a:cs typeface="Arial"/>
                <a:sym typeface="Arial"/>
              </a:defRPr>
            </a:pPr>
            <a:r>
              <a:rPr sz="1870">
                <a:latin typeface="Comic Sans MS"/>
                <a:ea typeface="Comic Sans MS"/>
                <a:cs typeface="Comic Sans MS"/>
                <a:sym typeface="Comic Sans MS"/>
              </a:rPr>
              <a:t>Such as printk, kmalloc, kfree etc.</a:t>
            </a:r>
            <a:endParaRPr sz="187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1" marL="719409" indent="-212044" defTabSz="777240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380">
                <a:latin typeface="Arial"/>
                <a:ea typeface="Arial"/>
                <a:cs typeface="Arial"/>
                <a:sym typeface="Arial"/>
              </a:defRPr>
            </a:pPr>
            <a:r>
              <a:rPr sz="1870">
                <a:latin typeface="Comic Sans MS"/>
                <a:ea typeface="Comic Sans MS"/>
                <a:cs typeface="Comic Sans MS"/>
                <a:sym typeface="Comic Sans MS"/>
              </a:rPr>
              <a:t>But only the functions that are EXPORTed by the kernel</a:t>
            </a:r>
            <a:endParaRPr sz="187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2" marL="1067548" indent="-212044" defTabSz="777240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380">
                <a:latin typeface="Arial"/>
                <a:ea typeface="Arial"/>
                <a:cs typeface="Arial"/>
                <a:sym typeface="Arial"/>
              </a:defRPr>
            </a:pPr>
            <a:r>
              <a:rPr sz="1870">
                <a:latin typeface="Comic Sans MS"/>
                <a:ea typeface="Comic Sans MS"/>
                <a:cs typeface="Comic Sans MS"/>
                <a:sym typeface="Comic Sans MS"/>
              </a:rPr>
              <a:t>using EXPORT(symbol_name)</a:t>
            </a:r>
          </a:p>
          <a:p>
            <a:pPr marL="0" indent="388620" defTabSz="777240">
              <a:lnSpc>
                <a:spcPct val="80000"/>
              </a:lnSpc>
              <a:spcBef>
                <a:spcPts val="200"/>
              </a:spcBef>
              <a:buSzTx/>
              <a:buNone/>
              <a:defRPr sz="2720"/>
            </a:pPr>
            <a:endParaRPr sz="1870"/>
          </a:p>
          <a:p>
            <a:pPr marL="304284" indent="-185539" defTabSz="777240">
              <a:lnSpc>
                <a:spcPct val="80000"/>
              </a:lnSpc>
              <a:spcBef>
                <a:spcPts val="300"/>
              </a:spcBef>
              <a:buSzPct val="63635"/>
              <a:defRPr sz="2720"/>
            </a:pPr>
            <a:r>
              <a:rPr sz="1870"/>
              <a:t>Modules (or any kernel code for that matter) cannot call user-space library functions</a:t>
            </a:r>
            <a:endParaRPr sz="1870"/>
          </a:p>
          <a:p>
            <a:pPr lvl="1" marL="719409" indent="-212044" defTabSz="777240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380">
                <a:latin typeface="Arial"/>
                <a:ea typeface="Arial"/>
                <a:cs typeface="Arial"/>
                <a:sym typeface="Arial"/>
              </a:defRPr>
            </a:pPr>
            <a:r>
              <a:rPr sz="1870">
                <a:latin typeface="Comic Sans MS"/>
                <a:ea typeface="Comic Sans MS"/>
                <a:cs typeface="Comic Sans MS"/>
                <a:sym typeface="Comic Sans MS"/>
              </a:rPr>
              <a:t>Such as malloc, free, printf etc.</a:t>
            </a:r>
          </a:p>
          <a:p>
            <a:pPr marL="0" indent="388620" defTabSz="777240">
              <a:lnSpc>
                <a:spcPct val="80000"/>
              </a:lnSpc>
              <a:spcBef>
                <a:spcPts val="200"/>
              </a:spcBef>
              <a:buSzTx/>
              <a:buNone/>
              <a:defRPr sz="2720"/>
            </a:pPr>
            <a:endParaRPr sz="1870"/>
          </a:p>
          <a:p>
            <a:pPr marL="304284" indent="-185539" defTabSz="777240">
              <a:lnSpc>
                <a:spcPct val="80000"/>
              </a:lnSpc>
              <a:spcBef>
                <a:spcPts val="300"/>
              </a:spcBef>
              <a:buSzPct val="63635"/>
              <a:defRPr sz="2720"/>
            </a:pPr>
            <a:r>
              <a:rPr sz="1870"/>
              <a:t>Modules should not include standard header files</a:t>
            </a:r>
            <a:endParaRPr sz="1870"/>
          </a:p>
          <a:p>
            <a:pPr lvl="1" marL="719409" indent="-212044" defTabSz="777240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380">
                <a:latin typeface="Arial"/>
                <a:ea typeface="Arial"/>
                <a:cs typeface="Arial"/>
                <a:sym typeface="Arial"/>
              </a:defRPr>
            </a:pPr>
            <a:r>
              <a:rPr sz="1870">
                <a:latin typeface="Comic Sans MS"/>
                <a:ea typeface="Comic Sans MS"/>
                <a:cs typeface="Comic Sans MS"/>
                <a:sym typeface="Comic Sans MS"/>
              </a:rPr>
              <a:t>Such as stdio.h, stdlib.h, etc.</a:t>
            </a:r>
          </a:p>
          <a:p>
            <a:pPr marL="0" indent="0" defTabSz="777240">
              <a:spcBef>
                <a:spcPts val="500"/>
              </a:spcBef>
              <a:buSzTx/>
              <a:buNone/>
              <a:defRPr sz="2720"/>
            </a:pPr>
            <a:endParaRPr sz="1870"/>
          </a:p>
          <a:p>
            <a:pPr marL="304284" indent="-185539" defTabSz="777240">
              <a:lnSpc>
                <a:spcPct val="80000"/>
              </a:lnSpc>
              <a:spcBef>
                <a:spcPts val="300"/>
              </a:spcBef>
              <a:buSzPct val="63635"/>
              <a:defRPr sz="2720"/>
            </a:pPr>
            <a:r>
              <a:rPr sz="1870"/>
              <a:t>Segmentation fault may be harmless in user space</a:t>
            </a:r>
            <a:endParaRPr sz="1870"/>
          </a:p>
          <a:p>
            <a:pPr lvl="1" marL="719409" indent="-212044" defTabSz="777240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380">
                <a:latin typeface="Arial"/>
                <a:ea typeface="Arial"/>
                <a:cs typeface="Arial"/>
                <a:sym typeface="Arial"/>
              </a:defRPr>
            </a:pPr>
            <a:r>
              <a:rPr sz="1870">
                <a:latin typeface="Comic Sans MS"/>
                <a:ea typeface="Comic Sans MS"/>
                <a:cs typeface="Comic Sans MS"/>
                <a:sym typeface="Comic Sans MS"/>
              </a:rPr>
              <a:t>But a kernel fault can crash the entire system</a:t>
            </a:r>
          </a:p>
          <a:p>
            <a:pPr marL="0" indent="0" defTabSz="777240">
              <a:spcBef>
                <a:spcPts val="500"/>
              </a:spcBef>
              <a:buSzTx/>
              <a:buNone/>
              <a:defRPr sz="2720"/>
            </a:pPr>
            <a:endParaRPr sz="1870"/>
          </a:p>
          <a:p>
            <a:pPr marL="304284" indent="-185539" defTabSz="777240">
              <a:lnSpc>
                <a:spcPct val="80000"/>
              </a:lnSpc>
              <a:spcBef>
                <a:spcPts val="300"/>
              </a:spcBef>
              <a:buSzPct val="63635"/>
              <a:defRPr sz="2720"/>
            </a:pPr>
            <a:r>
              <a:rPr sz="1870"/>
              <a:t>Version Dependency:</a:t>
            </a:r>
            <a:endParaRPr sz="1870"/>
          </a:p>
          <a:p>
            <a:pPr lvl="1" marL="719409" indent="-212044" defTabSz="777240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380">
                <a:latin typeface="Arial"/>
                <a:ea typeface="Arial"/>
                <a:cs typeface="Arial"/>
                <a:sym typeface="Arial"/>
              </a:defRPr>
            </a:pPr>
            <a:r>
              <a:rPr sz="1870">
                <a:latin typeface="Comic Sans MS"/>
                <a:ea typeface="Comic Sans MS"/>
                <a:cs typeface="Comic Sans MS"/>
                <a:sym typeface="Comic Sans MS"/>
              </a:rPr>
              <a:t>Module should be recompiled for each version of kernel that it is linked to.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Concurrency Issues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76200" y="1258887"/>
            <a:ext cx="8991600" cy="476100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marL="350821" indent="-213915" defTabSz="896111">
              <a:lnSpc>
                <a:spcPct val="80000"/>
              </a:lnSpc>
              <a:spcBef>
                <a:spcPts val="300"/>
              </a:spcBef>
              <a:buSzPct val="63635"/>
              <a:defRPr sz="3136"/>
            </a:pPr>
            <a:r>
              <a:rPr sz="2156"/>
              <a:t>Many processes could try to access your module concurrently.</a:t>
            </a:r>
            <a:endParaRPr sz="2156"/>
          </a:p>
          <a:p>
            <a:pPr lvl="1" marL="829436" indent="-244474" defTabSz="896111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744"/>
            </a:pPr>
            <a:r>
              <a:rPr sz="2156"/>
              <a:t>So different parts of your module may be active at the same time</a:t>
            </a:r>
          </a:p>
          <a:p>
            <a:pPr marL="0" indent="448055" defTabSz="896111">
              <a:lnSpc>
                <a:spcPct val="80000"/>
              </a:lnSpc>
              <a:spcBef>
                <a:spcPts val="200"/>
              </a:spcBef>
              <a:buSzTx/>
              <a:buNone/>
              <a:defRPr sz="3136"/>
            </a:pPr>
            <a:endParaRPr sz="2156"/>
          </a:p>
          <a:p>
            <a:pPr marL="350821" indent="-213915" defTabSz="896111">
              <a:lnSpc>
                <a:spcPct val="80000"/>
              </a:lnSpc>
              <a:spcBef>
                <a:spcPts val="300"/>
              </a:spcBef>
              <a:buSzPct val="63635"/>
              <a:defRPr sz="3136"/>
            </a:pPr>
            <a:r>
              <a:rPr sz="2156"/>
              <a:t>Device interrupts can trigger Interrupt Service Routines (ISR)</a:t>
            </a:r>
            <a:endParaRPr sz="2156"/>
          </a:p>
          <a:p>
            <a:pPr lvl="1" marL="829436" indent="-244474" defTabSz="896111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744"/>
            </a:pPr>
            <a:r>
              <a:rPr sz="2156"/>
              <a:t>ISRs may access common data that your module uses as well.</a:t>
            </a:r>
          </a:p>
          <a:p>
            <a:pPr marL="0" indent="448055" defTabSz="896111">
              <a:lnSpc>
                <a:spcPct val="80000"/>
              </a:lnSpc>
              <a:spcBef>
                <a:spcPts val="200"/>
              </a:spcBef>
              <a:buSzTx/>
              <a:buNone/>
              <a:defRPr sz="3136"/>
            </a:pPr>
            <a:endParaRPr sz="2156"/>
          </a:p>
          <a:p>
            <a:pPr marL="350821" indent="-213915" defTabSz="896111">
              <a:lnSpc>
                <a:spcPct val="80000"/>
              </a:lnSpc>
              <a:spcBef>
                <a:spcPts val="300"/>
              </a:spcBef>
              <a:buSzPct val="63635"/>
              <a:defRPr sz="3136"/>
            </a:pPr>
            <a:r>
              <a:rPr sz="2156"/>
              <a:t>Kernel timers can concurrently execute with your module and access common data.</a:t>
            </a:r>
            <a:endParaRPr sz="2156"/>
          </a:p>
          <a:p>
            <a:pPr marL="0" indent="0" defTabSz="896111">
              <a:lnSpc>
                <a:spcPct val="80000"/>
              </a:lnSpc>
              <a:spcBef>
                <a:spcPts val="300"/>
              </a:spcBef>
              <a:buSzTx/>
              <a:buNone/>
              <a:defRPr sz="3136"/>
            </a:pPr>
            <a:endParaRPr sz="2156"/>
          </a:p>
          <a:p>
            <a:pPr marL="350821" indent="-213915" defTabSz="896111">
              <a:lnSpc>
                <a:spcPct val="80000"/>
              </a:lnSpc>
              <a:spcBef>
                <a:spcPts val="300"/>
              </a:spcBef>
              <a:buSzPct val="63635"/>
              <a:defRPr sz="3136"/>
            </a:pPr>
            <a:r>
              <a:rPr sz="2156"/>
              <a:t>You may have symmetric multi-processor (SMP) system, so multiple processors may be executing your module code </a:t>
            </a:r>
            <a:r>
              <a:rPr sz="2156">
                <a:solidFill>
                  <a:srgbClr val="0000FF"/>
                </a:solidFill>
              </a:rPr>
              <a:t>simultaneously </a:t>
            </a:r>
            <a:r>
              <a:rPr sz="2156"/>
              <a:t>(not just concurrently).</a:t>
            </a:r>
            <a:endParaRPr sz="2156"/>
          </a:p>
          <a:p>
            <a:pPr marL="0" indent="0" defTabSz="896111">
              <a:lnSpc>
                <a:spcPct val="80000"/>
              </a:lnSpc>
              <a:spcBef>
                <a:spcPts val="300"/>
              </a:spcBef>
              <a:buSzTx/>
              <a:buNone/>
              <a:defRPr sz="3136"/>
            </a:pPr>
            <a:endParaRPr sz="2156"/>
          </a:p>
          <a:p>
            <a:pPr marL="350821" indent="-213915" defTabSz="896111">
              <a:lnSpc>
                <a:spcPct val="80000"/>
              </a:lnSpc>
              <a:spcBef>
                <a:spcPts val="300"/>
              </a:spcBef>
              <a:buSzPct val="63635"/>
              <a:defRPr sz="3136"/>
            </a:pPr>
            <a:r>
              <a:rPr sz="2156"/>
              <a:t>Therefore, your module code (and most kernel code, in general) should be </a:t>
            </a:r>
            <a:r>
              <a:rPr sz="2156">
                <a:solidFill>
                  <a:srgbClr val="0000FF"/>
                </a:solidFill>
              </a:rPr>
              <a:t>re-enterant</a:t>
            </a:r>
            <a:endParaRPr sz="2156">
              <a:solidFill>
                <a:srgbClr val="0000FF"/>
              </a:solidFill>
            </a:endParaRPr>
          </a:p>
          <a:p>
            <a:pPr lvl="1" marL="829436" indent="-244474" defTabSz="896111">
              <a:lnSpc>
                <a:spcPct val="80000"/>
              </a:lnSpc>
              <a:spcBef>
                <a:spcPts val="200"/>
              </a:spcBef>
              <a:buSzPct val="63635"/>
              <a:buFont typeface="Courier New"/>
              <a:buChar char="o"/>
              <a:defRPr sz="2744"/>
            </a:pPr>
            <a:r>
              <a:rPr sz="2156"/>
              <a:t>Capable of correctly executing in more than one context simultaneously.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01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1113866"/>
            <a:ext cx="4774401" cy="5023134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Error handling</a:t>
            </a:r>
          </a:p>
        </p:txBody>
      </p:sp>
      <p:sp>
        <p:nvSpPr>
          <p:cNvPr id="57" name="Shape 57"/>
          <p:cNvSpPr/>
          <p:nvPr/>
        </p:nvSpPr>
        <p:spPr>
          <a:xfrm>
            <a:off x="414325" y="2557660"/>
            <a:ext cx="3886201" cy="228601"/>
          </a:xfrm>
          <a:prstGeom prst="rect">
            <a:avLst/>
          </a:prstGeom>
          <a:ln w="28575" cap="rnd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58" name="image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2962275"/>
            <a:ext cx="4038600" cy="1830387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5257800" y="4028483"/>
            <a:ext cx="3886200" cy="228601"/>
          </a:xfrm>
          <a:prstGeom prst="rect">
            <a:avLst/>
          </a:prstGeom>
          <a:ln w="28575" cap="rnd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xfrm>
            <a:off x="4826000" y="4930488"/>
            <a:ext cx="3733800" cy="1411189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marL="324929" indent="-204787" defTabSz="786384">
              <a:lnSpc>
                <a:spcPct val="80000"/>
              </a:lnSpc>
              <a:spcBef>
                <a:spcPts val="300"/>
              </a:spcBef>
              <a:buSzPct val="58332"/>
              <a:defRPr sz="2752"/>
            </a:pPr>
            <a:r>
              <a:rPr sz="2064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 case of failure to go ahead; undo every registration activity</a:t>
            </a:r>
            <a:endParaRPr sz="2064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4929" indent="-204787" defTabSz="786384">
              <a:lnSpc>
                <a:spcPct val="80000"/>
              </a:lnSpc>
              <a:spcBef>
                <a:spcPts val="300"/>
              </a:spcBef>
              <a:buSzPct val="58332"/>
              <a:defRPr sz="2752"/>
            </a:pPr>
            <a:r>
              <a:rPr sz="2064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But only those that were registered successfully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