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Live Migration of Virtual Machines</a:t>
            </a:r>
          </a:p>
        </p:txBody>
      </p:sp>
      <p:sp>
        <p:nvSpPr>
          <p:cNvPr id="32" name="Shape 32"/>
          <p:cNvSpPr/>
          <p:nvPr>
            <p:ph type="subTitle" sz="half" idx="1"/>
          </p:nvPr>
        </p:nvSpPr>
        <p:spPr>
          <a:xfrm>
            <a:off x="89247" y="3886200"/>
            <a:ext cx="7683153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640079">
              <a:spcBef>
                <a:spcPts val="500"/>
              </a:spcBef>
              <a:defRPr sz="2240"/>
            </a:pPr>
            <a:r>
              <a:t>Pre-copy :Christopher Clarke, Keir Fraser, et. al. NSDI 2005</a:t>
            </a:r>
          </a:p>
          <a:p>
            <a:pPr defTabSz="640079">
              <a:spcBef>
                <a:spcPts val="500"/>
              </a:spcBef>
              <a:defRPr sz="2240"/>
            </a:pPr>
          </a:p>
          <a:p>
            <a:pPr defTabSz="640079">
              <a:spcBef>
                <a:spcPts val="500"/>
              </a:spcBef>
              <a:defRPr sz="2240"/>
            </a:pPr>
          </a:p>
          <a:p>
            <a:pPr defTabSz="640079">
              <a:spcBef>
                <a:spcPts val="500"/>
              </a:spcBef>
              <a:defRPr sz="2240"/>
            </a:pPr>
            <a:r>
              <a:t>Post-copy: Hines, Deshpande, Gopalan, VEE 2009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Post-copy migration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100"/>
            </a:pPr>
            <a:r>
              <a:t>Freeze the VM first</a:t>
            </a:r>
          </a:p>
          <a:p>
            <a:pPr marL="342899" indent="-342899">
              <a:defRPr sz="2100"/>
            </a:pPr>
            <a:r>
              <a:t>Migrate CPU state and minimum state to destination</a:t>
            </a:r>
          </a:p>
          <a:p>
            <a:pPr marL="342899" indent="-342899">
              <a:defRPr sz="2100"/>
            </a:pPr>
            <a:r>
              <a:t>Start VM at the target </a:t>
            </a:r>
          </a:p>
          <a:p>
            <a:pPr lvl="1" marL="800099" indent="-342899">
              <a:buChar char="»"/>
              <a:defRPr sz="2100"/>
            </a:pPr>
            <a:r>
              <a:t>but without its memory!</a:t>
            </a:r>
          </a:p>
          <a:p>
            <a:pPr marL="342899" indent="-342899">
              <a:defRPr sz="2100"/>
            </a:pPr>
          </a:p>
          <a:p>
            <a:pPr marL="342899" indent="-342899">
              <a:defRPr sz="2100"/>
            </a:pPr>
            <a:r>
              <a:t>Fetch memory by</a:t>
            </a:r>
          </a:p>
          <a:p>
            <a:pPr lvl="1" marL="800099" indent="-342899">
              <a:buChar char="»"/>
              <a:defRPr sz="2100"/>
            </a:pPr>
            <a:r>
              <a:t>Demand paging over network</a:t>
            </a:r>
          </a:p>
          <a:p>
            <a:pPr lvl="1" marL="800099" indent="-342899">
              <a:buChar char="»"/>
              <a:defRPr sz="2100"/>
            </a:pPr>
            <a:r>
              <a:t>Actively pushing from source</a:t>
            </a:r>
          </a:p>
          <a:p>
            <a:pPr marL="342899" indent="-342899">
              <a:defRPr sz="2100"/>
            </a:pPr>
          </a:p>
          <a:p>
            <a:pPr marL="342899" indent="-342899">
              <a:defRPr sz="2100"/>
            </a:pPr>
            <a:r>
              <a:t>Hopefully pages will be pushed BEFORE they are demand paged.</a:t>
            </a:r>
          </a:p>
          <a:p>
            <a:pPr marL="342899" indent="-342899">
              <a:defRPr sz="2100"/>
            </a:pPr>
            <a:r>
              <a:t>Advantage: Each page transferred over the network only once.</a:t>
            </a:r>
          </a:p>
          <a:p>
            <a:pPr marL="342899" indent="-342899">
              <a:defRPr sz="2100"/>
            </a:pPr>
            <a:r>
              <a:t>Disadvantage: Cold start penalty at the destination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Migrating Network Connections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/>
              <a:t>Migrating VM carries its </a:t>
            </a:r>
            <a:endParaRPr sz="2000"/>
          </a:p>
          <a:p>
            <a:pPr lvl="1" marL="640896" indent="-183696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800"/>
              <a:t>IP address, </a:t>
            </a:r>
            <a:endParaRPr sz="1800"/>
          </a:p>
          <a:p>
            <a:pPr lvl="1" marL="640896" indent="-183696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800"/>
              <a:t>MAC address, and </a:t>
            </a:r>
            <a:endParaRPr sz="1800"/>
          </a:p>
          <a:p>
            <a:pPr lvl="1" marL="640896" indent="-183696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800"/>
              <a:t>all protocol state, including any open sockets</a:t>
            </a:r>
            <a:endParaRPr sz="1800"/>
          </a:p>
          <a:p>
            <a:pPr>
              <a:lnSpc>
                <a:spcPct val="80000"/>
              </a:lnSpc>
              <a:buChar char="•"/>
            </a:pPr>
            <a:endParaRPr sz="200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/>
              <a:t>So nothing special to do while migrating within a switched LAN environment.</a:t>
            </a:r>
            <a:endParaRPr sz="2000"/>
          </a:p>
          <a:p>
            <a:pPr>
              <a:lnSpc>
                <a:spcPct val="80000"/>
              </a:lnSpc>
              <a:buChar char="•"/>
            </a:pPr>
            <a:endParaRPr sz="200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/>
              <a:t>What about the backward (re)learning delay at the network switches?</a:t>
            </a:r>
            <a:endParaRPr sz="2000"/>
          </a:p>
          <a:p>
            <a:pPr lvl="1" marL="640896" indent="-183696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800"/>
              <a:t>Switches needs to re-learn the new location of migrated VM’s MAC address</a:t>
            </a:r>
            <a:endParaRPr sz="1800"/>
          </a:p>
          <a:p>
            <a:pPr lvl="1" marL="640896" indent="-183696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800"/>
              <a:t>Solution: Send an unsolicited ARP reply from the target host.</a:t>
            </a:r>
            <a:endParaRPr sz="1800"/>
          </a:p>
          <a:p>
            <a:pPr lvl="1" marL="640896" indent="-183696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800"/>
              <a:t>Intermediate switches will re-learn automatically.</a:t>
            </a:r>
            <a:endParaRPr sz="1800"/>
          </a:p>
          <a:p>
            <a:pPr lvl="1" marL="640896" indent="-183696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800"/>
              <a:t>Few in-flight packets might get lost.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Storage Migration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25754" indent="-325754" defTabSz="868680">
              <a:lnSpc>
                <a:spcPct val="90000"/>
              </a:lnSpc>
              <a:buChar char="•"/>
              <a:defRPr sz="3040"/>
            </a:pPr>
            <a:r>
              <a:t>Much bigger problem</a:t>
            </a:r>
          </a:p>
          <a:p>
            <a:pPr lvl="1" marL="705802" indent="-271462" defTabSz="868680">
              <a:lnSpc>
                <a:spcPct val="90000"/>
              </a:lnSpc>
              <a:spcBef>
                <a:spcPts val="600"/>
              </a:spcBef>
              <a:defRPr sz="2660"/>
            </a:pPr>
            <a:r>
              <a:t>Many gigabytes of local disk image possible.</a:t>
            </a:r>
          </a:p>
          <a:p>
            <a:pPr marL="325754" indent="-325754" defTabSz="868680">
              <a:lnSpc>
                <a:spcPct val="90000"/>
              </a:lnSpc>
              <a:buChar char="•"/>
              <a:defRPr sz="3040"/>
            </a:pPr>
            <a:endParaRPr sz="2660"/>
          </a:p>
          <a:p>
            <a:pPr marL="285035" indent="-285035" defTabSz="868680">
              <a:lnSpc>
                <a:spcPct val="90000"/>
              </a:lnSpc>
              <a:buChar char="•"/>
              <a:defRPr sz="3040"/>
            </a:pPr>
            <a:r>
              <a:rPr sz="2660"/>
              <a:t>Primarily an issue for migration over WAN</a:t>
            </a:r>
            <a:endParaRPr sz="2660"/>
          </a:p>
          <a:p>
            <a:pPr marL="325754" indent="-325754" defTabSz="868680">
              <a:lnSpc>
                <a:spcPct val="90000"/>
              </a:lnSpc>
              <a:buChar char="•"/>
              <a:defRPr sz="3040"/>
            </a:pPr>
            <a:endParaRPr sz="2660"/>
          </a:p>
          <a:p>
            <a:pPr marL="285035" indent="-285035" defTabSz="868680">
              <a:lnSpc>
                <a:spcPct val="90000"/>
              </a:lnSpc>
              <a:buChar char="•"/>
              <a:defRPr sz="3040"/>
            </a:pPr>
            <a:r>
              <a:rPr sz="2660"/>
              <a:t>One could </a:t>
            </a:r>
            <a:r>
              <a:t>bypass the problem for LANs</a:t>
            </a:r>
          </a:p>
          <a:p>
            <a:pPr lvl="1" marL="705802" indent="-271462" defTabSz="868680">
              <a:lnSpc>
                <a:spcPct val="90000"/>
              </a:lnSpc>
              <a:spcBef>
                <a:spcPts val="600"/>
              </a:spcBef>
              <a:defRPr sz="2660"/>
            </a:pPr>
            <a:r>
              <a:t>Assume the storage is over the network and remains accessible from the new target machine.</a:t>
            </a:r>
          </a:p>
          <a:p>
            <a:pPr lvl="1" marL="705802" indent="-271462" defTabSz="868680">
              <a:lnSpc>
                <a:spcPct val="90000"/>
              </a:lnSpc>
              <a:spcBef>
                <a:spcPts val="600"/>
              </a:spcBef>
              <a:defRPr sz="2660"/>
            </a:pPr>
            <a:r>
              <a:t>E.g. Network File System (NFS), or Network Block Device(NBD), or iSCSI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Self Migration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00037" indent="-300037">
              <a:lnSpc>
                <a:spcPct val="80000"/>
              </a:lnSpc>
              <a:spcBef>
                <a:spcPts val="600"/>
              </a:spcBef>
              <a:buChar char="•"/>
            </a:pPr>
            <a:r>
              <a:rPr sz="2800"/>
              <a:t>Guest OS migrates itself (mostly)</a:t>
            </a:r>
            <a:endParaRPr sz="2800"/>
          </a:p>
          <a:p>
            <a:pPr>
              <a:lnSpc>
                <a:spcPct val="80000"/>
              </a:lnSpc>
              <a:buChar char="•"/>
            </a:pPr>
            <a:endParaRPr sz="2800"/>
          </a:p>
          <a:p>
            <a:pPr marL="300037" indent="-300037">
              <a:lnSpc>
                <a:spcPct val="80000"/>
              </a:lnSpc>
              <a:spcBef>
                <a:spcPts val="600"/>
              </a:spcBef>
              <a:buChar char="•"/>
            </a:pPr>
            <a:r>
              <a:rPr sz="2800"/>
              <a:t>Xend on source machine not involved.</a:t>
            </a:r>
            <a:endParaRPr sz="2800"/>
          </a:p>
          <a:p>
            <a:pPr>
              <a:lnSpc>
                <a:spcPct val="80000"/>
              </a:lnSpc>
              <a:buChar char="•"/>
            </a:pPr>
            <a:endParaRPr sz="2800"/>
          </a:p>
          <a:p>
            <a:pPr marL="300037" indent="-300037">
              <a:lnSpc>
                <a:spcPct val="80000"/>
              </a:lnSpc>
              <a:spcBef>
                <a:spcPts val="600"/>
              </a:spcBef>
              <a:buChar char="•"/>
            </a:pPr>
            <a:r>
              <a:rPr sz="2800"/>
              <a:t>Migration stub needed at destination</a:t>
            </a:r>
            <a:endParaRPr sz="2800"/>
          </a:p>
          <a:p>
            <a:pPr>
              <a:lnSpc>
                <a:spcPct val="80000"/>
              </a:lnSpc>
              <a:buChar char="•"/>
            </a:pPr>
            <a:endParaRPr sz="2800"/>
          </a:p>
          <a:p>
            <a:pPr marL="300037" indent="-300037">
              <a:lnSpc>
                <a:spcPct val="80000"/>
              </a:lnSpc>
              <a:spcBef>
                <a:spcPts val="600"/>
              </a:spcBef>
              <a:buChar char="•"/>
            </a:pPr>
            <a:r>
              <a:rPr sz="2800"/>
              <a:t>Challenge:</a:t>
            </a:r>
            <a:endParaRPr sz="2800"/>
          </a:p>
          <a:p>
            <a:pPr lvl="1" marL="702128" indent="-244928">
              <a:lnSpc>
                <a:spcPct val="80000"/>
              </a:lnSpc>
              <a:spcBef>
                <a:spcPts val="500"/>
              </a:spcBef>
              <a:defRPr sz="2800"/>
            </a:pPr>
            <a:r>
              <a:rPr sz="2400"/>
              <a:t>OS must continue to execute while transferring its final state.</a:t>
            </a:r>
            <a:endParaRPr sz="2400"/>
          </a:p>
          <a:p>
            <a:pPr lvl="1" marL="702128" indent="-244928">
              <a:lnSpc>
                <a:spcPct val="80000"/>
              </a:lnSpc>
              <a:spcBef>
                <a:spcPts val="500"/>
              </a:spcBef>
              <a:defRPr sz="2800"/>
            </a:pPr>
            <a:r>
              <a:rPr sz="2400"/>
              <a:t>Perform a careful (complicated) 2-stage checkpoint and copy.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What is live migration?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buChar char="•"/>
            </a:pPr>
          </a:p>
          <a:p>
            <a:pPr>
              <a:lnSpc>
                <a:spcPct val="90000"/>
              </a:lnSpc>
              <a:buChar char="•"/>
            </a:pPr>
            <a:r>
              <a:t>Move a VM from one physical machine to another even as its applications continue to execute during migration</a:t>
            </a:r>
          </a:p>
          <a:p>
            <a:pPr>
              <a:lnSpc>
                <a:spcPct val="90000"/>
              </a:lnSpc>
              <a:buChar char="•"/>
            </a:pPr>
          </a:p>
          <a:p>
            <a:pPr>
              <a:lnSpc>
                <a:spcPct val="90000"/>
              </a:lnSpc>
              <a:buChar char="•"/>
            </a:pPr>
            <a:r>
              <a:t>Live VM migration usually involves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Migrating memory state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Migrating CPU state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Optionally, migrating virtual disk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Why Migrate VMs Live?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00037" indent="-300037">
              <a:spcBef>
                <a:spcPts val="600"/>
              </a:spcBef>
              <a:buChar char="•"/>
            </a:pPr>
            <a:r>
              <a:rPr sz="2800"/>
              <a:t>Load Balancing</a:t>
            </a:r>
            <a:endParaRPr sz="2800"/>
          </a:p>
          <a:p>
            <a:pPr>
              <a:buChar char="•"/>
            </a:pPr>
            <a:endParaRPr sz="2800"/>
          </a:p>
          <a:p>
            <a:pPr marL="300037" indent="-300037">
              <a:spcBef>
                <a:spcPts val="600"/>
              </a:spcBef>
              <a:buChar char="•"/>
            </a:pPr>
            <a:r>
              <a:rPr sz="2800"/>
              <a:t>System Maintenance</a:t>
            </a:r>
            <a:endParaRPr sz="2800"/>
          </a:p>
          <a:p>
            <a:pPr>
              <a:buChar char="•"/>
            </a:pPr>
            <a:endParaRPr sz="2800"/>
          </a:p>
          <a:p>
            <a:pPr marL="300037" indent="-300037">
              <a:spcBef>
                <a:spcPts val="600"/>
              </a:spcBef>
              <a:buChar char="•"/>
            </a:pPr>
            <a:r>
              <a:rPr sz="2800"/>
              <a:t>Avoiding residual dependencies at source host which occurs with process migration</a:t>
            </a:r>
            <a:endParaRPr sz="2800"/>
          </a:p>
          <a:p>
            <a:pPr lvl="1" marL="702128" indent="-244928">
              <a:spcBef>
                <a:spcPts val="500"/>
              </a:spcBef>
              <a:defRPr sz="2800"/>
            </a:pPr>
            <a:r>
              <a:rPr sz="2400"/>
              <a:t>E.g. system call redirection, shared memory</a:t>
            </a:r>
            <a:endParaRPr sz="2400"/>
          </a:p>
          <a:p>
            <a:pPr>
              <a:buChar char="•"/>
            </a:pPr>
            <a:endParaRPr sz="2800"/>
          </a:p>
          <a:p>
            <a:pPr marL="300037" indent="-300037">
              <a:spcBef>
                <a:spcPts val="600"/>
              </a:spcBef>
              <a:buChar char="•"/>
            </a:pPr>
            <a:r>
              <a:rPr sz="2800"/>
              <a:t>Avoiding Lost 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905255">
              <a:defRPr sz="3959"/>
            </a:lvl1pPr>
          </a:lstStyle>
          <a:p>
            <a:pPr>
              <a:defRPr sz="4356"/>
            </a:pPr>
            <a:r>
              <a:rPr sz="3959"/>
              <a:t>Performance Goals in Live Migration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609600" indent="-609600">
              <a:lnSpc>
                <a:spcPct val="90000"/>
              </a:lnSpc>
              <a:buChar char="•"/>
            </a:pPr>
            <a:r>
              <a:t>Minimizing Downtime</a:t>
            </a:r>
          </a:p>
          <a:p>
            <a:pPr marL="609600" indent="-609600">
              <a:lnSpc>
                <a:spcPct val="90000"/>
              </a:lnSpc>
              <a:buChar char="•"/>
            </a:pPr>
          </a:p>
          <a:p>
            <a:pPr marL="609600" indent="-609600">
              <a:lnSpc>
                <a:spcPct val="90000"/>
              </a:lnSpc>
              <a:buChar char="•"/>
            </a:pPr>
            <a:r>
              <a:t>Reducing total migration time</a:t>
            </a:r>
          </a:p>
          <a:p>
            <a:pPr marL="609600" indent="-609600">
              <a:lnSpc>
                <a:spcPct val="90000"/>
              </a:lnSpc>
              <a:buChar char="•"/>
            </a:pPr>
          </a:p>
          <a:p>
            <a:pPr marL="609600" indent="-609600">
              <a:lnSpc>
                <a:spcPct val="90000"/>
              </a:lnSpc>
              <a:buChar char="•"/>
            </a:pPr>
            <a:r>
              <a:t>Avoiding interference with normal system activity</a:t>
            </a:r>
          </a:p>
          <a:p>
            <a:pPr marL="609600" indent="-609600">
              <a:lnSpc>
                <a:spcPct val="90000"/>
              </a:lnSpc>
              <a:buChar char="•"/>
            </a:pPr>
          </a:p>
          <a:p>
            <a:pPr marL="609600" indent="-609600">
              <a:lnSpc>
                <a:spcPct val="90000"/>
              </a:lnSpc>
              <a:buChar char="•"/>
            </a:pPr>
            <a:r>
              <a:t>Minimizing network activity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Migrating Memory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57175" indent="-257175">
              <a:lnSpc>
                <a:spcPct val="80000"/>
              </a:lnSpc>
              <a:spcBef>
                <a:spcPts val="500"/>
              </a:spcBef>
              <a:buChar char="•"/>
            </a:pPr>
            <a:r>
              <a:rPr sz="2400"/>
              <a:t>Pure stop-and-copy</a:t>
            </a:r>
            <a:endParaRPr sz="2400"/>
          </a:p>
          <a:p>
            <a:pPr lvl="1" marL="661307" indent="-204107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2000"/>
              <a:t>Freeze VM at source, </a:t>
            </a:r>
            <a:endParaRPr sz="2000"/>
          </a:p>
          <a:p>
            <a:pPr lvl="1" marL="661307" indent="-204107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2000"/>
              <a:t>Copy the VM’s pseudo-physical memory contents to target, </a:t>
            </a:r>
            <a:endParaRPr sz="2000"/>
          </a:p>
          <a:p>
            <a:pPr lvl="1" marL="661307" indent="-204107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2000"/>
              <a:t>Restart VM at target</a:t>
            </a:r>
            <a:endParaRPr sz="2000"/>
          </a:p>
          <a:p>
            <a:pPr lvl="1" marL="661307" indent="-204107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2000"/>
              <a:t>Long downtime.</a:t>
            </a:r>
            <a:endParaRPr sz="2000"/>
          </a:p>
          <a:p>
            <a:pPr lvl="1" marL="661307" indent="-204107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2000"/>
              <a:t>Minimal total migration time = downtime</a:t>
            </a:r>
            <a:endParaRPr sz="20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800"/>
            </a:pPr>
            <a:endParaRPr sz="2000"/>
          </a:p>
          <a:p>
            <a:pPr marL="257175" indent="-257175">
              <a:lnSpc>
                <a:spcPct val="80000"/>
              </a:lnSpc>
              <a:spcBef>
                <a:spcPts val="500"/>
              </a:spcBef>
              <a:buChar char="•"/>
            </a:pPr>
            <a:r>
              <a:rPr sz="2400"/>
              <a:t>Pure Demand Paging: </a:t>
            </a:r>
            <a:endParaRPr sz="2400"/>
          </a:p>
          <a:p>
            <a:pPr lvl="1" marL="661307" indent="-204107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2000"/>
              <a:t>Freeze VM at source, </a:t>
            </a:r>
            <a:endParaRPr sz="2000"/>
          </a:p>
          <a:p>
            <a:pPr lvl="1" marL="661307" indent="-204107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2000"/>
              <a:t>Copy minimal execution context to target </a:t>
            </a:r>
            <a:endParaRPr sz="2000"/>
          </a:p>
          <a:p>
            <a:pPr lvl="2" marL="1085850" indent="-171450">
              <a:lnSpc>
                <a:spcPct val="80000"/>
              </a:lnSpc>
              <a:spcBef>
                <a:spcPts val="400"/>
              </a:spcBef>
              <a:defRPr sz="2400"/>
            </a:pPr>
            <a:r>
              <a:rPr sz="1800"/>
              <a:t>PC, Registers,  non-pageable memory</a:t>
            </a:r>
            <a:endParaRPr sz="1800"/>
          </a:p>
          <a:p>
            <a:pPr lvl="1" marL="661307" indent="-204107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2000"/>
              <a:t>Restart VM at target, </a:t>
            </a:r>
            <a:endParaRPr sz="2000"/>
          </a:p>
          <a:p>
            <a:pPr lvl="1" marL="661307" indent="-204107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2000"/>
              <a:t>Pull memory contents form source as and when needed</a:t>
            </a:r>
            <a:endParaRPr sz="2000"/>
          </a:p>
          <a:p>
            <a:pPr lvl="1" marL="661307" indent="-204107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2000"/>
              <a:t>Smaller downtime </a:t>
            </a:r>
            <a:endParaRPr sz="2000"/>
          </a:p>
          <a:p>
            <a:pPr lvl="1" marL="661307" indent="-204107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2000"/>
              <a:t>Sloooow warm-up phase at target during page-faults across network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Pre-copy migration 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457200" y="1676400"/>
            <a:ext cx="8229600" cy="5105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/>
              <a:t>DON’T freeze VM at source </a:t>
            </a:r>
            <a:r>
              <a:rPr sz="2000">
                <a:latin typeface="Wingdings"/>
                <a:ea typeface="Wingdings"/>
                <a:cs typeface="Wingdings"/>
                <a:sym typeface="Wingdings"/>
              </a:rPr>
              <a:t>➔</a:t>
            </a:r>
            <a:r>
              <a:rPr sz="2000"/>
              <a:t>Let it continue to run</a:t>
            </a:r>
            <a:endParaRPr sz="2000"/>
          </a:p>
          <a:p>
            <a:pPr>
              <a:lnSpc>
                <a:spcPct val="80000"/>
              </a:lnSpc>
              <a:buChar char="•"/>
            </a:pPr>
            <a:endParaRPr sz="200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/>
              <a:t>Copy VM’s pseudo-physical memory contents to target over multiple iterations</a:t>
            </a:r>
            <a:endParaRPr sz="2000"/>
          </a:p>
          <a:p>
            <a:pPr lvl="1" marL="640896" indent="-183696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800"/>
              <a:t>First iteration </a:t>
            </a:r>
            <a:r>
              <a:rPr sz="1800"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rPr sz="1800"/>
              <a:t>copy all pages.</a:t>
            </a:r>
            <a:endParaRPr sz="1800"/>
          </a:p>
          <a:p>
            <a:pPr lvl="1" marL="640896" indent="-183696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800"/>
              <a:t>Each subsequent iteration </a:t>
            </a:r>
            <a:r>
              <a:rPr sz="1800"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rPr sz="1800"/>
              <a:t>copy pages that were dirtied by the VM during the previous iteration</a:t>
            </a:r>
            <a:endParaRPr sz="1800"/>
          </a:p>
          <a:p>
            <a:pPr>
              <a:lnSpc>
                <a:spcPct val="80000"/>
              </a:lnSpc>
              <a:buChar char="•"/>
            </a:pPr>
            <a:endParaRPr sz="200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/>
              <a:t>Xend – a daemon in Domain 0 – maps the guest VM’s address space and transfers the pages over TCP connection to the target.</a:t>
            </a:r>
            <a:endParaRPr sz="2000"/>
          </a:p>
          <a:p>
            <a:pPr>
              <a:lnSpc>
                <a:spcPct val="80000"/>
              </a:lnSpc>
              <a:buChar char="•"/>
            </a:pPr>
            <a:endParaRPr sz="200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/>
              <a:t>Do a short stop-and-copy when number of dirty pages is “small enough”.</a:t>
            </a:r>
            <a:endParaRPr sz="2000"/>
          </a:p>
          <a:p>
            <a:pPr>
              <a:lnSpc>
                <a:spcPct val="80000"/>
              </a:lnSpc>
              <a:buChar char="•"/>
            </a:pPr>
            <a:endParaRPr sz="200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/>
              <a:t>But what if number of dirty pages never converges to a small enough number?</a:t>
            </a:r>
            <a:endParaRPr sz="2000"/>
          </a:p>
          <a:p>
            <a:pPr lvl="1" marL="640896" indent="-183696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800"/>
              <a:t>After a fixed number of iterations, give up and stop-and-copy.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Stages of Migration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457200" y="1600200"/>
            <a:ext cx="8458200" cy="5029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AutoNum type="arabicPeriod" startAt="1"/>
            </a:pPr>
            <a:r>
              <a:rPr sz="2400"/>
              <a:t>Pre-Migration</a:t>
            </a:r>
            <a:endParaRPr sz="2400"/>
          </a:p>
          <a:p>
            <a:pPr lvl="1" marL="729342" indent="-272142">
              <a:lnSpc>
                <a:spcPct val="90000"/>
              </a:lnSpc>
              <a:spcBef>
                <a:spcPts val="400"/>
              </a:spcBef>
              <a:defRPr sz="2800"/>
            </a:pPr>
            <a:r>
              <a:rPr sz="2000"/>
              <a:t>Prepare the guest VM for migration via event channel notification</a:t>
            </a:r>
            <a:endParaRPr sz="20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1"/>
            </a:pPr>
            <a:r>
              <a:rPr sz="2400"/>
              <a:t>Reservation at target</a:t>
            </a:r>
            <a:endParaRPr sz="2400"/>
          </a:p>
          <a:p>
            <a:pPr lvl="1" marL="729342" indent="-272142">
              <a:lnSpc>
                <a:spcPct val="90000"/>
              </a:lnSpc>
              <a:spcBef>
                <a:spcPts val="400"/>
              </a:spcBef>
              <a:defRPr sz="2800"/>
            </a:pPr>
            <a:r>
              <a:rPr sz="2000"/>
              <a:t>Check if target has enough resources to receive the migrating VM</a:t>
            </a:r>
            <a:endParaRPr sz="20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1"/>
            </a:pPr>
            <a:r>
              <a:rPr sz="2400"/>
              <a:t>Iterative Pre-Copy</a:t>
            </a:r>
            <a:endParaRPr sz="2400"/>
          </a:p>
          <a:p>
            <a:pPr lvl="1" marL="729342" indent="-272142">
              <a:lnSpc>
                <a:spcPct val="90000"/>
              </a:lnSpc>
              <a:spcBef>
                <a:spcPts val="400"/>
              </a:spcBef>
              <a:defRPr sz="2800"/>
            </a:pPr>
            <a:r>
              <a:rPr sz="2000"/>
              <a:t>Copy memory contents over multiple rounds</a:t>
            </a:r>
            <a:endParaRPr sz="20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1"/>
            </a:pPr>
            <a:r>
              <a:rPr sz="2400"/>
              <a:t>Stop-and-Copy (downtime)</a:t>
            </a:r>
            <a:endParaRPr sz="2400"/>
          </a:p>
          <a:p>
            <a:pPr lvl="1" marL="729342" indent="-272142">
              <a:lnSpc>
                <a:spcPct val="90000"/>
              </a:lnSpc>
              <a:spcBef>
                <a:spcPts val="400"/>
              </a:spcBef>
              <a:defRPr sz="2800"/>
            </a:pPr>
            <a:r>
              <a:rPr sz="2000"/>
              <a:t>Freeze the guest and copy any residual state, including remaining dirty memory pages.</a:t>
            </a:r>
            <a:endParaRPr sz="20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1"/>
            </a:pPr>
            <a:r>
              <a:rPr sz="2400"/>
              <a:t>Commitment</a:t>
            </a:r>
            <a:endParaRPr sz="2400"/>
          </a:p>
          <a:p>
            <a:pPr lvl="1" marL="729342" indent="-272142">
              <a:lnSpc>
                <a:spcPct val="90000"/>
              </a:lnSpc>
              <a:spcBef>
                <a:spcPts val="400"/>
              </a:spcBef>
              <a:defRPr sz="2800"/>
            </a:pPr>
            <a:r>
              <a:rPr sz="2000"/>
              <a:t>Indicate to target machine that all state has been transfered</a:t>
            </a:r>
            <a:endParaRPr sz="20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1"/>
            </a:pPr>
            <a:r>
              <a:rPr sz="2400"/>
              <a:t>Activation</a:t>
            </a:r>
            <a:endParaRPr sz="2400"/>
          </a:p>
          <a:p>
            <a:pPr lvl="1" marL="729342" indent="-272142">
              <a:lnSpc>
                <a:spcPct val="90000"/>
              </a:lnSpc>
              <a:spcBef>
                <a:spcPts val="400"/>
              </a:spcBef>
              <a:defRPr sz="2800"/>
            </a:pPr>
            <a:r>
              <a:rPr sz="2000"/>
              <a:t>Target m/c restarts the guest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841247">
              <a:defRPr sz="4048"/>
            </a:pPr>
            <a:r>
              <a:rPr sz="3680"/>
              <a:t>So what’s the catch?</a:t>
            </a:r>
            <a:br>
              <a:rPr sz="3680"/>
            </a:br>
            <a:r>
              <a:rPr sz="3680"/>
              <a:t> How do we track dirtied pages?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00037" indent="-300037">
              <a:spcBef>
                <a:spcPts val="600"/>
              </a:spcBef>
              <a:buChar char="•"/>
            </a:pPr>
            <a:r>
              <a:rPr sz="2800"/>
              <a:t>Mark the VM’s memory pages as read-only after each iteration.</a:t>
            </a:r>
            <a:endParaRPr sz="2800"/>
          </a:p>
          <a:p>
            <a:pPr>
              <a:buChar char="•"/>
            </a:pPr>
            <a:endParaRPr sz="2800"/>
          </a:p>
          <a:p>
            <a:pPr marL="300037" indent="-300037">
              <a:spcBef>
                <a:spcPts val="600"/>
              </a:spcBef>
              <a:buChar char="•"/>
            </a:pPr>
            <a:r>
              <a:rPr sz="2800"/>
              <a:t>Trap write operations via hypervisor to xend and track dirtied pages.</a:t>
            </a:r>
            <a:endParaRPr sz="2800"/>
          </a:p>
          <a:p>
            <a:pPr>
              <a:buChar char="•"/>
            </a:pPr>
            <a:endParaRPr sz="2800"/>
          </a:p>
          <a:p>
            <a:pPr marL="300037" indent="-300037">
              <a:spcBef>
                <a:spcPts val="600"/>
              </a:spcBef>
              <a:buChar char="•"/>
            </a:pPr>
            <a:r>
              <a:rPr sz="2800"/>
              <a:t>Reset after each iteration</a:t>
            </a:r>
            <a:endParaRPr sz="2800"/>
          </a:p>
          <a:p>
            <a:pPr>
              <a:buChar char="•"/>
            </a:pPr>
            <a:endParaRPr sz="2800"/>
          </a:p>
          <a:p>
            <a:pPr marL="300037" indent="-300037">
              <a:spcBef>
                <a:spcPts val="600"/>
              </a:spcBef>
              <a:buChar char="•"/>
            </a:pPr>
            <a:r>
              <a:rPr sz="2800"/>
              <a:t>Works well as long as writes are infrequent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Optimizations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22325" indent="-322325" defTabSz="859536">
              <a:buChar char="•"/>
              <a:defRPr sz="3008"/>
            </a:pPr>
            <a:r>
              <a:t>Limit the bandwidth used by migration</a:t>
            </a:r>
          </a:p>
          <a:p>
            <a:pPr lvl="1" marL="752094" indent="-322325" defTabSz="859536">
              <a:buChar char="•"/>
              <a:defRPr sz="3008"/>
            </a:pPr>
            <a:r>
              <a:t>To minimize impact on running services</a:t>
            </a:r>
          </a:p>
          <a:p>
            <a:pPr marL="322325" indent="-322325" defTabSz="859536">
              <a:buChar char="•"/>
              <a:defRPr sz="3008"/>
            </a:pPr>
          </a:p>
          <a:p>
            <a:pPr marL="322325" indent="-322325" defTabSz="859536">
              <a:buChar char="•"/>
              <a:defRPr sz="3008"/>
            </a:pPr>
            <a:r>
              <a:t>Stun Rogue Processes</a:t>
            </a:r>
          </a:p>
          <a:p>
            <a:pPr lvl="1" marL="698373" indent="-268604" defTabSz="859536">
              <a:spcBef>
                <a:spcPts val="600"/>
              </a:spcBef>
              <a:defRPr sz="2632"/>
            </a:pPr>
            <a:r>
              <a:t>Those that don’t stop dirtying memory</a:t>
            </a:r>
          </a:p>
          <a:p>
            <a:pPr lvl="1" marL="698373" indent="-268604" defTabSz="859536">
              <a:spcBef>
                <a:spcPts val="600"/>
              </a:spcBef>
              <a:defRPr sz="2632"/>
            </a:pPr>
          </a:p>
          <a:p>
            <a:pPr marL="322325" indent="-322325" defTabSz="859536">
              <a:buChar char="•"/>
              <a:defRPr sz="3008"/>
            </a:pPr>
            <a:r>
              <a:t>Free Page Cache Pages</a:t>
            </a:r>
          </a:p>
          <a:p>
            <a:pPr lvl="1" marL="698373" indent="-268604" defTabSz="859536">
              <a:spcBef>
                <a:spcPts val="600"/>
              </a:spcBef>
              <a:defRPr sz="2632"/>
            </a:pPr>
            <a:r>
              <a:t>Can be re-cached at target</a:t>
            </a:r>
          </a:p>
          <a:p>
            <a:pPr lvl="1" marL="698373" indent="-268604" defTabSz="859536">
              <a:spcBef>
                <a:spcPts val="600"/>
              </a:spcBef>
              <a:defRPr sz="2632"/>
            </a:pPr>
            <a:r>
              <a:t>Potential performance hit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