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12700" cap="flat">
              <a:solidFill>
                <a:srgbClr val="FFFFCC"/>
              </a:solidFill>
              <a:prstDash val="solid"/>
              <a:bevel/>
            </a:ln>
          </a:top>
          <a:bottom>
            <a:ln w="127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rgbClr val="CCDDCC"/>
          </a:solidFill>
        </a:fill>
      </a:tcStyle>
    </a:wholeTbl>
    <a:band2H>
      <a:tcTxStyle b="def" i="def"/>
      <a:tcStyle>
        <a:tcBdr/>
        <a:fill>
          <a:solidFill>
            <a:srgbClr val="E7EFE7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CC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12700" cap="flat">
              <a:solidFill>
                <a:srgbClr val="FFFFCC"/>
              </a:solidFill>
              <a:prstDash val="solid"/>
              <a:bevel/>
            </a:ln>
          </a:top>
          <a:bottom>
            <a:ln w="127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CC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38100" cap="flat">
              <a:solidFill>
                <a:srgbClr val="FFFFCC"/>
              </a:solidFill>
              <a:prstDash val="solid"/>
              <a:bevel/>
            </a:ln>
          </a:top>
          <a:bottom>
            <a:ln w="127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CC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12700" cap="flat">
              <a:solidFill>
                <a:srgbClr val="FFFFCC"/>
              </a:solidFill>
              <a:prstDash val="solid"/>
              <a:bevel/>
            </a:ln>
          </a:top>
          <a:bottom>
            <a:ln w="381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12700" cap="flat">
              <a:solidFill>
                <a:srgbClr val="FFFFCC"/>
              </a:solidFill>
              <a:prstDash val="solid"/>
              <a:bevel/>
            </a:ln>
          </a:top>
          <a:bottom>
            <a:ln w="127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rgbClr val="FFFFF3"/>
          </a:solidFill>
        </a:fill>
      </a:tcStyle>
    </a:wholeTbl>
    <a:band2H>
      <a:tcTxStyle b="def" i="def"/>
      <a:tcStyle>
        <a:tcBdr/>
        <a:fill>
          <a:solidFill>
            <a:srgbClr val="FFFFF9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CC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12700" cap="flat">
              <a:solidFill>
                <a:srgbClr val="FFFFCC"/>
              </a:solidFill>
              <a:prstDash val="solid"/>
              <a:bevel/>
            </a:ln>
          </a:top>
          <a:bottom>
            <a:ln w="127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CC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38100" cap="flat">
              <a:solidFill>
                <a:srgbClr val="FFFFCC"/>
              </a:solidFill>
              <a:prstDash val="solid"/>
              <a:bevel/>
            </a:ln>
          </a:top>
          <a:bottom>
            <a:ln w="127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CC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12700" cap="flat">
              <a:solidFill>
                <a:srgbClr val="FFFFCC"/>
              </a:solidFill>
              <a:prstDash val="solid"/>
              <a:bevel/>
            </a:ln>
          </a:top>
          <a:bottom>
            <a:ln w="381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12700" cap="flat">
              <a:solidFill>
                <a:srgbClr val="FFFFCC"/>
              </a:solidFill>
              <a:prstDash val="solid"/>
              <a:bevel/>
            </a:ln>
          </a:top>
          <a:bottom>
            <a:ln w="127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rgbClr val="D5CACA"/>
          </a:solidFill>
        </a:fill>
      </a:tcStyle>
    </a:wholeTbl>
    <a:band2H>
      <a:tcTxStyle b="def" i="def"/>
      <a:tcStyle>
        <a:tcBdr/>
        <a:fill>
          <a:solidFill>
            <a:srgbClr val="EB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CC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12700" cap="flat">
              <a:solidFill>
                <a:srgbClr val="FFFFCC"/>
              </a:solidFill>
              <a:prstDash val="solid"/>
              <a:bevel/>
            </a:ln>
          </a:top>
          <a:bottom>
            <a:ln w="127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CC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38100" cap="flat">
              <a:solidFill>
                <a:srgbClr val="FFFFCC"/>
              </a:solidFill>
              <a:prstDash val="solid"/>
              <a:bevel/>
            </a:ln>
          </a:top>
          <a:bottom>
            <a:ln w="127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CC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12700" cap="flat">
              <a:solidFill>
                <a:srgbClr val="FFFFCC"/>
              </a:solidFill>
              <a:prstDash val="solid"/>
              <a:bevel/>
            </a:ln>
          </a:top>
          <a:bottom>
            <a:ln w="381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CC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C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CC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C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12700" cap="flat">
              <a:solidFill>
                <a:srgbClr val="FFFFCC"/>
              </a:solidFill>
              <a:prstDash val="solid"/>
              <a:bevel/>
            </a:ln>
          </a:top>
          <a:bottom>
            <a:ln w="127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CC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12700" cap="flat">
              <a:solidFill>
                <a:srgbClr val="FFFFCC"/>
              </a:solidFill>
              <a:prstDash val="solid"/>
              <a:bevel/>
            </a:ln>
          </a:top>
          <a:bottom>
            <a:ln w="127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CC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38100" cap="flat">
              <a:solidFill>
                <a:srgbClr val="FFFFCC"/>
              </a:solidFill>
              <a:prstDash val="solid"/>
              <a:bevel/>
            </a:ln>
          </a:top>
          <a:bottom>
            <a:ln w="127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CC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12700" cap="flat">
              <a:solidFill>
                <a:srgbClr val="FFFFCC"/>
              </a:solidFill>
              <a:prstDash val="solid"/>
              <a:bevel/>
            </a:ln>
          </a:top>
          <a:bottom>
            <a:ln w="381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" name="Shape 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88900" y="1400175"/>
            <a:ext cx="7772400" cy="20415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half" idx="1"/>
          </p:nvPr>
        </p:nvSpPr>
        <p:spPr>
          <a:xfrm>
            <a:off x="330200" y="3390900"/>
            <a:ext cx="6400800" cy="29718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26739" y="-1"/>
            <a:ext cx="838066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12463" y="1438274"/>
            <a:ext cx="8209212" cy="5419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597900" y="6477000"/>
            <a:ext cx="546100" cy="31140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20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01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082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463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1844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225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2606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2987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3368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://www.syslog.com/~jwilson/pics-i-like/kurios119.jpg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Operating System</a:t>
            </a:r>
          </a:p>
          <a:p>
            <a:pPr/>
            <a:r>
              <a:t> and Security</a:t>
            </a:r>
          </a:p>
        </p:txBody>
      </p:sp>
      <p:sp>
        <p:nvSpPr>
          <p:cNvPr id="32" name="Shape 32"/>
          <p:cNvSpPr/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Kartik Gopalan</a:t>
            </a:r>
          </a:p>
        </p:txBody>
      </p:sp>
      <p:pic>
        <p:nvPicPr>
          <p:cNvPr id="3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20140" y="625569"/>
            <a:ext cx="4716970" cy="4347208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/>
        </p:nvSpPr>
        <p:spPr>
          <a:xfrm>
            <a:off x="3968165" y="4970538"/>
            <a:ext cx="5024306" cy="299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/>
            </a:pPr>
            <a:r>
              <a:t>From: </a:t>
            </a:r>
            <a:r>
              <a:rPr>
                <a:hlinkClick r:id="rId3" invalidUrl="" action="" tgtFrame="" tooltip="" history="1" highlightClick="0" endSnd="0"/>
              </a:rPr>
              <a:t>http://www.syslog.com/~jwilson/pics-i-like/kurios119.jpg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9275" y="1182687"/>
            <a:ext cx="8024813" cy="3636963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/>
          <p:nvPr>
            <p:ph type="title"/>
          </p:nvPr>
        </p:nvSpPr>
        <p:spPr>
          <a:xfrm>
            <a:off x="-1" y="-1"/>
            <a:ext cx="9144002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defTabSz="749808">
              <a:defRPr sz="3607"/>
            </a:pPr>
            <a:r>
              <a:t>Something the user has:</a:t>
            </a:r>
          </a:p>
          <a:p>
            <a:pPr defTabSz="749808">
              <a:defRPr sz="3607"/>
            </a:pPr>
            <a:r>
              <a:t>Authentication Using a Physical Object</a:t>
            </a:r>
          </a:p>
        </p:txBody>
      </p:sp>
      <p:sp>
        <p:nvSpPr>
          <p:cNvPr id="65" name="Shape 65"/>
          <p:cNvSpPr/>
          <p:nvPr>
            <p:ph type="body" sz="half" idx="1"/>
          </p:nvPr>
        </p:nvSpPr>
        <p:spPr>
          <a:xfrm>
            <a:off x="891381" y="4965700"/>
            <a:ext cx="7340601" cy="17272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85750" indent="-285750">
              <a:spcBef>
                <a:spcPts val="600"/>
              </a:spcBef>
              <a:buChar char="–"/>
              <a:defRPr sz="2800"/>
            </a:lvl1pPr>
          </a:lstStyle>
          <a:p>
            <a:pPr/>
            <a:r>
              <a:t>magnetic stripe cards, chip cards: stored value cards, smart cards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26739" y="-12701"/>
            <a:ext cx="8380661" cy="1143001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Something the user is: The user’s body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xfrm>
            <a:off x="112463" y="1438274"/>
            <a:ext cx="8919073" cy="5419726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2800"/>
            </a:pPr>
            <a:r>
              <a:t>Biometrics: </a:t>
            </a:r>
          </a:p>
          <a:p>
            <a:pPr lvl="1">
              <a:defRPr sz="2800"/>
            </a:pPr>
            <a:r>
              <a:t>voice</a:t>
            </a:r>
          </a:p>
          <a:p>
            <a:pPr lvl="1">
              <a:defRPr sz="2800"/>
            </a:pPr>
            <a:r>
              <a:t>face</a:t>
            </a:r>
          </a:p>
          <a:p>
            <a:pPr lvl="1">
              <a:defRPr sz="2800"/>
            </a:pPr>
            <a:r>
              <a:t>fingerprint</a:t>
            </a:r>
          </a:p>
          <a:p>
            <a:pPr lvl="1">
              <a:defRPr sz="2800"/>
            </a:pPr>
            <a:r>
              <a:t>iris scan</a:t>
            </a:r>
          </a:p>
          <a:p>
            <a:pPr lvl="1">
              <a:defRPr sz="2800"/>
            </a:pPr>
            <a:r>
              <a:t>typing style</a:t>
            </a:r>
          </a:p>
          <a:p>
            <a:pPr marL="320842" indent="-320842">
              <a:defRPr sz="2800"/>
            </a:pPr>
          </a:p>
          <a:p>
            <a:pPr marL="320842" indent="-320842">
              <a:defRPr sz="2800"/>
            </a:pPr>
            <a:r>
              <a:t>These have both false-positives and false-negatives</a:t>
            </a:r>
          </a:p>
          <a:p>
            <a:pPr marL="320842" indent="-320842">
              <a:defRPr sz="2800"/>
            </a:pPr>
            <a:r>
              <a:t>Susceptible to spoofing attacks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xfrm>
            <a:off x="26739" y="-1"/>
            <a:ext cx="9090522" cy="817117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pPr/>
            <a:r>
              <a:t>Countermeasures against authentication attacks 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xfrm>
            <a:off x="87063" y="841374"/>
            <a:ext cx="8969874" cy="5866260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2300"/>
            </a:pPr>
            <a:r>
              <a:t>Limiting times when someone can log in</a:t>
            </a:r>
          </a:p>
          <a:p>
            <a:pPr lvl="1">
              <a:defRPr sz="2300"/>
            </a:pPr>
            <a:r>
              <a:t>“Sorry: You can’t log in at 2am”</a:t>
            </a:r>
          </a:p>
          <a:p>
            <a:pPr marL="320842" indent="-320842">
              <a:defRPr sz="2300"/>
            </a:pPr>
            <a:r>
              <a:t>Limited number of login tries</a:t>
            </a:r>
          </a:p>
          <a:p>
            <a:pPr lvl="1">
              <a:defRPr sz="2300"/>
            </a:pPr>
            <a:r>
              <a:t>“Too many invalid logins. Your account is now LOCKED.”</a:t>
            </a:r>
          </a:p>
          <a:p>
            <a:pPr marL="320842" indent="-320842">
              <a:defRPr sz="2300"/>
            </a:pPr>
            <a:r>
              <a:t>Two-factor authentication</a:t>
            </a:r>
          </a:p>
          <a:p>
            <a:pPr lvl="1">
              <a:defRPr sz="2300"/>
            </a:pPr>
            <a:r>
              <a:t>Password + Automatic callback/SMS at number prespecified</a:t>
            </a:r>
          </a:p>
          <a:p>
            <a:pPr marL="320842" indent="-320842">
              <a:defRPr sz="2300"/>
            </a:pPr>
            <a:r>
              <a:t>Logging: Tracking all logins and locations of login</a:t>
            </a:r>
          </a:p>
          <a:p>
            <a:pPr lvl="1">
              <a:defRPr sz="2300"/>
            </a:pPr>
            <a:r>
              <a:t>“Your last login: from Timbuktu yesterday.”</a:t>
            </a:r>
          </a:p>
          <a:p>
            <a:pPr marL="320842" indent="-320842">
              <a:defRPr sz="2300"/>
            </a:pPr>
            <a:r>
              <a:t>Ask user to recognize text in a figure</a:t>
            </a:r>
          </a:p>
          <a:p>
            <a:pPr lvl="1">
              <a:defRPr sz="2300"/>
            </a:pPr>
            <a:r>
              <a:t>CAPTCHA = Completely Automated Public Turing test to tell Computers and Humans Apart</a:t>
            </a:r>
          </a:p>
          <a:p>
            <a:pPr marL="320842" indent="-320842">
              <a:defRPr sz="2300"/>
            </a:pPr>
            <a:r>
              <a:t>Honeypot accounts: Simple login name/password as a trap</a:t>
            </a:r>
          </a:p>
          <a:p>
            <a:pPr lvl="1">
              <a:defRPr sz="2300"/>
            </a:pPr>
            <a:r>
              <a:t>security personnel notified when attacker bites</a:t>
            </a:r>
          </a:p>
          <a:p>
            <a:pPr lvl="1">
              <a:defRPr sz="2300"/>
            </a:pPr>
            <a:r>
              <a:t>Only if you want to track/catch the intruder (sometimes don’t care)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Common Attacks and Countermeasures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Trojan Horses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xfrm>
            <a:off x="112463" y="1311274"/>
            <a:ext cx="8919074" cy="5419726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2600"/>
            </a:pPr>
            <a:r>
              <a:t>Malicious email attachments</a:t>
            </a:r>
          </a:p>
          <a:p>
            <a:pPr lvl="1">
              <a:defRPr sz="2600"/>
            </a:pPr>
            <a:r>
              <a:t>CM: Don’t open. Open in a VM. Use a cloud-based reader.</a:t>
            </a:r>
          </a:p>
          <a:p>
            <a:pPr marL="320842" indent="-320842">
              <a:defRPr sz="2600"/>
            </a:pPr>
            <a:r>
              <a:t>Malicious websites that exploit browser vulnerabilities</a:t>
            </a:r>
          </a:p>
          <a:p>
            <a:pPr lvl="1">
              <a:defRPr sz="2600"/>
            </a:pPr>
            <a:r>
              <a:t>Visit and get hacked</a:t>
            </a:r>
          </a:p>
          <a:p>
            <a:pPr lvl="1">
              <a:defRPr sz="2600"/>
            </a:pPr>
            <a:r>
              <a:t>CM: Turn off Flash plugins, Javascript. Affects usability.</a:t>
            </a:r>
          </a:p>
          <a:p>
            <a:pPr marL="320842" indent="-320842">
              <a:defRPr sz="2600"/>
            </a:pPr>
            <a:r>
              <a:t>“Free” program made available to unsuspecting user</a:t>
            </a:r>
          </a:p>
          <a:p>
            <a:pPr lvl="1">
              <a:defRPr sz="2600"/>
            </a:pPr>
            <a:r>
              <a:t>Actually contains code to do harm</a:t>
            </a:r>
          </a:p>
          <a:p>
            <a:pPr lvl="1">
              <a:defRPr sz="2600"/>
            </a:pPr>
            <a:r>
              <a:t>CM: Run in VM. Don’t download.</a:t>
            </a:r>
          </a:p>
          <a:p>
            <a:pPr marL="320842" indent="-320842">
              <a:defRPr sz="2600"/>
            </a:pPr>
            <a:r>
              <a:t>Place altered version of utility program on victim's computer</a:t>
            </a:r>
          </a:p>
          <a:p>
            <a:pPr lvl="1">
              <a:defRPr sz="2600"/>
            </a:pPr>
            <a:r>
              <a:t>Trick user into running that program</a:t>
            </a:r>
          </a:p>
          <a:p>
            <a:pPr lvl="1">
              <a:defRPr sz="2600"/>
            </a:pPr>
            <a:r>
              <a:t>CM: Administrator must strictly control file permissions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Virus and Worm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xfrm>
            <a:off x="112463" y="1076622"/>
            <a:ext cx="8919074" cy="5781378"/>
          </a:xfrm>
          <a:prstGeom prst="rect">
            <a:avLst/>
          </a:prstGeom>
        </p:spPr>
        <p:txBody>
          <a:bodyPr/>
          <a:lstStyle/>
          <a:p>
            <a:pPr/>
            <a:r>
              <a:t>Virus</a:t>
            </a:r>
          </a:p>
          <a:p>
            <a:pPr lvl="1"/>
            <a:r>
              <a:t>program that can reproduce itself by attaching its code to another program</a:t>
            </a:r>
          </a:p>
          <a:p>
            <a:pPr lvl="1"/>
            <a:r>
              <a:t>requires human intervention to spread to another machine</a:t>
            </a:r>
          </a:p>
          <a:p>
            <a:pPr/>
          </a:p>
          <a:p>
            <a:pPr/>
            <a:r>
              <a:t>Worms </a:t>
            </a:r>
          </a:p>
          <a:p>
            <a:pPr lvl="1"/>
            <a:r>
              <a:t>spread across machines</a:t>
            </a:r>
          </a:p>
          <a:p>
            <a:pPr lvl="1"/>
            <a:r>
              <a:t>automatically, or with human assistance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26739" y="-1"/>
            <a:ext cx="8978106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defTabSz="630936">
              <a:defRPr sz="3036"/>
            </a:pPr>
            <a:r>
              <a:t>Login Spoofing</a:t>
            </a:r>
          </a:p>
          <a:p>
            <a:pPr defTabSz="630936">
              <a:defRPr sz="3036"/>
            </a:pPr>
            <a:r>
              <a:t>“I’m sure I entered the right password. What happened?”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xfrm>
            <a:off x="202307" y="3496281"/>
            <a:ext cx="8739385" cy="367009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42900" indent="-342900">
              <a:lnSpc>
                <a:spcPct val="90000"/>
              </a:lnSpc>
              <a:buSzTx/>
              <a:buNone/>
              <a:defRPr sz="2200"/>
            </a:pPr>
            <a:r>
              <a:t>Countermeasures: </a:t>
            </a:r>
          </a:p>
          <a:p>
            <a:pPr marL="320842" indent="-320842">
              <a:lnSpc>
                <a:spcPct val="90000"/>
              </a:lnSpc>
              <a:defRPr sz="2200"/>
            </a:pPr>
            <a:r>
              <a:t>Cautious user can intentionally enter a fake password the first (few) time(s).</a:t>
            </a:r>
          </a:p>
          <a:p>
            <a:pPr marL="320842" indent="-320842">
              <a:lnSpc>
                <a:spcPct val="90000"/>
              </a:lnSpc>
              <a:defRPr sz="2200"/>
            </a:pPr>
            <a:r>
              <a:t>Use “Trusted Path” </a:t>
            </a:r>
          </a:p>
          <a:p>
            <a:pPr lvl="1">
              <a:lnSpc>
                <a:spcPct val="90000"/>
              </a:lnSpc>
              <a:defRPr sz="2200"/>
            </a:pPr>
            <a:r>
              <a:t>A sequence of user actions that is guaranteed to give control to the OS.</a:t>
            </a:r>
          </a:p>
          <a:p>
            <a:pPr lvl="1">
              <a:lnSpc>
                <a:spcPct val="90000"/>
              </a:lnSpc>
              <a:defRPr sz="2200"/>
            </a:pPr>
            <a:r>
              <a:t>E.g. pressing Ctrl-Alt-Del could guarantee that legitimate login (or logout) screen will show up.</a:t>
            </a:r>
          </a:p>
        </p:txBody>
      </p:sp>
      <p:pic>
        <p:nvPicPr>
          <p:cNvPr id="83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9637" y="1258887"/>
            <a:ext cx="5639353" cy="1715108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/>
          <p:nvPr/>
        </p:nvSpPr>
        <p:spPr>
          <a:xfrm>
            <a:off x="1786304" y="2935541"/>
            <a:ext cx="262633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Correct login Screen</a:t>
            </a:r>
          </a:p>
        </p:txBody>
      </p:sp>
      <p:sp>
        <p:nvSpPr>
          <p:cNvPr id="85" name="Shape 85"/>
          <p:cNvSpPr/>
          <p:nvPr/>
        </p:nvSpPr>
        <p:spPr>
          <a:xfrm>
            <a:off x="5812204" y="2935541"/>
            <a:ext cx="2491493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Phony login Screen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Logic Bombs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xfrm>
            <a:off x="226763" y="1057274"/>
            <a:ext cx="8690474" cy="5419726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2900"/>
            </a:pPr>
            <a:r>
              <a:t>Company programmer writes a program with potential to do harm</a:t>
            </a:r>
          </a:p>
          <a:p>
            <a:pPr marL="320842" indent="-320842">
              <a:defRPr sz="2900"/>
            </a:pPr>
            <a:r>
              <a:t>OK as long as he/she enters password daily</a:t>
            </a:r>
          </a:p>
          <a:p>
            <a:pPr marL="320842" indent="-320842">
              <a:defRPr sz="2900"/>
            </a:pPr>
            <a:r>
              <a:t>If programmer fired, no password and bomb “explodes”</a:t>
            </a:r>
          </a:p>
          <a:p>
            <a:pPr marL="320842" indent="-320842">
              <a:defRPr sz="2900"/>
            </a:pPr>
            <a:r>
              <a:t>CM: Log all activity</a:t>
            </a:r>
          </a:p>
          <a:p>
            <a:pPr lvl="1">
              <a:defRPr sz="2900"/>
            </a:pPr>
            <a:r>
              <a:t>Easy to detect and correlate.</a:t>
            </a:r>
          </a:p>
          <a:p>
            <a:pPr marL="320842" indent="-320842">
              <a:defRPr sz="2900"/>
            </a:pPr>
          </a:p>
          <a:p>
            <a:pPr marL="320842" indent="-320842">
              <a:defRPr sz="2900"/>
            </a:pPr>
            <a:r>
              <a:t>Don’t try this at work! </a:t>
            </a:r>
          </a:p>
          <a:p>
            <a:pPr lvl="1">
              <a:defRPr sz="2900"/>
            </a:pPr>
            <a:r>
              <a:t>Your employer may be smarter than you give them credit for.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Buffer Overflow</a:t>
            </a:r>
          </a:p>
        </p:txBody>
      </p:sp>
      <p:sp>
        <p:nvSpPr>
          <p:cNvPr id="91" name="Shape 91"/>
          <p:cNvSpPr/>
          <p:nvPr>
            <p:ph type="body" sz="quarter" idx="1"/>
          </p:nvPr>
        </p:nvSpPr>
        <p:spPr>
          <a:xfrm>
            <a:off x="1108075" y="5095875"/>
            <a:ext cx="8372475" cy="14573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95174" indent="-295174" defTabSz="841247">
              <a:lnSpc>
                <a:spcPct val="90000"/>
              </a:lnSpc>
              <a:defRPr sz="2944"/>
            </a:pPr>
            <a:r>
              <a:t>(a) Situation when main program is running</a:t>
            </a:r>
          </a:p>
          <a:p>
            <a:pPr marL="295174" indent="-295174" defTabSz="841247">
              <a:lnSpc>
                <a:spcPct val="90000"/>
              </a:lnSpc>
              <a:defRPr sz="2944"/>
            </a:pPr>
            <a:r>
              <a:t>(b) After function </a:t>
            </a:r>
            <a:r>
              <a:rPr i="1"/>
              <a:t>A</a:t>
            </a:r>
            <a:r>
              <a:t> called</a:t>
            </a:r>
          </a:p>
          <a:p>
            <a:pPr marL="295174" indent="-295174" defTabSz="841247">
              <a:lnSpc>
                <a:spcPct val="90000"/>
              </a:lnSpc>
              <a:defRPr sz="2944"/>
            </a:pPr>
            <a:r>
              <a:t>(c) Buffer overflow shown in gray</a:t>
            </a:r>
          </a:p>
        </p:txBody>
      </p:sp>
      <p:pic>
        <p:nvPicPr>
          <p:cNvPr id="92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2987" y="1295400"/>
            <a:ext cx="7105651" cy="34385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Memory reuse — Dumpster Diving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xfrm>
            <a:off x="112463" y="996701"/>
            <a:ext cx="8758934" cy="5861299"/>
          </a:xfrm>
          <a:prstGeom prst="rect">
            <a:avLst/>
          </a:prstGeom>
        </p:spPr>
        <p:txBody>
          <a:bodyPr/>
          <a:lstStyle/>
          <a:p>
            <a:pPr marL="280736" indent="-280736">
              <a:spcBef>
                <a:spcPts val="600"/>
              </a:spcBef>
            </a:pPr>
            <a:r>
              <a:rPr sz="2800"/>
              <a:t>Request memory, disk space, tapes</a:t>
            </a:r>
            <a:endParaRPr sz="2800"/>
          </a:p>
          <a:p>
            <a:pPr>
              <a:spcBef>
                <a:spcPts val="600"/>
              </a:spcBef>
            </a:pPr>
            <a:endParaRPr sz="2800"/>
          </a:p>
          <a:p>
            <a:pPr marL="280736" indent="-280736">
              <a:spcBef>
                <a:spcPts val="600"/>
              </a:spcBef>
            </a:pPr>
            <a:r>
              <a:rPr sz="2800"/>
              <a:t>Don’t write. Just read and interpret existing data.</a:t>
            </a:r>
            <a:endParaRPr sz="2800"/>
          </a:p>
          <a:p>
            <a:pPr>
              <a:spcBef>
                <a:spcPts val="600"/>
              </a:spcBef>
            </a:pPr>
            <a:endParaRPr sz="2800"/>
          </a:p>
          <a:p>
            <a:pPr marL="280736" indent="-280736">
              <a:spcBef>
                <a:spcPts val="600"/>
              </a:spcBef>
            </a:pPr>
            <a:r>
              <a:rPr sz="2800"/>
              <a:t>May find passwords, ssh keys, emails, personal information, browsing history, etc.</a:t>
            </a:r>
            <a:endParaRPr sz="2800"/>
          </a:p>
          <a:p>
            <a:pPr>
              <a:spcBef>
                <a:spcPts val="600"/>
              </a:spcBef>
            </a:pPr>
            <a:endParaRPr sz="2800"/>
          </a:p>
          <a:p>
            <a:pPr marL="280736" indent="-280736">
              <a:spcBef>
                <a:spcPts val="600"/>
              </a:spcBef>
            </a:pPr>
            <a:r>
              <a:rPr sz="2800"/>
              <a:t>CM: </a:t>
            </a:r>
            <a:endParaRPr sz="2800"/>
          </a:p>
          <a:p>
            <a:pPr lvl="1" marL="661736" indent="-280736">
              <a:spcBef>
                <a:spcPts val="600"/>
              </a:spcBef>
            </a:pPr>
            <a:r>
              <a:rPr sz="2800"/>
              <a:t>Scrub memory/storage before allocating to user. </a:t>
            </a:r>
            <a:endParaRPr sz="2800"/>
          </a:p>
          <a:p>
            <a:pPr lvl="1" marL="661736" indent="-280736">
              <a:spcBef>
                <a:spcPts val="600"/>
              </a:spcBef>
            </a:pPr>
            <a:r>
              <a:rPr sz="2800"/>
              <a:t>Encrypt data. Throw away the key once done.</a:t>
            </a:r>
            <a:endParaRPr sz="2800"/>
          </a:p>
          <a:p>
            <a:pPr lvl="1" marL="661736" indent="-280736">
              <a:spcBef>
                <a:spcPts val="600"/>
              </a:spcBef>
            </a:pPr>
            <a:r>
              <a:rPr sz="2800"/>
              <a:t>Disadvantage: Takes more time.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Security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112463" y="1086544"/>
            <a:ext cx="8209212" cy="5771456"/>
          </a:xfrm>
          <a:prstGeom prst="rect">
            <a:avLst/>
          </a:prstGeom>
        </p:spPr>
        <p:txBody>
          <a:bodyPr/>
          <a:lstStyle/>
          <a:p>
            <a:pPr>
              <a:defRPr sz="3100"/>
            </a:pPr>
            <a:r>
              <a:t>C.I.A</a:t>
            </a:r>
          </a:p>
          <a:p>
            <a:pPr>
              <a:defRPr sz="3100"/>
            </a:pPr>
          </a:p>
          <a:p>
            <a:pPr>
              <a:defRPr sz="3100"/>
            </a:pPr>
          </a:p>
          <a:p>
            <a:pPr>
              <a:defRPr sz="3100"/>
            </a:pPr>
          </a:p>
          <a:p>
            <a:pPr>
              <a:defRPr sz="3100"/>
            </a:pPr>
          </a:p>
          <a:p>
            <a:pPr>
              <a:defRPr sz="3100"/>
            </a:pPr>
            <a:r>
              <a:t>Preventing unauthorized users from executing undesirable actions, such as </a:t>
            </a:r>
          </a:p>
          <a:p>
            <a:pPr lvl="1">
              <a:defRPr sz="3100"/>
            </a:pPr>
            <a:r>
              <a:t>Stealing your data (C)</a:t>
            </a:r>
          </a:p>
          <a:p>
            <a:pPr lvl="1">
              <a:defRPr sz="3100"/>
            </a:pPr>
            <a:r>
              <a:t>Giving you fake data/Tampering your data (I)</a:t>
            </a:r>
          </a:p>
          <a:p>
            <a:pPr lvl="1">
              <a:defRPr sz="3100"/>
            </a:pPr>
            <a:r>
              <a:t>Preventing you from doing your work (A)</a:t>
            </a:r>
          </a:p>
        </p:txBody>
      </p:sp>
      <p:pic>
        <p:nvPicPr>
          <p:cNvPr id="38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3800" y="1604962"/>
            <a:ext cx="6756400" cy="1898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Logging</a:t>
            </a:r>
          </a:p>
        </p:txBody>
      </p:sp>
      <p:sp>
        <p:nvSpPr>
          <p:cNvPr id="98" name="Shape 98"/>
          <p:cNvSpPr/>
          <p:nvPr>
            <p:ph type="body" idx="1"/>
          </p:nvPr>
        </p:nvSpPr>
        <p:spPr>
          <a:xfrm>
            <a:off x="112463" y="933896"/>
            <a:ext cx="8919073" cy="5924104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2800"/>
            </a:pPr>
            <a:r>
              <a:t>Logs: A time-wise record of system activity.</a:t>
            </a:r>
          </a:p>
          <a:p>
            <a:pPr lvl="1">
              <a:defRPr sz="2800"/>
            </a:pPr>
            <a:r>
              <a:t>Events always appended. “Never” erased.</a:t>
            </a:r>
          </a:p>
          <a:p>
            <a:pPr marL="320842" indent="-320842">
              <a:defRPr sz="2800"/>
            </a:pPr>
            <a:r>
              <a:t>Logs must be analyzed often to detect suspect activity</a:t>
            </a:r>
          </a:p>
          <a:p>
            <a:pPr marL="320842" indent="-320842">
              <a:defRPr sz="2800"/>
            </a:pPr>
            <a:r>
              <a:t>What to log?</a:t>
            </a:r>
          </a:p>
          <a:p>
            <a:pPr lvl="1">
              <a:defRPr sz="2800"/>
            </a:pPr>
            <a:r>
              <a:t>Too much logging </a:t>
            </a:r>
          </a:p>
          <a:p>
            <a:pPr lvl="2">
              <a:defRPr sz="2800"/>
            </a:pPr>
            <a:r>
              <a:t>takes up storage</a:t>
            </a:r>
          </a:p>
          <a:p>
            <a:pPr lvl="2">
              <a:defRPr sz="2800"/>
            </a:pPr>
            <a:r>
              <a:t>slows down normal operations. </a:t>
            </a:r>
          </a:p>
          <a:p>
            <a:pPr lvl="2">
              <a:defRPr sz="2800"/>
            </a:pPr>
            <a:r>
              <a:t>Slows down analysis.</a:t>
            </a:r>
          </a:p>
          <a:p>
            <a:pPr lvl="1">
              <a:defRPr sz="2800"/>
            </a:pPr>
            <a:r>
              <a:t>Too little logging and you miss critical events.</a:t>
            </a:r>
          </a:p>
          <a:p>
            <a:pPr marL="320842" indent="-320842">
              <a:defRPr sz="2800"/>
            </a:pPr>
            <a:r>
              <a:t>Privacy risk</a:t>
            </a:r>
          </a:p>
          <a:p>
            <a:pPr lvl="1">
              <a:defRPr sz="2800"/>
            </a:pPr>
            <a:r>
              <a:t>Can break laws. </a:t>
            </a:r>
          </a:p>
          <a:p>
            <a:pPr lvl="1">
              <a:defRPr sz="2800"/>
            </a:pPr>
            <a:r>
              <a:t>Or violate user’s perception of privacy. (sometimes more important.)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Other ways to gain access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126156" y="1158875"/>
            <a:ext cx="8891688" cy="530319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</a:pPr>
            <a:endParaRPr sz="2800"/>
          </a:p>
          <a:p>
            <a:pPr marL="280736" indent="-280736">
              <a:spcBef>
                <a:spcPts val="600"/>
              </a:spcBef>
            </a:pPr>
            <a:r>
              <a:rPr sz="2800"/>
              <a:t>Trying privileged system calls to see what happens</a:t>
            </a:r>
            <a:endParaRPr sz="2800"/>
          </a:p>
          <a:p>
            <a:pPr>
              <a:spcBef>
                <a:spcPts val="600"/>
              </a:spcBef>
            </a:pPr>
            <a:endParaRPr sz="2800"/>
          </a:p>
          <a:p>
            <a:pPr marL="280736" indent="-280736">
              <a:spcBef>
                <a:spcPts val="600"/>
              </a:spcBef>
            </a:pPr>
            <a:r>
              <a:rPr sz="2800"/>
              <a:t>Doing specified DO NOTs</a:t>
            </a:r>
            <a:endParaRPr sz="2800"/>
          </a:p>
          <a:p>
            <a:pPr lvl="1" marL="661736" indent="-280736">
              <a:spcBef>
                <a:spcPts val="600"/>
              </a:spcBef>
            </a:pPr>
            <a:r>
              <a:rPr sz="2800"/>
              <a:t>“Only authorized personnel beyond this point”</a:t>
            </a:r>
            <a:endParaRPr sz="2800"/>
          </a:p>
          <a:p>
            <a:pPr>
              <a:spcBef>
                <a:spcPts val="600"/>
              </a:spcBef>
            </a:pPr>
            <a:endParaRPr sz="2800"/>
          </a:p>
          <a:p>
            <a:pPr marL="280736" indent="-280736">
              <a:spcBef>
                <a:spcPts val="600"/>
              </a:spcBef>
            </a:pPr>
            <a:r>
              <a:rPr sz="2800"/>
              <a:t>Convince a system programmer to add a backdoor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Design Principles for Security</a:t>
            </a:r>
          </a:p>
        </p:txBody>
      </p:sp>
      <p:sp>
        <p:nvSpPr>
          <p:cNvPr id="104" name="Shape 104"/>
          <p:cNvSpPr/>
          <p:nvPr>
            <p:ph type="body" idx="1"/>
          </p:nvPr>
        </p:nvSpPr>
        <p:spPr>
          <a:xfrm>
            <a:off x="112463" y="1082674"/>
            <a:ext cx="8919074" cy="5712571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2900"/>
            </a:pPr>
            <a:r>
              <a:t>Default should be no access</a:t>
            </a:r>
          </a:p>
          <a:p>
            <a:pPr marL="320842" indent="-320842">
              <a:defRPr sz="2900"/>
            </a:pPr>
            <a:r>
              <a:t>Check for current authority</a:t>
            </a:r>
          </a:p>
          <a:p>
            <a:pPr marL="320842" indent="-320842">
              <a:defRPr sz="2900"/>
            </a:pPr>
            <a:r>
              <a:t>Give each process least privilege possible</a:t>
            </a:r>
          </a:p>
          <a:p>
            <a:pPr marL="320842" indent="-320842">
              <a:defRPr sz="2900"/>
            </a:pPr>
            <a:r>
              <a:t>Protection mechanism should be</a:t>
            </a:r>
          </a:p>
          <a:p>
            <a:pPr lvl="1">
              <a:defRPr sz="2900"/>
            </a:pPr>
            <a:r>
              <a:t>simple</a:t>
            </a:r>
          </a:p>
          <a:p>
            <a:pPr lvl="1">
              <a:defRPr sz="2900"/>
            </a:pPr>
            <a:r>
              <a:t>uniform</a:t>
            </a:r>
          </a:p>
          <a:p>
            <a:pPr lvl="1">
              <a:defRPr sz="2900"/>
            </a:pPr>
            <a:r>
              <a:t>in lowest layers of system</a:t>
            </a:r>
          </a:p>
          <a:p>
            <a:pPr marL="320842" indent="-320842">
              <a:defRPr sz="2900"/>
            </a:pPr>
            <a:r>
              <a:t>Scheme should be simple and psychologically acceptable</a:t>
            </a:r>
          </a:p>
          <a:p>
            <a:pPr lvl="1">
              <a:defRPr sz="2900"/>
            </a:pPr>
            <a:r>
              <a:t>If its too hard, users will get around it. </a:t>
            </a:r>
          </a:p>
          <a:p>
            <a:pPr lvl="1">
              <a:defRPr sz="2900"/>
            </a:pPr>
            <a:r>
              <a:t>Like using post-it notes on the monitor.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Sandboxes</a:t>
            </a:r>
          </a:p>
        </p:txBody>
      </p:sp>
      <p:sp>
        <p:nvSpPr>
          <p:cNvPr id="107" name="Shape 107"/>
          <p:cNvSpPr/>
          <p:nvPr>
            <p:ph type="body" idx="1"/>
          </p:nvPr>
        </p:nvSpPr>
        <p:spPr>
          <a:xfrm>
            <a:off x="328363" y="1222374"/>
            <a:ext cx="8209212" cy="5419726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2800"/>
            </a:pPr>
            <a:r>
              <a:t>Run dowloaded code/browser in a VM or a “Jail”.</a:t>
            </a:r>
          </a:p>
          <a:p>
            <a:pPr marL="320842" indent="-320842">
              <a:defRPr sz="2800"/>
            </a:pPr>
          </a:p>
          <a:p>
            <a:pPr marL="320842" indent="-320842">
              <a:defRPr sz="2800"/>
            </a:pPr>
            <a:r>
              <a:t>Isolate trojans/viruses, worms</a:t>
            </a:r>
          </a:p>
          <a:p>
            <a:pPr marL="320842" indent="-320842">
              <a:defRPr sz="2800"/>
            </a:pPr>
          </a:p>
          <a:p>
            <a:pPr marL="320842" indent="-320842">
              <a:defRPr sz="2800"/>
            </a:pPr>
            <a:r>
              <a:t>Effectiveness of isolation only as effective as the security of the Sandbox.</a:t>
            </a:r>
          </a:p>
          <a:p>
            <a:pPr marL="320842" indent="-320842">
              <a:defRPr sz="2800"/>
            </a:pPr>
          </a:p>
          <a:p>
            <a:pPr marL="320842" indent="-320842">
              <a:defRPr sz="2800"/>
            </a:pPr>
            <a:r>
              <a:t>VM Escapes and Jail-breaks are possible.</a:t>
            </a:r>
          </a:p>
          <a:p>
            <a:pPr lvl="1">
              <a:defRPr sz="2800"/>
            </a:pPr>
            <a:r>
              <a:t>Usually due to implementation bugs in the hypervisor or runtime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Access control</a:t>
            </a:r>
          </a:p>
        </p:txBody>
      </p:sp>
      <p:sp>
        <p:nvSpPr>
          <p:cNvPr id="110" name="Shape 110"/>
          <p:cNvSpPr/>
          <p:nvPr>
            <p:ph type="body" idx="1"/>
          </p:nvPr>
        </p:nvSpPr>
        <p:spPr>
          <a:xfrm>
            <a:off x="112463" y="914449"/>
            <a:ext cx="8653068" cy="5943551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2300"/>
            </a:pPr>
            <a:r>
              <a:t>Discretionary access control (DAC)</a:t>
            </a:r>
          </a:p>
          <a:p>
            <a:pPr lvl="1">
              <a:defRPr sz="2300"/>
            </a:pPr>
            <a:r>
              <a:t>“John can access X. Alice can do Y.”</a:t>
            </a:r>
          </a:p>
          <a:p>
            <a:pPr lvl="1">
              <a:defRPr sz="2300"/>
            </a:pPr>
            <a:r>
              <a:t>Commodity systems</a:t>
            </a:r>
          </a:p>
          <a:p>
            <a:pPr marL="320842" indent="-320842">
              <a:defRPr sz="2300"/>
            </a:pPr>
            <a:r>
              <a:t>Mandatory access control (MAC)</a:t>
            </a:r>
          </a:p>
          <a:p>
            <a:pPr lvl="1">
              <a:defRPr sz="2300"/>
            </a:pPr>
            <a:r>
              <a:t>Military/spy systems </a:t>
            </a:r>
          </a:p>
          <a:p>
            <a:pPr lvl="1">
              <a:defRPr sz="2300"/>
            </a:pPr>
            <a:r>
              <a:t>More later</a:t>
            </a:r>
          </a:p>
          <a:p>
            <a:pPr marL="320842" indent="-320842">
              <a:defRPr sz="2300"/>
            </a:pPr>
            <a:r>
              <a:t>Role-based access control (RBAC)</a:t>
            </a:r>
          </a:p>
          <a:p>
            <a:pPr lvl="1">
              <a:defRPr sz="2300"/>
            </a:pPr>
            <a:r>
              <a:t>“CEO can do X. Software Engineer can do Y. Secretary can do Z”.</a:t>
            </a:r>
          </a:p>
          <a:p>
            <a:pPr lvl="1">
              <a:defRPr sz="2300"/>
            </a:pPr>
            <a:r>
              <a:t>Enterprise systems</a:t>
            </a:r>
          </a:p>
          <a:p>
            <a:pPr marL="320842" indent="-320842">
              <a:defRPr sz="2300"/>
            </a:pPr>
            <a:r>
              <a:t>Administrative Role-based Access Control</a:t>
            </a:r>
          </a:p>
          <a:p>
            <a:pPr lvl="1">
              <a:defRPr sz="2300"/>
            </a:pPr>
            <a:r>
              <a:t>“Dean can allow department chair to do X. Dept chair can allow secretary to do Y”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xfrm>
            <a:off x="199884" y="88899"/>
            <a:ext cx="8115442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600"/>
            </a:lvl1pPr>
          </a:lstStyle>
          <a:p>
            <a:pPr>
              <a:defRPr sz="4400"/>
            </a:pPr>
            <a:r>
              <a:rPr sz="3600"/>
              <a:t>Reference Monitor and  Trusted Computing Base</a:t>
            </a:r>
          </a:p>
        </p:txBody>
      </p:sp>
      <p:sp>
        <p:nvSpPr>
          <p:cNvPr id="113" name="Shape 113"/>
          <p:cNvSpPr/>
          <p:nvPr>
            <p:ph type="body" sz="half" idx="1"/>
          </p:nvPr>
        </p:nvSpPr>
        <p:spPr>
          <a:xfrm>
            <a:off x="198883" y="4017367"/>
            <a:ext cx="8569624" cy="266610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52663" indent="-252663" defTabSz="640079">
              <a:spcBef>
                <a:spcPts val="600"/>
              </a:spcBef>
              <a:defRPr sz="2240"/>
            </a:pPr>
            <a:r>
              <a:rPr sz="2520"/>
              <a:t>A reference monitor, enforces access control/capabilities.</a:t>
            </a:r>
            <a:endParaRPr sz="2520"/>
          </a:p>
          <a:p>
            <a:pPr lvl="1" marL="519363" indent="-252663" defTabSz="640079">
              <a:spcBef>
                <a:spcPts val="600"/>
              </a:spcBef>
              <a:defRPr sz="2240"/>
            </a:pPr>
            <a:r>
              <a:rPr sz="2520"/>
              <a:t>also called “security kernel”</a:t>
            </a:r>
            <a:endParaRPr sz="2520"/>
          </a:p>
          <a:p>
            <a:pPr marL="252663" indent="-252663" defTabSz="640079">
              <a:spcBef>
                <a:spcPts val="600"/>
              </a:spcBef>
              <a:defRPr sz="2240"/>
            </a:pPr>
            <a:r>
              <a:rPr sz="2520"/>
              <a:t>Its “trusted” because it MUST work correctly to ensure rest of the system is secure.</a:t>
            </a:r>
            <a:endParaRPr sz="2520"/>
          </a:p>
          <a:p>
            <a:pPr marL="252663" indent="-252663" defTabSz="640079">
              <a:spcBef>
                <a:spcPts val="600"/>
              </a:spcBef>
              <a:defRPr sz="2240"/>
            </a:pPr>
            <a:r>
              <a:rPr sz="2520"/>
              <a:t>Usually small, so it can be verified easily.</a:t>
            </a:r>
            <a:endParaRPr sz="2520"/>
          </a:p>
          <a:p>
            <a:pPr marL="252663" indent="-252663" defTabSz="640079">
              <a:spcBef>
                <a:spcPts val="600"/>
              </a:spcBef>
              <a:defRPr sz="2240"/>
            </a:pPr>
            <a:r>
              <a:rPr sz="2520"/>
              <a:t>Verification: either manual or automated. Hard either way.</a:t>
            </a:r>
          </a:p>
        </p:txBody>
      </p:sp>
      <p:pic>
        <p:nvPicPr>
          <p:cNvPr id="114" name="9-2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9750" y="975244"/>
            <a:ext cx="6263013" cy="28998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Multi-level Security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xfrm>
            <a:off x="112464" y="1057274"/>
            <a:ext cx="8919072" cy="5693173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2600"/>
            </a:pPr>
            <a:r>
              <a:t>Also called Mandatory Access Control (MAC)</a:t>
            </a:r>
          </a:p>
          <a:p>
            <a:pPr lvl="1">
              <a:defRPr sz="2600"/>
            </a:pPr>
            <a:r>
              <a:t>As opposed to Discretionary Access Control (DAC) in commodity systems.</a:t>
            </a:r>
          </a:p>
          <a:p>
            <a:pPr marL="320842" indent="-320842">
              <a:defRPr sz="2600"/>
            </a:pPr>
          </a:p>
          <a:p>
            <a:pPr marL="320842" indent="-320842">
              <a:defRPr sz="2600"/>
            </a:pPr>
            <a:r>
              <a:t>Data objects are classified at different levels</a:t>
            </a:r>
          </a:p>
          <a:p>
            <a:pPr lvl="1">
              <a:defRPr sz="2600"/>
            </a:pPr>
            <a:r>
              <a:t>Top secret, secret, confidential, unclassified etc</a:t>
            </a:r>
          </a:p>
          <a:p>
            <a:pPr lvl="1">
              <a:defRPr sz="2600"/>
            </a:pPr>
            <a:r>
              <a:t>Sometimes additional compartments: Crypto, Subs, NoForn</a:t>
            </a:r>
          </a:p>
          <a:p>
            <a:pPr marL="320842" indent="-320842">
              <a:defRPr sz="2600"/>
            </a:pPr>
          </a:p>
          <a:p>
            <a:pPr marL="320842" indent="-320842">
              <a:defRPr sz="2600"/>
            </a:pPr>
            <a:r>
              <a:t>People (and computers) have clearances</a:t>
            </a:r>
          </a:p>
          <a:p>
            <a:pPr marL="320842" indent="-320842">
              <a:defRPr sz="2600"/>
            </a:pPr>
          </a:p>
          <a:p>
            <a:pPr marL="320842" indent="-320842">
              <a:defRPr sz="2600"/>
            </a:pPr>
            <a:r>
              <a:t>Informally: To see a data object, you must have clearance for that level and for that compartment.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xfrm>
            <a:off x="50155" y="0"/>
            <a:ext cx="8941148" cy="1143000"/>
          </a:xfrm>
          <a:prstGeom prst="rect">
            <a:avLst/>
          </a:prstGeom>
        </p:spPr>
        <p:txBody>
          <a:bodyPr/>
          <a:lstStyle/>
          <a:p>
            <a:pPr/>
            <a:r>
              <a:t>MLS: No Read UP, No Write DOWN</a:t>
            </a:r>
          </a:p>
        </p:txBody>
      </p:sp>
      <p:sp>
        <p:nvSpPr>
          <p:cNvPr id="120" name="Shape 120"/>
          <p:cNvSpPr/>
          <p:nvPr/>
        </p:nvSpPr>
        <p:spPr>
          <a:xfrm>
            <a:off x="3216425" y="5100081"/>
            <a:ext cx="428676" cy="395993"/>
          </a:xfrm>
          <a:prstGeom prst="rect">
            <a:avLst/>
          </a:prstGeom>
          <a:solidFill>
            <a:srgbClr val="FFFFCC"/>
          </a:solidFill>
          <a:ln w="25400">
            <a:solidFill>
              <a:schemeClr val="accent1"/>
            </a:solidFill>
            <a:bevel/>
          </a:ln>
        </p:spPr>
        <p:txBody>
          <a:bodyPr lIns="45719" rIns="45719"/>
          <a:lstStyle/>
          <a:p>
            <a:pPr/>
          </a:p>
        </p:txBody>
      </p:sp>
      <p:sp>
        <p:nvSpPr>
          <p:cNvPr id="121" name="Shape 121"/>
          <p:cNvSpPr/>
          <p:nvPr/>
        </p:nvSpPr>
        <p:spPr>
          <a:xfrm>
            <a:off x="4789663" y="5037430"/>
            <a:ext cx="520701" cy="521296"/>
          </a:xfrm>
          <a:prstGeom prst="ellipse">
            <a:avLst/>
          </a:prstGeom>
          <a:solidFill>
            <a:srgbClr val="FFFFCC"/>
          </a:solidFill>
          <a:ln w="25400">
            <a:solidFill>
              <a:schemeClr val="accent1"/>
            </a:solidFill>
            <a:bevel/>
          </a:ln>
        </p:spPr>
        <p:txBody>
          <a:bodyPr lIns="45719" rIns="45719"/>
          <a:lstStyle/>
          <a:p>
            <a:pPr/>
          </a:p>
        </p:txBody>
      </p:sp>
      <p:sp>
        <p:nvSpPr>
          <p:cNvPr id="122" name="Shape 122"/>
          <p:cNvSpPr/>
          <p:nvPr/>
        </p:nvSpPr>
        <p:spPr>
          <a:xfrm>
            <a:off x="5573858" y="5087381"/>
            <a:ext cx="67951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Data</a:t>
            </a:r>
          </a:p>
        </p:txBody>
      </p:sp>
      <p:sp>
        <p:nvSpPr>
          <p:cNvPr id="123" name="Shape 123"/>
          <p:cNvSpPr/>
          <p:nvPr/>
        </p:nvSpPr>
        <p:spPr>
          <a:xfrm>
            <a:off x="3705395" y="5087381"/>
            <a:ext cx="849175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Entity</a:t>
            </a:r>
          </a:p>
        </p:txBody>
      </p:sp>
      <p:sp>
        <p:nvSpPr>
          <p:cNvPr id="124" name="Shape 124"/>
          <p:cNvSpPr/>
          <p:nvPr/>
        </p:nvSpPr>
        <p:spPr>
          <a:xfrm>
            <a:off x="466695" y="1148204"/>
            <a:ext cx="1974761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/>
            </a:lvl1pPr>
          </a:lstStyle>
          <a:p>
            <a:pPr/>
            <a:r>
              <a:t>Security Level</a:t>
            </a:r>
          </a:p>
        </p:txBody>
      </p:sp>
      <p:sp>
        <p:nvSpPr>
          <p:cNvPr id="125" name="Shape 125"/>
          <p:cNvSpPr/>
          <p:nvPr/>
        </p:nvSpPr>
        <p:spPr>
          <a:xfrm>
            <a:off x="3159095" y="1148204"/>
            <a:ext cx="15266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solidFill>
                  <a:srgbClr val="FF2600"/>
                </a:solidFill>
              </a:defRPr>
            </a:lvl1pPr>
          </a:lstStyle>
          <a:p>
            <a:pPr/>
            <a:r>
              <a:t>Disallowed</a:t>
            </a:r>
          </a:p>
        </p:txBody>
      </p:sp>
      <p:sp>
        <p:nvSpPr>
          <p:cNvPr id="126" name="Shape 126"/>
          <p:cNvSpPr/>
          <p:nvPr/>
        </p:nvSpPr>
        <p:spPr>
          <a:xfrm>
            <a:off x="6676945" y="1148204"/>
            <a:ext cx="1170941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solidFill>
                  <a:schemeClr val="accent1">
                    <a:satOff val="-16666"/>
                    <a:lumOff val="15000"/>
                  </a:schemeClr>
                </a:solidFill>
              </a:defRPr>
            </a:lvl1pPr>
          </a:lstStyle>
          <a:p>
            <a:pPr/>
            <a:r>
              <a:t>Allowed</a:t>
            </a:r>
          </a:p>
        </p:txBody>
      </p:sp>
      <p:sp>
        <p:nvSpPr>
          <p:cNvPr id="127" name="Shape 127"/>
          <p:cNvSpPr/>
          <p:nvPr/>
        </p:nvSpPr>
        <p:spPr>
          <a:xfrm>
            <a:off x="1234466" y="1927019"/>
            <a:ext cx="789941" cy="2135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High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Low</a:t>
            </a:r>
          </a:p>
        </p:txBody>
      </p:sp>
      <p:sp>
        <p:nvSpPr>
          <p:cNvPr id="128" name="Shape 128"/>
          <p:cNvSpPr/>
          <p:nvPr/>
        </p:nvSpPr>
        <p:spPr>
          <a:xfrm>
            <a:off x="6162625" y="2043256"/>
            <a:ext cx="428675" cy="395993"/>
          </a:xfrm>
          <a:prstGeom prst="rect">
            <a:avLst/>
          </a:prstGeom>
          <a:solidFill>
            <a:srgbClr val="FFFFCC"/>
          </a:solidFill>
          <a:ln w="25400">
            <a:solidFill>
              <a:schemeClr val="accent1"/>
            </a:solidFill>
            <a:bevel/>
          </a:ln>
        </p:spPr>
        <p:txBody>
          <a:bodyPr lIns="45719" rIns="45719"/>
          <a:lstStyle/>
          <a:p>
            <a:pPr/>
          </a:p>
        </p:txBody>
      </p:sp>
      <p:sp>
        <p:nvSpPr>
          <p:cNvPr id="129" name="Shape 129"/>
          <p:cNvSpPr/>
          <p:nvPr/>
        </p:nvSpPr>
        <p:spPr>
          <a:xfrm>
            <a:off x="4306391" y="2043256"/>
            <a:ext cx="428676" cy="395993"/>
          </a:xfrm>
          <a:prstGeom prst="rect">
            <a:avLst/>
          </a:prstGeom>
          <a:solidFill>
            <a:srgbClr val="FFFFCC"/>
          </a:solidFill>
          <a:ln w="25400">
            <a:solidFill>
              <a:schemeClr val="accent1"/>
            </a:solidFill>
            <a:bevel/>
          </a:ln>
        </p:spPr>
        <p:txBody>
          <a:bodyPr lIns="45719" rIns="45719"/>
          <a:lstStyle/>
          <a:p>
            <a:pPr/>
          </a:p>
        </p:txBody>
      </p:sp>
      <p:sp>
        <p:nvSpPr>
          <p:cNvPr id="130" name="Shape 130"/>
          <p:cNvSpPr/>
          <p:nvPr/>
        </p:nvSpPr>
        <p:spPr>
          <a:xfrm>
            <a:off x="3203268" y="3665830"/>
            <a:ext cx="428676" cy="395993"/>
          </a:xfrm>
          <a:prstGeom prst="rect">
            <a:avLst/>
          </a:prstGeom>
          <a:solidFill>
            <a:srgbClr val="FFFFCC"/>
          </a:solidFill>
          <a:ln w="25400">
            <a:solidFill>
              <a:schemeClr val="accent1"/>
            </a:solidFill>
            <a:bevel/>
          </a:ln>
        </p:spPr>
        <p:txBody>
          <a:bodyPr lIns="45719" rIns="45719"/>
          <a:lstStyle/>
          <a:p>
            <a:pPr/>
          </a:p>
        </p:txBody>
      </p:sp>
      <p:sp>
        <p:nvSpPr>
          <p:cNvPr id="131" name="Shape 131"/>
          <p:cNvSpPr/>
          <p:nvPr/>
        </p:nvSpPr>
        <p:spPr>
          <a:xfrm>
            <a:off x="7621091" y="3665830"/>
            <a:ext cx="428676" cy="395993"/>
          </a:xfrm>
          <a:prstGeom prst="rect">
            <a:avLst/>
          </a:prstGeom>
          <a:solidFill>
            <a:srgbClr val="FFFFCC"/>
          </a:solidFill>
          <a:ln w="25400">
            <a:solidFill>
              <a:schemeClr val="accent1"/>
            </a:solidFill>
            <a:bevel/>
          </a:ln>
        </p:spPr>
        <p:txBody>
          <a:bodyPr lIns="45719" rIns="45719"/>
          <a:lstStyle/>
          <a:p>
            <a:pPr/>
          </a:p>
        </p:txBody>
      </p:sp>
      <p:sp>
        <p:nvSpPr>
          <p:cNvPr id="132" name="Shape 132"/>
          <p:cNvSpPr/>
          <p:nvPr/>
        </p:nvSpPr>
        <p:spPr>
          <a:xfrm>
            <a:off x="3157256" y="1980604"/>
            <a:ext cx="520701" cy="521296"/>
          </a:xfrm>
          <a:prstGeom prst="ellipse">
            <a:avLst/>
          </a:prstGeom>
          <a:solidFill>
            <a:srgbClr val="FFFFCC"/>
          </a:solidFill>
          <a:ln w="25400">
            <a:solidFill>
              <a:schemeClr val="accent1"/>
            </a:solidFill>
            <a:bevel/>
          </a:ln>
        </p:spPr>
        <p:txBody>
          <a:bodyPr lIns="45719" rIns="45719"/>
          <a:lstStyle/>
          <a:p>
            <a:pPr/>
          </a:p>
        </p:txBody>
      </p:sp>
      <p:sp>
        <p:nvSpPr>
          <p:cNvPr id="133" name="Shape 133"/>
          <p:cNvSpPr/>
          <p:nvPr/>
        </p:nvSpPr>
        <p:spPr>
          <a:xfrm>
            <a:off x="4256434" y="3603178"/>
            <a:ext cx="520701" cy="521296"/>
          </a:xfrm>
          <a:prstGeom prst="ellipse">
            <a:avLst/>
          </a:prstGeom>
          <a:solidFill>
            <a:srgbClr val="FFFFCC"/>
          </a:solidFill>
          <a:ln w="25400">
            <a:solidFill>
              <a:schemeClr val="accent1"/>
            </a:solidFill>
            <a:bevel/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Shape 134"/>
          <p:cNvSpPr/>
          <p:nvPr/>
        </p:nvSpPr>
        <p:spPr>
          <a:xfrm>
            <a:off x="6116612" y="3603178"/>
            <a:ext cx="520701" cy="521296"/>
          </a:xfrm>
          <a:prstGeom prst="ellipse">
            <a:avLst/>
          </a:prstGeom>
          <a:solidFill>
            <a:srgbClr val="FFFFCC"/>
          </a:solidFill>
          <a:ln w="25400">
            <a:solidFill>
              <a:schemeClr val="accent1"/>
            </a:solidFill>
            <a:bevel/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Shape 135"/>
          <p:cNvSpPr/>
          <p:nvPr/>
        </p:nvSpPr>
        <p:spPr>
          <a:xfrm>
            <a:off x="7575078" y="1980604"/>
            <a:ext cx="520701" cy="521296"/>
          </a:xfrm>
          <a:prstGeom prst="ellipse">
            <a:avLst/>
          </a:prstGeom>
          <a:solidFill>
            <a:srgbClr val="FFFFCC"/>
          </a:solidFill>
          <a:ln w="25400">
            <a:solidFill>
              <a:schemeClr val="accent1"/>
            </a:solidFill>
            <a:bevel/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Shape 136"/>
          <p:cNvSpPr/>
          <p:nvPr/>
        </p:nvSpPr>
        <p:spPr>
          <a:xfrm flipV="1">
            <a:off x="7835428" y="2516137"/>
            <a:ext cx="1" cy="1135456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7" name="Shape 137"/>
          <p:cNvSpPr/>
          <p:nvPr/>
        </p:nvSpPr>
        <p:spPr>
          <a:xfrm flipV="1">
            <a:off x="6376962" y="2427237"/>
            <a:ext cx="1" cy="1135456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8" name="Shape 138"/>
          <p:cNvSpPr/>
          <p:nvPr/>
        </p:nvSpPr>
        <p:spPr>
          <a:xfrm>
            <a:off x="7896195" y="2784269"/>
            <a:ext cx="938174" cy="764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Write </a:t>
            </a:r>
          </a:p>
          <a:p>
            <a:pPr/>
            <a:r>
              <a:t>UP</a:t>
            </a:r>
          </a:p>
        </p:txBody>
      </p:sp>
      <p:sp>
        <p:nvSpPr>
          <p:cNvPr id="139" name="Shape 139"/>
          <p:cNvSpPr/>
          <p:nvPr/>
        </p:nvSpPr>
        <p:spPr>
          <a:xfrm>
            <a:off x="6372195" y="2701719"/>
            <a:ext cx="1052176" cy="764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Read </a:t>
            </a:r>
          </a:p>
          <a:p>
            <a:pPr/>
            <a:r>
              <a:t>DOWN</a:t>
            </a:r>
          </a:p>
        </p:txBody>
      </p:sp>
      <p:sp>
        <p:nvSpPr>
          <p:cNvPr id="140" name="Shape 140"/>
          <p:cNvSpPr/>
          <p:nvPr/>
        </p:nvSpPr>
        <p:spPr>
          <a:xfrm>
            <a:off x="3417606" y="2513058"/>
            <a:ext cx="1" cy="1141615"/>
          </a:xfrm>
          <a:prstGeom prst="line">
            <a:avLst/>
          </a:prstGeom>
          <a:ln w="25400">
            <a:solidFill>
              <a:srgbClr val="FF2600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1" name="Shape 141"/>
          <p:cNvSpPr/>
          <p:nvPr/>
        </p:nvSpPr>
        <p:spPr>
          <a:xfrm>
            <a:off x="2636529" y="2701719"/>
            <a:ext cx="882810" cy="764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Read </a:t>
            </a:r>
          </a:p>
          <a:p>
            <a:pPr/>
            <a:r>
              <a:t>UP</a:t>
            </a:r>
          </a:p>
        </p:txBody>
      </p:sp>
      <p:sp>
        <p:nvSpPr>
          <p:cNvPr id="142" name="Shape 142"/>
          <p:cNvSpPr/>
          <p:nvPr/>
        </p:nvSpPr>
        <p:spPr>
          <a:xfrm>
            <a:off x="4516784" y="2424158"/>
            <a:ext cx="1" cy="1141615"/>
          </a:xfrm>
          <a:prstGeom prst="line">
            <a:avLst/>
          </a:prstGeom>
          <a:ln w="25400">
            <a:solidFill>
              <a:srgbClr val="FF2600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4504362" y="2612819"/>
            <a:ext cx="1052176" cy="764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Write </a:t>
            </a:r>
          </a:p>
          <a:p>
            <a:pPr/>
            <a:r>
              <a:t>DOWN</a:t>
            </a:r>
          </a:p>
        </p:txBody>
      </p:sp>
      <p:sp>
        <p:nvSpPr>
          <p:cNvPr id="144" name="Shape 144"/>
          <p:cNvSpPr/>
          <p:nvPr/>
        </p:nvSpPr>
        <p:spPr>
          <a:xfrm flipV="1">
            <a:off x="5542492" y="1234077"/>
            <a:ext cx="1" cy="3699576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5" name="Shape 145"/>
          <p:cNvSpPr/>
          <p:nvPr/>
        </p:nvSpPr>
        <p:spPr>
          <a:xfrm flipV="1">
            <a:off x="2584481" y="1145177"/>
            <a:ext cx="1" cy="3699576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55547" y="5728046"/>
            <a:ext cx="9044396" cy="837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700"/>
              </a:spcBef>
              <a:defRPr sz="2200"/>
            </a:pPr>
            <a:r>
              <a:t>No Read UP: Lower classification level should not read data from higher-level.</a:t>
            </a:r>
          </a:p>
          <a:p>
            <a:pPr>
              <a:spcBef>
                <a:spcPts val="700"/>
              </a:spcBef>
              <a:defRPr sz="2200"/>
            </a:pPr>
            <a:r>
              <a:t>No Write DOWN: Higher  level should not write data to lower level.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MLS Pump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xfrm>
            <a:off x="112463" y="1015404"/>
            <a:ext cx="8919074" cy="5842596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3000"/>
            </a:pPr>
            <a:r>
              <a:t>In practice, to get things done, upper-level must at least acknowledge the receipt of data from lower level.</a:t>
            </a:r>
          </a:p>
          <a:p>
            <a:pPr lvl="1">
              <a:defRPr sz="3000"/>
            </a:pPr>
            <a:r>
              <a:t>But acks create a backdoor for covert channels (surreptitious communication)</a:t>
            </a:r>
          </a:p>
          <a:p>
            <a:pPr marL="320842" indent="-320842">
              <a:defRPr sz="3000"/>
            </a:pPr>
          </a:p>
          <a:p>
            <a:pPr marL="320842" indent="-320842">
              <a:defRPr sz="3000"/>
            </a:pPr>
            <a:r>
              <a:t>An MLS Pump</a:t>
            </a:r>
          </a:p>
          <a:p>
            <a:pPr lvl="1">
              <a:defRPr sz="3000"/>
            </a:pPr>
            <a:r>
              <a:t>Allows acks from higher to lower levels, </a:t>
            </a:r>
          </a:p>
          <a:p>
            <a:pPr lvl="1">
              <a:defRPr sz="3000"/>
            </a:pPr>
            <a:r>
              <a:t>but at such a low data rate that covert channels become impractical.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Securing what?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xfrm>
            <a:off x="217437" y="964951"/>
            <a:ext cx="8709126" cy="5740649"/>
          </a:xfrm>
          <a:prstGeom prst="rect">
            <a:avLst/>
          </a:prstGeom>
        </p:spPr>
        <p:txBody>
          <a:bodyPr/>
          <a:lstStyle/>
          <a:p>
            <a:pPr/>
            <a:r>
              <a:t>Securing the OS from users</a:t>
            </a:r>
          </a:p>
          <a:p>
            <a:pPr lvl="1"/>
            <a:r>
              <a:t>OS-level mechanisms</a:t>
            </a:r>
          </a:p>
          <a:p>
            <a:pPr marL="90236" indent="-90236">
              <a:defRPr sz="900"/>
            </a:pPr>
          </a:p>
          <a:p>
            <a:pPr/>
            <a:r>
              <a:t>Securing one user from another </a:t>
            </a:r>
          </a:p>
          <a:p>
            <a:pPr lvl="1"/>
            <a:r>
              <a:t>Access control, isolation</a:t>
            </a:r>
          </a:p>
          <a:p>
            <a:pPr lvl="1" marL="501315" indent="-120315">
              <a:defRPr sz="1200"/>
            </a:pPr>
          </a:p>
          <a:p>
            <a:pPr/>
            <a:r>
              <a:t>Securing users from OS!</a:t>
            </a:r>
          </a:p>
          <a:p>
            <a:pPr lvl="1"/>
            <a:r>
              <a:t>Yes, sometimes the OS is not trusted by the user.</a:t>
            </a:r>
          </a:p>
          <a:p>
            <a:pPr lvl="1"/>
            <a:r>
              <a:t>E.g. in a cloud users may not trust the cloud platform’s OS.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183554" y="88900"/>
            <a:ext cx="8886628" cy="1354684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Security mechanisms in OS and hardware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152102" y="1171575"/>
            <a:ext cx="8839796" cy="5419725"/>
          </a:xfrm>
          <a:prstGeom prst="rect">
            <a:avLst/>
          </a:prstGeom>
        </p:spPr>
        <p:txBody>
          <a:bodyPr/>
          <a:lstStyle/>
          <a:p>
            <a:pPr marL="290763" indent="-290763">
              <a:defRPr sz="2600"/>
            </a:pPr>
            <a:r>
              <a:t>CPU Execution privileges (“Who can access?”)</a:t>
            </a:r>
          </a:p>
          <a:p>
            <a:pPr lvl="1" marL="671763" indent="-290763">
              <a:defRPr sz="2600"/>
            </a:pPr>
            <a:r>
              <a:t>Part of CPU state</a:t>
            </a:r>
          </a:p>
          <a:p>
            <a:pPr lvl="1" marL="671763" indent="-290763">
              <a:defRPr sz="2600"/>
            </a:pPr>
            <a:r>
              <a:t>x86 privilege rings (0,1,2,3) in EFLAGS</a:t>
            </a:r>
          </a:p>
          <a:p>
            <a:pPr lvl="1" marL="671763" indent="-290763">
              <a:defRPr sz="2600"/>
            </a:pPr>
            <a:r>
              <a:t>VTx provides root and non-root modes</a:t>
            </a:r>
          </a:p>
          <a:p>
            <a:pPr marL="290763" indent="-290763">
              <a:defRPr sz="2600"/>
            </a:pPr>
            <a:r>
              <a:t>Memory protection (“What can be accessed?”)</a:t>
            </a:r>
          </a:p>
          <a:p>
            <a:pPr lvl="1" marL="671763" indent="-290763">
              <a:defRPr sz="2600"/>
            </a:pPr>
            <a:r>
              <a:t>Protection bits in segment descriptors</a:t>
            </a:r>
          </a:p>
          <a:p>
            <a:pPr lvl="1" marL="671763" indent="-290763">
              <a:defRPr sz="2600"/>
            </a:pPr>
            <a:r>
              <a:t>Protection bits in page-table registers</a:t>
            </a:r>
          </a:p>
          <a:p>
            <a:pPr lvl="1" marL="671763" indent="-290763">
              <a:defRPr sz="2600"/>
            </a:pPr>
            <a:r>
              <a:t>Virtual Memory (naming)</a:t>
            </a:r>
          </a:p>
          <a:p>
            <a:pPr marL="290763" indent="-290763">
              <a:defRPr sz="2600"/>
            </a:pPr>
            <a:r>
              <a:t>File system privileges (“What can be accessed?”)</a:t>
            </a:r>
          </a:p>
          <a:p>
            <a:pPr lvl="1" marL="671763" indent="-290763">
              <a:defRPr sz="2600"/>
            </a:pPr>
            <a:r>
              <a:t>User accounts</a:t>
            </a:r>
          </a:p>
          <a:p>
            <a:pPr lvl="1" marL="671763" indent="-290763">
              <a:defRPr sz="2600"/>
            </a:pPr>
            <a:r>
              <a:t>Access permissions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Common Motivations of Intruders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>
            <a:off x="112463" y="1021407"/>
            <a:ext cx="8761613" cy="5836593"/>
          </a:xfrm>
          <a:prstGeom prst="rect">
            <a:avLst/>
          </a:prstGeom>
        </p:spPr>
        <p:txBody>
          <a:bodyPr/>
          <a:lstStyle/>
          <a:p>
            <a:pPr marL="387684" indent="-387684">
              <a:buAutoNum type="arabicPeriod" startAt="1"/>
              <a:defRPr sz="2600"/>
            </a:pPr>
            <a:r>
              <a:t>Peeping Tom</a:t>
            </a:r>
          </a:p>
          <a:p>
            <a:pPr lvl="1">
              <a:defRPr sz="2600"/>
            </a:pPr>
            <a:r>
              <a:t>Casual prying by nontechnical users</a:t>
            </a:r>
          </a:p>
          <a:p>
            <a:pPr marL="387684" indent="-387684">
              <a:buAutoNum type="arabicPeriod" startAt="1"/>
              <a:defRPr sz="2600"/>
            </a:pPr>
            <a:r>
              <a:t>Insider threat</a:t>
            </a:r>
          </a:p>
          <a:p>
            <a:pPr lvl="1">
              <a:defRPr sz="2600"/>
            </a:pPr>
            <a:r>
              <a:t>Disgruntled insiders, programmer’s backdoor</a:t>
            </a:r>
          </a:p>
          <a:p>
            <a:pPr marL="387684" indent="-387684">
              <a:buAutoNum type="arabicPeriod" startAt="1"/>
              <a:defRPr sz="2600"/>
            </a:pPr>
            <a:r>
              <a:t>Extortion</a:t>
            </a:r>
          </a:p>
          <a:p>
            <a:pPr lvl="1">
              <a:defRPr sz="2600"/>
            </a:pPr>
            <a:r>
              <a:t>Make money</a:t>
            </a:r>
          </a:p>
          <a:p>
            <a:pPr marL="387684" indent="-387684">
              <a:buAutoNum type="arabicPeriod" startAt="1"/>
              <a:defRPr sz="2600"/>
            </a:pPr>
            <a:r>
              <a:t>Espionage/Intelligence gathering</a:t>
            </a:r>
          </a:p>
          <a:p>
            <a:pPr lvl="1">
              <a:defRPr sz="2600"/>
            </a:pPr>
            <a:r>
              <a:t>Commercial or military or government</a:t>
            </a:r>
          </a:p>
          <a:p>
            <a:pPr marL="387684" indent="-387684">
              <a:buAutoNum type="arabicPeriod" startAt="1"/>
              <a:defRPr sz="2600"/>
            </a:pPr>
            <a:r>
              <a:t>Hacktivism </a:t>
            </a:r>
          </a:p>
          <a:p>
            <a:pPr lvl="1">
              <a:defRPr sz="2600"/>
            </a:pPr>
            <a:r>
              <a:t>Political or social motivation</a:t>
            </a:r>
          </a:p>
          <a:p>
            <a:pPr marL="387684" indent="-387684">
              <a:buAutoNum type="arabicPeriod" startAt="1"/>
              <a:defRPr sz="2600"/>
            </a:pPr>
            <a:r>
              <a:t>Sometimes motivations may overlap</a:t>
            </a:r>
          </a:p>
          <a:p>
            <a:pPr lvl="1" marL="651710" indent="-270710">
              <a:defRPr sz="2600"/>
            </a:pPr>
            <a:r>
              <a:t>Was Snowden incident 2? 4? 5? All?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pPr/>
            <a:r>
              <a:t>User Authentication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112463" y="1077168"/>
            <a:ext cx="8209212" cy="5780832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2400"/>
            </a:pPr>
            <a:r>
              <a:t>Verifying that you are who you claim you are.</a:t>
            </a:r>
          </a:p>
          <a:p>
            <a:pPr marL="320842" indent="-320842">
              <a:defRPr sz="2400"/>
            </a:pPr>
          </a:p>
          <a:p>
            <a:pPr marL="320842" indent="-320842">
              <a:defRPr sz="2400"/>
            </a:pPr>
            <a:r>
              <a:t>File permissions and user’s rights are set according to user’s identity, which is established by authentication.</a:t>
            </a:r>
          </a:p>
          <a:p>
            <a:pPr marL="320842" indent="-320842">
              <a:defRPr sz="2400"/>
            </a:pPr>
          </a:p>
          <a:p>
            <a:pPr marL="320842" indent="-320842">
              <a:defRPr sz="2400"/>
            </a:pPr>
            <a:r>
              <a:t>Basic Principles. Authentication must identify:</a:t>
            </a:r>
          </a:p>
          <a:p>
            <a:pPr lvl="1">
              <a:defRPr sz="2400"/>
            </a:pPr>
            <a:r>
              <a:t>Something the user knows</a:t>
            </a:r>
          </a:p>
          <a:p>
            <a:pPr lvl="1">
              <a:defRPr sz="2400"/>
            </a:pPr>
            <a:r>
              <a:t>Something the user has</a:t>
            </a:r>
          </a:p>
          <a:p>
            <a:pPr lvl="1">
              <a:defRPr sz="2400"/>
            </a:pPr>
            <a:r>
              <a:t>Something the user is</a:t>
            </a:r>
          </a:p>
          <a:p>
            <a:pPr marL="320842" indent="-320842">
              <a:defRPr sz="2400"/>
            </a:pPr>
          </a:p>
          <a:p>
            <a:pPr marL="320842" indent="-320842">
              <a:defRPr sz="2400"/>
            </a:pPr>
            <a:r>
              <a:t>This is done before user can use the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77823">
              <a:defRPr sz="4224"/>
            </a:lvl1pPr>
          </a:lstStyle>
          <a:p>
            <a:pPr/>
            <a:r>
              <a:t>Something the user knows: Passwords</a:t>
            </a:r>
          </a:p>
        </p:txBody>
      </p:sp>
      <p:sp>
        <p:nvSpPr>
          <p:cNvPr id="53" name="Shape 53"/>
          <p:cNvSpPr/>
          <p:nvPr>
            <p:ph type="body" sz="quarter" idx="1"/>
          </p:nvPr>
        </p:nvSpPr>
        <p:spPr>
          <a:xfrm>
            <a:off x="346075" y="5178425"/>
            <a:ext cx="8543925" cy="14001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05180" indent="-305180" defTabSz="813816">
              <a:lnSpc>
                <a:spcPct val="90000"/>
              </a:lnSpc>
              <a:spcBef>
                <a:spcPts val="600"/>
              </a:spcBef>
              <a:buSzTx/>
              <a:buNone/>
              <a:defRPr sz="2848"/>
            </a:pPr>
            <a:r>
              <a:t>(a) A successful login</a:t>
            </a:r>
          </a:p>
          <a:p>
            <a:pPr marL="305180" indent="-305180" defTabSz="813816">
              <a:lnSpc>
                <a:spcPct val="90000"/>
              </a:lnSpc>
              <a:spcBef>
                <a:spcPts val="600"/>
              </a:spcBef>
              <a:buSzTx/>
              <a:buNone/>
              <a:defRPr sz="2848"/>
            </a:pPr>
            <a:r>
              <a:t>(b) Login rejected after name entered</a:t>
            </a:r>
          </a:p>
          <a:p>
            <a:pPr marL="305180" indent="-305180" defTabSz="813816">
              <a:lnSpc>
                <a:spcPct val="90000"/>
              </a:lnSpc>
              <a:spcBef>
                <a:spcPts val="600"/>
              </a:spcBef>
              <a:buSzTx/>
              <a:buNone/>
              <a:defRPr sz="2848"/>
            </a:pPr>
            <a:r>
              <a:t>(c) Login rejected after name and password typed</a:t>
            </a:r>
          </a:p>
        </p:txBody>
      </p:sp>
      <p:pic>
        <p:nvPicPr>
          <p:cNvPr id="54" name="image.png"/>
          <p:cNvPicPr>
            <a:picLocks noChangeAspect="1"/>
          </p:cNvPicPr>
          <p:nvPr/>
        </p:nvPicPr>
        <p:blipFill>
          <a:blip r:embed="rId2">
            <a:extLst/>
          </a:blip>
          <a:srcRect l="0" t="0" r="33949" b="0"/>
          <a:stretch>
            <a:fillRect/>
          </a:stretch>
        </p:blipFill>
        <p:spPr>
          <a:xfrm>
            <a:off x="1239837" y="1155700"/>
            <a:ext cx="6534151" cy="1584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image.png"/>
          <p:cNvPicPr>
            <a:picLocks noChangeAspect="1"/>
          </p:cNvPicPr>
          <p:nvPr/>
        </p:nvPicPr>
        <p:blipFill>
          <a:blip r:embed="rId2">
            <a:extLst/>
          </a:blip>
          <a:srcRect l="71949" t="2255" r="0" b="0"/>
          <a:stretch>
            <a:fillRect/>
          </a:stretch>
        </p:blipFill>
        <p:spPr>
          <a:xfrm>
            <a:off x="4762500" y="3548062"/>
            <a:ext cx="2701925" cy="1508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Storing passwords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112463" y="1171574"/>
            <a:ext cx="8919073" cy="5419726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2600"/>
            </a:pPr>
            <a:r>
              <a:t>Originally stored in plaintext in a “secure” file.</a:t>
            </a:r>
          </a:p>
          <a:p>
            <a:pPr lvl="1">
              <a:defRPr sz="2600"/>
            </a:pPr>
            <a:r>
              <a:t>Secure only as long as root account is not compromised</a:t>
            </a:r>
          </a:p>
          <a:p>
            <a:pPr lvl="1">
              <a:defRPr sz="2600"/>
            </a:pPr>
            <a:r>
              <a:t>Also, users may not want sysadmins to know their passwords, which usually contain private data.</a:t>
            </a:r>
          </a:p>
          <a:p>
            <a:pPr marL="320842" indent="-320842">
              <a:defRPr sz="2600"/>
            </a:pPr>
          </a:p>
          <a:p>
            <a:pPr marL="320842" indent="-320842">
              <a:defRPr sz="2600"/>
            </a:pPr>
            <a:r>
              <a:t>Now these are hashed using one-way functions</a:t>
            </a:r>
          </a:p>
          <a:p>
            <a:pPr lvl="1">
              <a:defRPr sz="2600"/>
            </a:pPr>
            <a:r>
              <a:t>Given password input x</a:t>
            </a:r>
          </a:p>
          <a:p>
            <a:pPr lvl="2">
              <a:defRPr sz="2600"/>
            </a:pPr>
            <a:r>
              <a:t>easy to evaluate y = f(x)</a:t>
            </a:r>
          </a:p>
          <a:p>
            <a:pPr lvl="1">
              <a:defRPr sz="2600"/>
            </a:pPr>
            <a:r>
              <a:t>But given y</a:t>
            </a:r>
          </a:p>
          <a:p>
            <a:pPr lvl="2">
              <a:defRPr sz="2600"/>
            </a:pPr>
            <a:r>
              <a:t>computationally infeasible (or at least non-trivial) to compute  x = f</a:t>
            </a:r>
            <a:r>
              <a:rPr baseline="31999"/>
              <a:t>-1</a:t>
            </a:r>
            <a:r>
              <a:t>(y)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Challenge-Response Authentication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xfrm>
            <a:off x="112464" y="1082674"/>
            <a:ext cx="8919072" cy="5620347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2500"/>
            </a:pPr>
            <a:r>
              <a:t>Forgot password?</a:t>
            </a:r>
          </a:p>
          <a:p>
            <a:pPr marL="320842" indent="-320842">
              <a:defRPr sz="2500"/>
            </a:pPr>
            <a:r>
              <a:t>Ask user something that no one else would know.</a:t>
            </a:r>
          </a:p>
          <a:p>
            <a:pPr lvl="1">
              <a:defRPr sz="2500"/>
            </a:pPr>
            <a:r>
              <a:t>Poor choices: Mother’s maiden name, where you were born, first girlfriend/boyfriend, pet’s name, high school, childhood street etc.</a:t>
            </a:r>
          </a:p>
          <a:p>
            <a:pPr lvl="1">
              <a:defRPr sz="2500"/>
            </a:pPr>
            <a:r>
              <a:t>All easily guessed</a:t>
            </a:r>
          </a:p>
          <a:p>
            <a:pPr lvl="1">
              <a:defRPr sz="2500"/>
            </a:pPr>
            <a:r>
              <a:t>Not sure why websites still do this</a:t>
            </a:r>
          </a:p>
          <a:p>
            <a:pPr marL="320842" indent="-320842">
              <a:defRPr sz="2500"/>
            </a:pPr>
            <a:r>
              <a:t>Ask user to compute something</a:t>
            </a:r>
          </a:p>
          <a:p>
            <a:pPr lvl="1">
              <a:defRPr sz="2500"/>
            </a:pPr>
            <a:r>
              <a:t>“What is the fifth smallest prime number?”</a:t>
            </a:r>
          </a:p>
          <a:p>
            <a:pPr lvl="1">
              <a:defRPr sz="2500"/>
            </a:pPr>
            <a:r>
              <a:t>Assuming the question can’t be understood by a program.</a:t>
            </a:r>
          </a:p>
          <a:p>
            <a:pPr marL="320842" indent="-320842">
              <a:defRPr sz="2500"/>
            </a:pPr>
            <a:r>
              <a:t>Attack: Beg customer service to help a poor user who forgot password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39933"/>
      </a:accent1>
      <a:accent2>
        <a:srgbClr val="800000"/>
      </a:accent2>
      <a:accent3>
        <a:srgbClr val="FFFFE0"/>
      </a:accent3>
      <a:accent4>
        <a:srgbClr val="707070"/>
      </a:accent4>
      <a:accent5>
        <a:srgbClr val="ADC9AD"/>
      </a:accent5>
      <a:accent6>
        <a:srgbClr val="740000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39933"/>
      </a:accent1>
      <a:accent2>
        <a:srgbClr val="800000"/>
      </a:accent2>
      <a:accent3>
        <a:srgbClr val="FFFFE0"/>
      </a:accent3>
      <a:accent4>
        <a:srgbClr val="707070"/>
      </a:accent4>
      <a:accent5>
        <a:srgbClr val="ADC9AD"/>
      </a:accent5>
      <a:accent6>
        <a:srgbClr val="740000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