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E7F3F4"/>
          </a:solidFill>
        </a:fill>
      </a:tcStyle>
    </a:wholeTbl>
    <a:band2H>
      <a:tcTxStyle b="def" i="def"/>
      <a:tcStyle>
        <a:tcBdr/>
        <a:fill>
          <a:solidFill>
            <a:srgbClr val="F3F9FA"/>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p:nvPr>
            <p:ph type="sldImg"/>
          </p:nvPr>
        </p:nvSpPr>
        <p:spPr>
          <a:xfrm>
            <a:off x="1143000" y="685800"/>
            <a:ext cx="4572000" cy="3429000"/>
          </a:xfrm>
          <a:prstGeom prst="rect">
            <a:avLst/>
          </a:prstGeom>
        </p:spPr>
        <p:txBody>
          <a:bodyPr/>
          <a:lstStyle/>
          <a:p>
            <a:pPr/>
          </a:p>
        </p:txBody>
      </p:sp>
      <p:sp>
        <p:nvSpPr>
          <p:cNvPr id="65" name="Shape 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755775"/>
          </a:xfrm>
          <a:prstGeom prst="rect">
            <a:avLst/>
          </a:prstGeom>
        </p:spPr>
        <p:txBody>
          <a:bodyPr/>
          <a:lstStyle>
            <a:lvl1pPr>
              <a:defRPr sz="4000"/>
            </a:lvl1pPr>
          </a:lstStyle>
          <a:p>
            <a:pPr/>
            <a:r>
              <a:t>Title Text</a:t>
            </a:r>
          </a:p>
        </p:txBody>
      </p:sp>
      <p:sp>
        <p:nvSpPr>
          <p:cNvPr id="12" name="Shape 12"/>
          <p:cNvSpPr/>
          <p:nvPr>
            <p:ph type="body" sz="half" idx="1"/>
          </p:nvPr>
        </p:nvSpPr>
        <p:spPr>
          <a:xfrm>
            <a:off x="1371600" y="3886200"/>
            <a:ext cx="6400799" cy="2971800"/>
          </a:xfrm>
          <a:prstGeom prst="rect">
            <a:avLst/>
          </a:prstGeom>
        </p:spPr>
        <p:txBody>
          <a:bodyPr/>
          <a:lstStyle>
            <a:lvl1pPr marL="92075" indent="-92075">
              <a:lnSpc>
                <a:spcPct val="80000"/>
              </a:lnSpc>
              <a:spcBef>
                <a:spcPts val="400"/>
              </a:spcBef>
              <a:defRPr sz="2400"/>
            </a:lvl1pPr>
            <a:lvl2pPr marL="0" indent="0">
              <a:lnSpc>
                <a:spcPct val="80000"/>
              </a:lnSpc>
              <a:spcBef>
                <a:spcPts val="400"/>
              </a:spcBef>
              <a:buSzTx/>
              <a:buNone/>
              <a:defRPr sz="2400"/>
            </a:lvl2pPr>
            <a:lvl3pPr marL="0" indent="0">
              <a:lnSpc>
                <a:spcPct val="80000"/>
              </a:lnSpc>
              <a:spcBef>
                <a:spcPts val="400"/>
              </a:spcBef>
              <a:buSzTx/>
              <a:buNone/>
              <a:defRPr sz="2400"/>
            </a:lvl3pPr>
            <a:lvl4pPr marL="0" indent="0">
              <a:lnSpc>
                <a:spcPct val="80000"/>
              </a:lnSpc>
              <a:spcBef>
                <a:spcPts val="400"/>
              </a:spcBef>
              <a:buSzTx/>
              <a:buNone/>
              <a:defRPr sz="2400"/>
            </a:lvl4pPr>
            <a:lvl5pPr marL="0" indent="0">
              <a:lnSpc>
                <a:spcPct val="80000"/>
              </a:lnSpc>
              <a:spcBef>
                <a:spcPts val="40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29" name="Shape 29"/>
          <p:cNvSpPr/>
          <p:nvPr>
            <p:ph type="title"/>
          </p:nvPr>
        </p:nvSpPr>
        <p:spPr>
          <a:xfrm>
            <a:off x="660400" y="2692400"/>
            <a:ext cx="7772400" cy="17018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pPr/>
            <a:r>
              <a:t>Title Text</a:t>
            </a:r>
          </a:p>
        </p:txBody>
      </p:sp>
      <p:sp>
        <p:nvSpPr>
          <p:cNvPr id="30" name="Shape 30"/>
          <p:cNvSpPr/>
          <p:nvPr>
            <p:ph type="body" sz="half" idx="1"/>
          </p:nvPr>
        </p:nvSpPr>
        <p:spPr>
          <a:xfrm>
            <a:off x="1054100" y="4394200"/>
            <a:ext cx="7467600" cy="2463800"/>
          </a:xfrm>
          <a:prstGeom prst="rect">
            <a:avLst/>
          </a:prstGeom>
        </p:spPr>
        <p:txBody>
          <a:bodyPr/>
          <a:lstStyle>
            <a:lvl1pPr marL="107950" indent="-107950">
              <a:lnSpc>
                <a:spcPct val="80000"/>
              </a:lnSpc>
              <a:spcBef>
                <a:spcPts val="500"/>
              </a:spcBef>
              <a:buClr>
                <a:srgbClr val="3333CC"/>
              </a:buClr>
              <a:defRPr sz="2800">
                <a:solidFill>
                  <a:srgbClr val="3333CC"/>
                </a:solidFill>
                <a:latin typeface="Times New Roman"/>
                <a:ea typeface="Times New Roman"/>
                <a:cs typeface="Times New Roman"/>
                <a:sym typeface="Times New Roman"/>
              </a:defRPr>
            </a:lvl1pPr>
            <a:lvl2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2pPr>
            <a:lvl3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3pPr>
            <a:lvl4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4pPr>
            <a:lvl5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xfrm>
            <a:off x="8661400" y="6527800"/>
            <a:ext cx="482599" cy="58343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38" name="Shape 38"/>
          <p:cNvSpPr/>
          <p:nvPr>
            <p:ph type="title"/>
          </p:nvPr>
        </p:nvSpPr>
        <p:spPr>
          <a:xfrm>
            <a:off x="685800" y="0"/>
            <a:ext cx="7772400" cy="19812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pPr/>
            <a:r>
              <a:t>Title Text</a:t>
            </a:r>
          </a:p>
        </p:txBody>
      </p:sp>
      <p:sp>
        <p:nvSpPr>
          <p:cNvPr id="39" name="Shape 39"/>
          <p:cNvSpPr/>
          <p:nvPr>
            <p:ph type="sldNum" sz="quarter" idx="2"/>
          </p:nvPr>
        </p:nvSpPr>
        <p:spPr>
          <a:xfrm>
            <a:off x="8661400" y="6527800"/>
            <a:ext cx="482599" cy="583434"/>
          </a:xfrm>
          <a:prstGeom prst="rect">
            <a:avLst/>
          </a:prstGeom>
        </p:spPr>
        <p:txBody>
          <a:bodyPr/>
          <a:lstStyle/>
          <a:p>
            <a:pPr/>
            <a:fld id="{86CB4B4D-7CA3-9044-876B-883B54F8677D}" type="slidenum"/>
          </a:p>
        </p:txBody>
      </p:sp>
      <p:sp>
        <p:nvSpPr>
          <p:cNvPr id="40" name="Shape 40"/>
          <p:cNvSpPr/>
          <p:nvPr>
            <p:ph type="body" idx="1"/>
          </p:nvPr>
        </p:nvSpPr>
        <p:spPr>
          <a:xfrm>
            <a:off x="685800" y="1981200"/>
            <a:ext cx="7772400" cy="4876800"/>
          </a:xfrm>
          <a:prstGeom prst="rect">
            <a:avLst/>
          </a:prstGeom>
        </p:spPr>
        <p:txBody>
          <a:bodyPr/>
          <a:lstStyle>
            <a:lvl1pPr>
              <a:buClr>
                <a:srgbClr val="3333CC"/>
              </a:buClr>
              <a:defRPr>
                <a:solidFill>
                  <a:srgbClr val="3333CC"/>
                </a:solidFill>
                <a:latin typeface="Times New Roman"/>
                <a:ea typeface="Times New Roman"/>
                <a:cs typeface="Times New Roman"/>
                <a:sym typeface="Times New Roman"/>
              </a:defRPr>
            </a:lvl1pPr>
            <a:lvl2pPr>
              <a:buClr>
                <a:srgbClr val="3333CC"/>
              </a:buClr>
              <a:defRPr>
                <a:solidFill>
                  <a:srgbClr val="3333CC"/>
                </a:solidFill>
                <a:latin typeface="Times New Roman"/>
                <a:ea typeface="Times New Roman"/>
                <a:cs typeface="Times New Roman"/>
                <a:sym typeface="Times New Roman"/>
              </a:defRPr>
            </a:lvl2pPr>
            <a:lvl3pPr>
              <a:buClr>
                <a:srgbClr val="3333CC"/>
              </a:buClr>
              <a:defRPr>
                <a:solidFill>
                  <a:srgbClr val="3333CC"/>
                </a:solidFill>
                <a:latin typeface="Times New Roman"/>
                <a:ea typeface="Times New Roman"/>
                <a:cs typeface="Times New Roman"/>
                <a:sym typeface="Times New Roman"/>
              </a:defRPr>
            </a:lvl3pPr>
            <a:lvl4pPr>
              <a:buClr>
                <a:srgbClr val="3333CC"/>
              </a:buClr>
              <a:defRPr>
                <a:solidFill>
                  <a:srgbClr val="3333CC"/>
                </a:solidFill>
                <a:latin typeface="Times New Roman"/>
                <a:ea typeface="Times New Roman"/>
                <a:cs typeface="Times New Roman"/>
                <a:sym typeface="Times New Roman"/>
              </a:defRPr>
            </a:lvl4pPr>
            <a:lvl5pPr>
              <a:buClr>
                <a:srgbClr val="3333CC"/>
              </a:buClr>
              <a:defRPr>
                <a:solidFill>
                  <a:srgbClr val="3333CC"/>
                </a:solid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47" name="Shape 47"/>
          <p:cNvSpPr/>
          <p:nvPr>
            <p:ph type="title"/>
          </p:nvPr>
        </p:nvSpPr>
        <p:spPr>
          <a:xfrm>
            <a:off x="685800" y="0"/>
            <a:ext cx="7772400" cy="14478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pPr/>
            <a:r>
              <a:t>Title Text</a:t>
            </a:r>
          </a:p>
        </p:txBody>
      </p:sp>
      <p:sp>
        <p:nvSpPr>
          <p:cNvPr id="48" name="Shape 48"/>
          <p:cNvSpPr/>
          <p:nvPr>
            <p:ph type="body" sz="half" idx="1"/>
          </p:nvPr>
        </p:nvSpPr>
        <p:spPr>
          <a:xfrm>
            <a:off x="685800" y="1447800"/>
            <a:ext cx="3809999" cy="5410200"/>
          </a:xfrm>
          <a:prstGeom prst="rect">
            <a:avLst/>
          </a:prstGeom>
        </p:spPr>
        <p:txBody>
          <a:bodyPr/>
          <a:lstStyle>
            <a:lvl1pPr>
              <a:buClr>
                <a:srgbClr val="3333CC"/>
              </a:buClr>
              <a:defRPr>
                <a:solidFill>
                  <a:srgbClr val="3333CC"/>
                </a:solidFill>
                <a:latin typeface="Times New Roman"/>
                <a:ea typeface="Times New Roman"/>
                <a:cs typeface="Times New Roman"/>
                <a:sym typeface="Times New Roman"/>
              </a:defRPr>
            </a:lvl1pPr>
            <a:lvl2pPr>
              <a:buClr>
                <a:srgbClr val="3333CC"/>
              </a:buClr>
              <a:defRPr>
                <a:solidFill>
                  <a:srgbClr val="3333CC"/>
                </a:solidFill>
                <a:latin typeface="Times New Roman"/>
                <a:ea typeface="Times New Roman"/>
                <a:cs typeface="Times New Roman"/>
                <a:sym typeface="Times New Roman"/>
              </a:defRPr>
            </a:lvl2pPr>
            <a:lvl3pPr>
              <a:buClr>
                <a:srgbClr val="3333CC"/>
              </a:buClr>
              <a:defRPr>
                <a:solidFill>
                  <a:srgbClr val="3333CC"/>
                </a:solidFill>
                <a:latin typeface="Times New Roman"/>
                <a:ea typeface="Times New Roman"/>
                <a:cs typeface="Times New Roman"/>
                <a:sym typeface="Times New Roman"/>
              </a:defRPr>
            </a:lvl3pPr>
            <a:lvl4pPr>
              <a:buClr>
                <a:srgbClr val="3333CC"/>
              </a:buClr>
              <a:defRPr>
                <a:solidFill>
                  <a:srgbClr val="3333CC"/>
                </a:solidFill>
                <a:latin typeface="Times New Roman"/>
                <a:ea typeface="Times New Roman"/>
                <a:cs typeface="Times New Roman"/>
                <a:sym typeface="Times New Roman"/>
              </a:defRPr>
            </a:lvl4pPr>
            <a:lvl5pPr>
              <a:buClr>
                <a:srgbClr val="3333CC"/>
              </a:buClr>
              <a:defRPr>
                <a:solidFill>
                  <a:srgbClr val="3333CC"/>
                </a:solid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sldNum" sz="quarter" idx="2"/>
          </p:nvPr>
        </p:nvSpPr>
        <p:spPr>
          <a:xfrm>
            <a:off x="8661400" y="6527800"/>
            <a:ext cx="482599" cy="58343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56" name="Shape 56"/>
          <p:cNvSpPr/>
          <p:nvPr>
            <p:ph type="title"/>
          </p:nvPr>
        </p:nvSpPr>
        <p:spPr>
          <a:xfrm>
            <a:off x="54421" y="0"/>
            <a:ext cx="9035158" cy="715219"/>
          </a:xfrm>
          <a:prstGeom prst="rect">
            <a:avLst/>
          </a:prstGeom>
        </p:spPr>
        <p:txBody>
          <a:bodyPr lIns="45719" tIns="45719" rIns="45719" bIns="45719" anchor="ctr"/>
          <a:lstStyle>
            <a:lvl1pPr algn="l">
              <a:defRPr>
                <a:latin typeface="Times New Roman"/>
                <a:ea typeface="Times New Roman"/>
                <a:cs typeface="Times New Roman"/>
                <a:sym typeface="Times New Roman"/>
              </a:defRPr>
            </a:lvl1pPr>
          </a:lstStyle>
          <a:p>
            <a:pPr/>
            <a:r>
              <a:t>Title Text</a:t>
            </a:r>
          </a:p>
        </p:txBody>
      </p:sp>
      <p:sp>
        <p:nvSpPr>
          <p:cNvPr id="57" name="Shape 57"/>
          <p:cNvSpPr/>
          <p:nvPr>
            <p:ph type="body" idx="1"/>
          </p:nvPr>
        </p:nvSpPr>
        <p:spPr>
          <a:xfrm>
            <a:off x="76200" y="876300"/>
            <a:ext cx="8991600" cy="5490419"/>
          </a:xfrm>
          <a:prstGeom prst="rect">
            <a:avLst/>
          </a:prstGeom>
        </p:spPr>
        <p:txBody>
          <a:bodyPr lIns="45719" tIns="45719" rIns="45719" bIns="45719"/>
          <a:lstStyle>
            <a:lvl1pPr marL="320842" indent="-320842">
              <a:spcBef>
                <a:spcPts val="700"/>
              </a:spcBef>
              <a:buClrTx/>
              <a:buFontTx/>
              <a:buChar char="•"/>
              <a:defRPr>
                <a:latin typeface="Times New Roman"/>
                <a:ea typeface="Times New Roman"/>
                <a:cs typeface="Times New Roman"/>
                <a:sym typeface="Times New Roman"/>
              </a:defRPr>
            </a:lvl1pPr>
            <a:lvl2pPr marL="701842" indent="-320842">
              <a:spcBef>
                <a:spcPts val="700"/>
              </a:spcBef>
              <a:buClrTx/>
              <a:buFontTx/>
              <a:buChar char="•"/>
              <a:defRPr>
                <a:latin typeface="Times New Roman"/>
                <a:ea typeface="Times New Roman"/>
                <a:cs typeface="Times New Roman"/>
                <a:sym typeface="Times New Roman"/>
              </a:defRPr>
            </a:lvl2pPr>
            <a:lvl3pPr marL="1082842" indent="-320842">
              <a:spcBef>
                <a:spcPts val="700"/>
              </a:spcBef>
              <a:buClrTx/>
              <a:buFontTx/>
              <a:buChar char="•"/>
              <a:defRPr>
                <a:latin typeface="Times New Roman"/>
                <a:ea typeface="Times New Roman"/>
                <a:cs typeface="Times New Roman"/>
                <a:sym typeface="Times New Roman"/>
              </a:defRPr>
            </a:lvl3pPr>
            <a:lvl4pPr marL="1463842" indent="-320842">
              <a:spcBef>
                <a:spcPts val="700"/>
              </a:spcBef>
              <a:buClrTx/>
              <a:buFontTx/>
              <a:buChar char="•"/>
              <a:defRPr>
                <a:latin typeface="Times New Roman"/>
                <a:ea typeface="Times New Roman"/>
                <a:cs typeface="Times New Roman"/>
                <a:sym typeface="Times New Roman"/>
              </a:defRPr>
            </a:lvl4pPr>
            <a:lvl5pPr marL="1844842" indent="-320842">
              <a:spcBef>
                <a:spcPts val="700"/>
              </a:spcBef>
              <a:buClrTx/>
              <a:buFontTx/>
              <a:buChar char="•"/>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xfrm>
            <a:off x="8661400" y="6527800"/>
            <a:ext cx="482600" cy="287087"/>
          </a:xfrm>
          <a:prstGeom prst="rect">
            <a:avLst/>
          </a:prstGeom>
        </p:spPr>
        <p:txBody>
          <a:bodyPr lIns="45719" tIns="45719" rIns="45719" bIns="45719"/>
          <a:lstStyle>
            <a:lvl1pPr indent="0" algn="r">
              <a:buClrTx/>
              <a:buSzTx/>
              <a:buFontTx/>
              <a:buNone/>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Shape 2"/>
          <p:cNvSpPr/>
          <p:nvPr>
            <p:ph type="title"/>
          </p:nvPr>
        </p:nvSpPr>
        <p:spPr>
          <a:xfrm>
            <a:off x="457200" y="274636"/>
            <a:ext cx="8229600" cy="1143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Shape 3"/>
          <p:cNvSpPr/>
          <p:nvPr>
            <p:ph type="body" idx="1"/>
          </p:nvPr>
        </p:nvSpPr>
        <p:spPr>
          <a:xfrm>
            <a:off x="457200" y="1295400"/>
            <a:ext cx="8229600" cy="525779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553200" y="6245225"/>
            <a:ext cx="2133600" cy="380234"/>
          </a:xfrm>
          <a:prstGeom prst="rect">
            <a:avLst/>
          </a:prstGeom>
          <a:ln w="12700">
            <a:miter lim="400000"/>
          </a:ln>
        </p:spPr>
        <p:txBody>
          <a:bodyPr lIns="91424" tIns="91424" rIns="91424" bIns="91424">
            <a:spAutoFit/>
          </a:bodyPr>
          <a:lstStyle>
            <a:lvl1pPr indent="-88900">
              <a:buClr>
                <a:srgbClr val="000000"/>
              </a:buClr>
              <a:buSzPct val="100000"/>
              <a:buFont typeface="Arial"/>
              <a:buChar cha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1pPr>
      <a:lvl2pPr marL="768350" marR="0" indent="-20320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2pPr>
      <a:lvl3pPr marL="1188508" marR="0" indent="-182033"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3pPr>
      <a:lvl4pPr marL="1691639" marR="0" indent="-243839"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4pPr>
      <a:lvl5pPr marL="2148839" marR="0" indent="-243839"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5pPr>
      <a:lvl6pPr marL="2514600" marR="0" indent="-10795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6pPr>
      <a:lvl7pPr marL="2971800" marR="0" indent="-10795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7pPr>
      <a:lvl8pPr marL="3429000" marR="0" indent="-10795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8pPr>
      <a:lvl9pPr marL="3886200" marR="0" indent="-10795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Arial"/>
          <a:ea typeface="Arial"/>
          <a:cs typeface="Arial"/>
          <a:sym typeface="Arial"/>
        </a:defRPr>
      </a:lvl9pPr>
    </p:bodyStyle>
    <p:otherStyle>
      <a:lvl1pPr marL="0" marR="0" indent="-88900" algn="l" defTabSz="914400" rtl="0" latinLnBrk="0">
        <a:lnSpc>
          <a:spcPct val="100000"/>
        </a:lnSpc>
        <a:spcBef>
          <a:spcPts val="0"/>
        </a:spcBef>
        <a:spcAft>
          <a:spcPts val="0"/>
        </a:spcAft>
        <a:buClr>
          <a:srgbClr val="000000"/>
        </a:buClr>
        <a:buSzPct val="100000"/>
        <a:buFont typeface="Arial"/>
        <a:buChar char="●"/>
        <a:tabLst/>
        <a:defRPr b="0" baseline="0" cap="none" i="0" spc="0" strike="noStrike" sz="1400" u="none">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
          <a:srgbClr val="000000"/>
        </a:buClr>
        <a:buSzPct val="100000"/>
        <a:buFont typeface="Arial"/>
        <a:buChar char="o"/>
        <a:tabLst/>
        <a:defRPr b="0" baseline="0" cap="none" i="0" spc="0" strike="noStrike" sz="1400" u="none">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1400" u="none">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1400" u="none">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
          <a:srgbClr val="000000"/>
        </a:buClr>
        <a:buSzPct val="100000"/>
        <a:buFont typeface="Arial"/>
        <a:buChar char="o"/>
        <a:tabLst/>
        <a:defRPr b="0" baseline="0" cap="none" i="0" spc="0" strike="noStrike" sz="1400" u="none">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1400" u="none">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1400" u="none">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
          <a:srgbClr val="000000"/>
        </a:buClr>
        <a:buSzPct val="100000"/>
        <a:buFont typeface="Arial"/>
        <a:buChar char="o"/>
        <a:tabLst/>
        <a:defRPr b="0" baseline="0" cap="none" i="0" spc="0" strike="noStrike" sz="1400" u="none">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xfrm>
            <a:off x="685800" y="2130425"/>
            <a:ext cx="7772400" cy="1470025"/>
          </a:xfrm>
          <a:prstGeom prst="rect">
            <a:avLst/>
          </a:prstGeom>
        </p:spPr>
        <p:txBody>
          <a:bodyPr lIns="45699" tIns="45699" rIns="45699" bIns="45699">
            <a:normAutofit fontScale="100000" lnSpcReduction="0"/>
          </a:bodyPr>
          <a:lstStyle/>
          <a:p>
            <a:pPr defTabSz="713231">
              <a:defRPr sz="3120"/>
            </a:pPr>
            <a:r>
              <a:rPr b="1"/>
              <a:t>The UNIX Time-</a:t>
            </a:r>
            <a:br>
              <a:rPr b="1"/>
            </a:br>
            <a:r>
              <a:rPr b="1"/>
              <a:t>Sharing System</a:t>
            </a:r>
            <a:br>
              <a:rPr b="1"/>
            </a:br>
          </a:p>
        </p:txBody>
      </p:sp>
      <p:sp>
        <p:nvSpPr>
          <p:cNvPr id="68" name="Shape 68"/>
          <p:cNvSpPr/>
          <p:nvPr>
            <p:ph type="body" sz="quarter" idx="1"/>
          </p:nvPr>
        </p:nvSpPr>
        <p:spPr>
          <a:xfrm>
            <a:off x="1371599" y="3886200"/>
            <a:ext cx="6400801" cy="1752600"/>
          </a:xfrm>
          <a:prstGeom prst="rect">
            <a:avLst/>
          </a:prstGeom>
        </p:spPr>
        <p:txBody>
          <a:bodyPr lIns="45699" tIns="45699" rIns="45699" bIns="45699">
            <a:normAutofit fontScale="100000" lnSpcReduction="0"/>
          </a:bodyPr>
          <a:lstStyle/>
          <a:p>
            <a:pPr marL="0" indent="0" algn="ctr">
              <a:buSzTx/>
              <a:buNone/>
            </a:pPr>
            <a:r>
              <a:t>Dennis M. Ritchie and Ken Thompson</a:t>
            </a:r>
            <a:br/>
            <a:r>
              <a:t>Bell Laboratories</a:t>
            </a:r>
            <a:br/>
          </a:p>
          <a:p>
            <a:pPr marL="0" indent="0" algn="ctr">
              <a:buSzTx/>
              <a:buNone/>
            </a:pPr>
            <a:r>
              <a:t>Communications of the ACM</a:t>
            </a:r>
          </a:p>
          <a:p>
            <a:pPr marL="0" indent="0" algn="ctr">
              <a:buSzTx/>
              <a:buNone/>
            </a:pPr>
            <a:r>
              <a:t>July 1974, Volume 17, Number 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lIns="45699" tIns="45699" rIns="45699" bIns="45699">
            <a:normAutofit fontScale="100000" lnSpcReduction="0"/>
          </a:bodyPr>
          <a:lstStyle/>
          <a:p>
            <a:pPr/>
            <a:r>
              <a:t>Directories</a:t>
            </a:r>
          </a:p>
        </p:txBody>
      </p:sp>
      <p:sp>
        <p:nvSpPr>
          <p:cNvPr id="108" name="Shape 108"/>
          <p:cNvSpPr/>
          <p:nvPr>
            <p:ph type="body" idx="1"/>
          </p:nvPr>
        </p:nvSpPr>
        <p:spPr>
          <a:xfrm>
            <a:off x="457200" y="1219200"/>
            <a:ext cx="8229600" cy="5105399"/>
          </a:xfrm>
          <a:prstGeom prst="rect">
            <a:avLst/>
          </a:prstGeom>
        </p:spPr>
        <p:txBody>
          <a:bodyPr lIns="45699" tIns="45699" rIns="45699" bIns="45699">
            <a:normAutofit fontScale="100000" lnSpcReduction="0"/>
          </a:bodyPr>
          <a:lstStyle/>
          <a:p>
            <a:pPr defTabSz="868680">
              <a:lnSpc>
                <a:spcPct val="80000"/>
              </a:lnSpc>
              <a:spcBef>
                <a:spcPts val="200"/>
              </a:spcBef>
              <a:buSzPct val="61110"/>
              <a:defRPr sz="3040"/>
            </a:pPr>
            <a:r>
              <a:rPr sz="1710"/>
              <a:t>Directory groups files together</a:t>
            </a:r>
            <a:endParaRPr sz="1710"/>
          </a:p>
          <a:p>
            <a:pPr defTabSz="868680">
              <a:lnSpc>
                <a:spcPct val="80000"/>
              </a:lnSpc>
              <a:spcBef>
                <a:spcPts val="200"/>
              </a:spcBef>
              <a:buSzPct val="61110"/>
              <a:defRPr sz="3040"/>
            </a:pPr>
            <a:endParaRPr sz="1710"/>
          </a:p>
          <a:p>
            <a:pPr defTabSz="868680">
              <a:lnSpc>
                <a:spcPct val="80000"/>
              </a:lnSpc>
              <a:spcBef>
                <a:spcPts val="200"/>
              </a:spcBef>
              <a:buSzPct val="61110"/>
              <a:defRPr sz="3040"/>
            </a:pPr>
            <a:r>
              <a:rPr sz="1710"/>
              <a:t>Directories can contain sub-directories</a:t>
            </a:r>
            <a:endParaRPr sz="1710"/>
          </a:p>
          <a:p>
            <a:pPr lvl="1" marL="589461" indent="-155121" defTabSz="868680">
              <a:lnSpc>
                <a:spcPct val="80000"/>
              </a:lnSpc>
              <a:spcBef>
                <a:spcPts val="200"/>
              </a:spcBef>
              <a:buSzPct val="59375"/>
              <a:defRPr sz="2660"/>
            </a:pPr>
            <a:r>
              <a:rPr i="1" sz="1520"/>
              <a:t>root </a:t>
            </a:r>
            <a:r>
              <a:rPr sz="1520"/>
              <a:t>directory is at the top</a:t>
            </a:r>
          </a:p>
          <a:p>
            <a:pPr lvl="1" marL="589461" indent="-155121" defTabSz="868680">
              <a:lnSpc>
                <a:spcPct val="80000"/>
              </a:lnSpc>
              <a:spcBef>
                <a:spcPts val="200"/>
              </a:spcBef>
              <a:buSzPct val="59375"/>
              <a:defRPr sz="2660"/>
            </a:pPr>
            <a:r>
              <a:rPr i="1" sz="1520"/>
              <a:t>/bin </a:t>
            </a:r>
            <a:r>
              <a:rPr sz="1520"/>
              <a:t>contains all executables</a:t>
            </a:r>
          </a:p>
          <a:p>
            <a:pPr lvl="1" marL="589461" indent="-155121" defTabSz="868680">
              <a:lnSpc>
                <a:spcPct val="80000"/>
              </a:lnSpc>
              <a:spcBef>
                <a:spcPts val="200"/>
              </a:spcBef>
              <a:buSzPct val="59375"/>
              <a:defRPr sz="2660"/>
            </a:pPr>
            <a:r>
              <a:rPr sz="1520"/>
              <a:t>Two special entries in each directory -- . and ..</a:t>
            </a:r>
          </a:p>
          <a:p>
            <a:pPr defTabSz="868680">
              <a:lnSpc>
                <a:spcPct val="80000"/>
              </a:lnSpc>
              <a:spcBef>
                <a:spcPts val="200"/>
              </a:spcBef>
              <a:buSzPct val="61110"/>
              <a:defRPr sz="3040"/>
            </a:pPr>
            <a:endParaRPr sz="2660"/>
          </a:p>
          <a:p>
            <a:pPr defTabSz="868680">
              <a:lnSpc>
                <a:spcPct val="80000"/>
              </a:lnSpc>
              <a:spcBef>
                <a:spcPts val="200"/>
              </a:spcBef>
              <a:buSzPct val="61110"/>
              <a:defRPr sz="3040"/>
            </a:pPr>
            <a:r>
              <a:rPr sz="1710"/>
              <a:t>Directories are treated just like ordinary  files</a:t>
            </a:r>
            <a:endParaRPr sz="1710"/>
          </a:p>
          <a:p>
            <a:pPr lvl="1" marL="589461" indent="-155121" defTabSz="868680">
              <a:lnSpc>
                <a:spcPct val="80000"/>
              </a:lnSpc>
              <a:spcBef>
                <a:spcPts val="200"/>
              </a:spcBef>
              <a:buSzPct val="59375"/>
              <a:defRPr sz="2660"/>
            </a:pPr>
            <a:r>
              <a:rPr sz="1520"/>
              <a:t>Except they cannot be written by unprivileged programs</a:t>
            </a:r>
          </a:p>
          <a:p>
            <a:pPr indent="114617" defTabSz="868680">
              <a:spcBef>
                <a:spcPts val="500"/>
              </a:spcBef>
              <a:buSzTx/>
              <a:buNone/>
              <a:defRPr sz="3040"/>
            </a:pPr>
            <a:endParaRPr sz="1140"/>
          </a:p>
          <a:p>
            <a:pPr defTabSz="868680">
              <a:lnSpc>
                <a:spcPct val="80000"/>
              </a:lnSpc>
              <a:spcBef>
                <a:spcPts val="200"/>
              </a:spcBef>
              <a:buSzPct val="61110"/>
              <a:defRPr sz="3040"/>
            </a:pPr>
            <a:r>
              <a:rPr sz="1710"/>
              <a:t>Filenames  had 14 or fewer characters</a:t>
            </a:r>
            <a:endParaRPr sz="1710"/>
          </a:p>
          <a:p>
            <a:pPr indent="114617" defTabSz="868680">
              <a:spcBef>
                <a:spcPts val="500"/>
              </a:spcBef>
              <a:buSzTx/>
              <a:buNone/>
              <a:defRPr sz="3040"/>
            </a:pPr>
            <a:endParaRPr sz="1140"/>
          </a:p>
          <a:p>
            <a:pPr defTabSz="868680">
              <a:lnSpc>
                <a:spcPct val="80000"/>
              </a:lnSpc>
              <a:spcBef>
                <a:spcPts val="200"/>
              </a:spcBef>
              <a:buSzPct val="61110"/>
              <a:defRPr sz="3040"/>
            </a:pPr>
            <a:r>
              <a:rPr sz="1710"/>
              <a:t>Pathname = sequence of filenames separated by /</a:t>
            </a:r>
            <a:endParaRPr sz="1710"/>
          </a:p>
          <a:p>
            <a:pPr lvl="1" marL="589461" indent="-155121" defTabSz="868680">
              <a:lnSpc>
                <a:spcPct val="80000"/>
              </a:lnSpc>
              <a:spcBef>
                <a:spcPts val="200"/>
              </a:spcBef>
              <a:buSzPct val="59375"/>
              <a:defRPr sz="2660"/>
            </a:pPr>
            <a:r>
              <a:rPr i="1" sz="1520"/>
              <a:t>/alpha/beta/gamma</a:t>
            </a:r>
          </a:p>
          <a:p>
            <a:pPr indent="114617" defTabSz="868680">
              <a:spcBef>
                <a:spcPts val="500"/>
              </a:spcBef>
              <a:buSzTx/>
              <a:buNone/>
              <a:defRPr sz="3040"/>
            </a:pPr>
            <a:endParaRPr sz="1140"/>
          </a:p>
          <a:p>
            <a:pPr defTabSz="868680">
              <a:lnSpc>
                <a:spcPct val="80000"/>
              </a:lnSpc>
              <a:spcBef>
                <a:spcPts val="200"/>
              </a:spcBef>
              <a:buSzPct val="61110"/>
              <a:defRPr sz="3040"/>
            </a:pPr>
            <a:r>
              <a:rPr sz="1710"/>
              <a:t>Linking: different directories can contain the same non-directory file under different names</a:t>
            </a:r>
            <a:endParaRPr sz="1710"/>
          </a:p>
          <a:p>
            <a:pPr lvl="1" marL="589461" indent="-155121" defTabSz="868680">
              <a:lnSpc>
                <a:spcPct val="80000"/>
              </a:lnSpc>
              <a:spcBef>
                <a:spcPts val="200"/>
              </a:spcBef>
              <a:buSzPct val="59375"/>
              <a:defRPr sz="2660"/>
            </a:pPr>
            <a:r>
              <a:rPr sz="1520"/>
              <a:t>In modern UNIX, this is a </a:t>
            </a:r>
            <a:r>
              <a:rPr i="1" sz="1520"/>
              <a:t>hard </a:t>
            </a:r>
            <a:r>
              <a:rPr sz="1520"/>
              <a:t>link.</a:t>
            </a:r>
          </a:p>
          <a:p>
            <a:pPr lvl="1" marL="589461" indent="-155121" defTabSz="868680">
              <a:lnSpc>
                <a:spcPct val="80000"/>
              </a:lnSpc>
              <a:spcBef>
                <a:spcPts val="200"/>
              </a:spcBef>
              <a:buSzPct val="59375"/>
              <a:defRPr sz="2660"/>
            </a:pPr>
            <a:r>
              <a:rPr sz="1520"/>
              <a:t>As opposed to </a:t>
            </a:r>
            <a:r>
              <a:rPr i="1" sz="1520"/>
              <a:t>soft </a:t>
            </a:r>
            <a:r>
              <a:rPr sz="1520"/>
              <a:t>link, which is?</a:t>
            </a:r>
          </a:p>
          <a:p>
            <a:pPr indent="114617" defTabSz="868680">
              <a:spcBef>
                <a:spcPts val="500"/>
              </a:spcBef>
              <a:buSzTx/>
              <a:buNone/>
              <a:defRPr sz="3040"/>
            </a:pPr>
            <a:endParaRPr sz="1140"/>
          </a:p>
          <a:p>
            <a:pPr defTabSz="868680">
              <a:lnSpc>
                <a:spcPct val="80000"/>
              </a:lnSpc>
              <a:spcBef>
                <a:spcPts val="200"/>
              </a:spcBef>
              <a:buSzPct val="61110"/>
              <a:defRPr sz="3040"/>
            </a:pPr>
            <a:r>
              <a:rPr sz="1710"/>
              <a:t>Directory structure is a single rooted tree.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normAutofit fontScale="100000" lnSpcReduction="0"/>
          </a:bodyPr>
          <a:lstStyle/>
          <a:p>
            <a:pPr/>
            <a:r>
              <a:t>Shared Files — Hard Links</a:t>
            </a:r>
          </a:p>
        </p:txBody>
      </p:sp>
      <p:pic>
        <p:nvPicPr>
          <p:cNvPr id="111" name="6-18.jpg"/>
          <p:cNvPicPr>
            <a:picLocks noChangeAspect="1"/>
          </p:cNvPicPr>
          <p:nvPr/>
        </p:nvPicPr>
        <p:blipFill>
          <a:blip r:embed="rId2">
            <a:extLst/>
          </a:blip>
          <a:stretch>
            <a:fillRect/>
          </a:stretch>
        </p:blipFill>
        <p:spPr>
          <a:xfrm>
            <a:off x="2212975" y="1158875"/>
            <a:ext cx="4719638" cy="4468813"/>
          </a:xfrm>
          <a:prstGeom prst="rect">
            <a:avLst/>
          </a:prstGeom>
          <a:ln w="12700">
            <a:miter lim="400000"/>
          </a:ln>
        </p:spPr>
      </p:pic>
      <p:sp>
        <p:nvSpPr>
          <p:cNvPr id="112" name="Shape 112"/>
          <p:cNvSpPr/>
          <p:nvPr>
            <p:ph type="body" sz="quarter" idx="1"/>
          </p:nvPr>
        </p:nvSpPr>
        <p:spPr>
          <a:xfrm>
            <a:off x="736600" y="5892800"/>
            <a:ext cx="7772400" cy="685800"/>
          </a:xfrm>
          <a:prstGeom prst="rect">
            <a:avLst/>
          </a:prstGeom>
        </p:spPr>
        <p:txBody>
          <a:bodyPr>
            <a:normAutofit fontScale="100000" lnSpcReduction="0"/>
          </a:bodyPr>
          <a:lstStyle>
            <a:lvl1pPr marL="342900" indent="-342900" algn="ctr">
              <a:buSzTx/>
              <a:buNone/>
            </a:lvl1pPr>
          </a:lstStyle>
          <a:p>
            <a:pPr/>
            <a:r>
              <a:t>A file shared between two directories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title"/>
          </p:nvPr>
        </p:nvSpPr>
        <p:spPr>
          <a:prstGeom prst="rect">
            <a:avLst/>
          </a:prstGeom>
        </p:spPr>
        <p:txBody>
          <a:bodyPr>
            <a:normAutofit fontScale="100000" lnSpcReduction="0"/>
          </a:bodyPr>
          <a:lstStyle/>
          <a:p>
            <a:pPr/>
            <a:r>
              <a:t>Shared Files – Hard Links</a:t>
            </a:r>
          </a:p>
        </p:txBody>
      </p:sp>
      <p:pic>
        <p:nvPicPr>
          <p:cNvPr id="115" name="6-19.jpg"/>
          <p:cNvPicPr>
            <a:picLocks noChangeAspect="1"/>
          </p:cNvPicPr>
          <p:nvPr/>
        </p:nvPicPr>
        <p:blipFill>
          <a:blip r:embed="rId2">
            <a:extLst/>
          </a:blip>
          <a:stretch>
            <a:fillRect/>
          </a:stretch>
        </p:blipFill>
        <p:spPr>
          <a:xfrm>
            <a:off x="1001712" y="1095375"/>
            <a:ext cx="7123113" cy="3663950"/>
          </a:xfrm>
          <a:prstGeom prst="rect">
            <a:avLst/>
          </a:prstGeom>
          <a:ln w="12700">
            <a:miter lim="400000"/>
          </a:ln>
        </p:spPr>
      </p:pic>
      <p:sp>
        <p:nvSpPr>
          <p:cNvPr id="116" name="Shape 116"/>
          <p:cNvSpPr/>
          <p:nvPr>
            <p:ph type="body" sz="quarter" idx="1"/>
          </p:nvPr>
        </p:nvSpPr>
        <p:spPr>
          <a:xfrm>
            <a:off x="250725" y="4775200"/>
            <a:ext cx="2794745" cy="1600200"/>
          </a:xfrm>
          <a:prstGeom prst="rect">
            <a:avLst/>
          </a:prstGeom>
        </p:spPr>
        <p:txBody>
          <a:bodyPr>
            <a:normAutofit fontScale="100000" lnSpcReduction="0"/>
          </a:bodyPr>
          <a:lstStyle>
            <a:lvl1pPr marL="342900" indent="-342900">
              <a:spcBef>
                <a:spcPts val="500"/>
              </a:spcBef>
              <a:buSzTx/>
              <a:buNone/>
              <a:defRPr sz="1900"/>
            </a:lvl1pPr>
          </a:lstStyle>
          <a:p>
            <a:pPr/>
            <a:r>
              <a:t>Situation prior to linking</a:t>
            </a:r>
          </a:p>
        </p:txBody>
      </p:sp>
      <p:sp>
        <p:nvSpPr>
          <p:cNvPr id="117" name="Shape 117"/>
          <p:cNvSpPr/>
          <p:nvPr/>
        </p:nvSpPr>
        <p:spPr>
          <a:xfrm>
            <a:off x="6283225" y="4775200"/>
            <a:ext cx="2794745" cy="1600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500"/>
              </a:spcBef>
              <a:defRPr sz="1900">
                <a:latin typeface="Times New Roman"/>
                <a:ea typeface="Times New Roman"/>
                <a:cs typeface="Times New Roman"/>
                <a:sym typeface="Times New Roman"/>
              </a:defRPr>
            </a:pPr>
            <a:r>
              <a:t>After the original owner removes the file</a:t>
            </a:r>
          </a:p>
          <a:p>
            <a:pPr marL="342900" indent="-342900">
              <a:spcBef>
                <a:spcPts val="500"/>
              </a:spcBef>
              <a:defRPr sz="1900">
                <a:latin typeface="Times New Roman"/>
                <a:ea typeface="Times New Roman"/>
                <a:cs typeface="Times New Roman"/>
                <a:sym typeface="Times New Roman"/>
              </a:defRPr>
            </a:pPr>
            <a:r>
              <a:t>File still exists, but with count decremented</a:t>
            </a:r>
          </a:p>
        </p:txBody>
      </p:sp>
      <p:sp>
        <p:nvSpPr>
          <p:cNvPr id="118" name="Shape 118"/>
          <p:cNvSpPr/>
          <p:nvPr/>
        </p:nvSpPr>
        <p:spPr>
          <a:xfrm>
            <a:off x="3175148" y="4775200"/>
            <a:ext cx="3208438" cy="1600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342900" indent="-342900">
              <a:spcBef>
                <a:spcPts val="500"/>
              </a:spcBef>
              <a:defRPr sz="1900">
                <a:latin typeface="Times New Roman"/>
                <a:ea typeface="Times New Roman"/>
                <a:cs typeface="Times New Roman"/>
                <a:sym typeface="Times New Roman"/>
              </a:defRPr>
            </a:lvl1pPr>
          </a:lstStyle>
          <a:p>
            <a:pPr/>
            <a:r>
              <a:t>After the hard link is created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prstGeom prst="rect">
            <a:avLst/>
          </a:prstGeom>
        </p:spPr>
        <p:txBody>
          <a:bodyPr/>
          <a:lstStyle/>
          <a:p>
            <a:pPr/>
            <a:r>
              <a:t>Partitions and File-system Layout</a:t>
            </a:r>
          </a:p>
        </p:txBody>
      </p:sp>
      <p:pic>
        <p:nvPicPr>
          <p:cNvPr id="121" name="6-11.jpg"/>
          <p:cNvPicPr>
            <a:picLocks noChangeAspect="1"/>
          </p:cNvPicPr>
          <p:nvPr/>
        </p:nvPicPr>
        <p:blipFill>
          <a:blip r:embed="rId2">
            <a:extLst/>
          </a:blip>
          <a:srcRect l="0" t="0" r="0" b="0"/>
          <a:stretch>
            <a:fillRect/>
          </a:stretch>
        </p:blipFill>
        <p:spPr>
          <a:xfrm>
            <a:off x="560387" y="1470143"/>
            <a:ext cx="8489221" cy="3519370"/>
          </a:xfrm>
          <a:prstGeom prst="rect">
            <a:avLst/>
          </a:prstGeom>
          <a:ln w="12700">
            <a:miter lim="400000"/>
          </a:ln>
        </p:spPr>
      </p:pic>
      <p:sp>
        <p:nvSpPr>
          <p:cNvPr id="122" name="Shape 122"/>
          <p:cNvSpPr/>
          <p:nvPr/>
        </p:nvSpPr>
        <p:spPr>
          <a:xfrm>
            <a:off x="20541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pPr/>
            <a:r>
              <a:t>File System 1</a:t>
            </a:r>
          </a:p>
        </p:txBody>
      </p:sp>
      <p:sp>
        <p:nvSpPr>
          <p:cNvPr id="123" name="Shape 123"/>
          <p:cNvSpPr/>
          <p:nvPr/>
        </p:nvSpPr>
        <p:spPr>
          <a:xfrm>
            <a:off x="42766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pPr/>
            <a:r>
              <a:t>File System 2</a:t>
            </a:r>
          </a:p>
        </p:txBody>
      </p:sp>
      <p:sp>
        <p:nvSpPr>
          <p:cNvPr id="124" name="Shape 124"/>
          <p:cNvSpPr/>
          <p:nvPr/>
        </p:nvSpPr>
        <p:spPr>
          <a:xfrm>
            <a:off x="63213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pPr/>
            <a:r>
              <a:t>File System 3</a:t>
            </a:r>
          </a:p>
        </p:txBody>
      </p:sp>
      <p:sp>
        <p:nvSpPr>
          <p:cNvPr id="125" name="Shape 125"/>
          <p:cNvSpPr/>
          <p:nvPr/>
        </p:nvSpPr>
        <p:spPr>
          <a:xfrm>
            <a:off x="8366095" y="2837303"/>
            <a:ext cx="4089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a:defRPr sz="3400"/>
            </a:lvl1pPr>
          </a:lstStyle>
          <a:p>
            <a:pPr/>
            <a:r>
              <a:t>Organizing Files on Disk: Contiguous Allocation</a:t>
            </a:r>
          </a:p>
        </p:txBody>
      </p:sp>
      <p:sp>
        <p:nvSpPr>
          <p:cNvPr id="128" name="Shape 128"/>
          <p:cNvSpPr/>
          <p:nvPr>
            <p:ph type="body" sz="half" idx="1"/>
          </p:nvPr>
        </p:nvSpPr>
        <p:spPr>
          <a:xfrm>
            <a:off x="76200" y="5224958"/>
            <a:ext cx="8991600" cy="1588295"/>
          </a:xfrm>
          <a:prstGeom prst="rect">
            <a:avLst/>
          </a:prstGeom>
        </p:spPr>
        <p:txBody>
          <a:bodyPr/>
          <a:lstStyle/>
          <a:p>
            <a:pPr marL="0" indent="0">
              <a:buSzTx/>
              <a:buNone/>
              <a:defRPr sz="2800"/>
            </a:pPr>
            <a:r>
              <a:t>(a) Contiguous allocation of disk space for 7 files</a:t>
            </a:r>
          </a:p>
          <a:p>
            <a:pPr marL="0" indent="0">
              <a:buSzTx/>
              <a:buNone/>
              <a:defRPr sz="2800"/>
            </a:pPr>
            <a:r>
              <a:t>(b) State of the disk after files D and E have been removed</a:t>
            </a:r>
          </a:p>
        </p:txBody>
      </p:sp>
      <p:pic>
        <p:nvPicPr>
          <p:cNvPr id="129" name="6-12.jpg"/>
          <p:cNvPicPr>
            <a:picLocks noChangeAspect="1"/>
          </p:cNvPicPr>
          <p:nvPr/>
        </p:nvPicPr>
        <p:blipFill>
          <a:blip r:embed="rId2">
            <a:extLst/>
          </a:blip>
          <a:stretch>
            <a:fillRect/>
          </a:stretch>
        </p:blipFill>
        <p:spPr>
          <a:xfrm>
            <a:off x="661275" y="930539"/>
            <a:ext cx="8077595" cy="417327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lvl1pPr>
              <a:defRPr sz="3100"/>
            </a:lvl1pPr>
          </a:lstStyle>
          <a:p>
            <a:pPr/>
            <a:r>
              <a:t>Organizing Files on Disk: Singly Linked List of Blocks</a:t>
            </a:r>
          </a:p>
        </p:txBody>
      </p:sp>
      <p:sp>
        <p:nvSpPr>
          <p:cNvPr id="132" name="Shape 132"/>
          <p:cNvSpPr/>
          <p:nvPr>
            <p:ph type="body" sz="quarter" idx="1"/>
          </p:nvPr>
        </p:nvSpPr>
        <p:spPr>
          <a:xfrm>
            <a:off x="76200" y="5398740"/>
            <a:ext cx="8991600" cy="1368823"/>
          </a:xfrm>
          <a:prstGeom prst="rect">
            <a:avLst/>
          </a:prstGeom>
        </p:spPr>
        <p:txBody>
          <a:bodyPr/>
          <a:lstStyle/>
          <a:p>
            <a:pPr marL="320842" indent="-320842">
              <a:defRPr sz="2200"/>
            </a:pPr>
            <a:r>
              <a:t>Advantage: Logically contiguous blocks can be discontiguous on disk</a:t>
            </a:r>
          </a:p>
          <a:p>
            <a:pPr marL="320842" indent="-320842">
              <a:defRPr sz="2200"/>
            </a:pPr>
            <a:r>
              <a:t>Disadvantage: Random seeks are expensive. Requires traversal from the start.</a:t>
            </a:r>
          </a:p>
        </p:txBody>
      </p:sp>
      <p:pic>
        <p:nvPicPr>
          <p:cNvPr id="133" name="6-13.jpg"/>
          <p:cNvPicPr>
            <a:picLocks noChangeAspect="1"/>
          </p:cNvPicPr>
          <p:nvPr/>
        </p:nvPicPr>
        <p:blipFill>
          <a:blip r:embed="rId2">
            <a:extLst/>
          </a:blip>
          <a:stretch>
            <a:fillRect/>
          </a:stretch>
        </p:blipFill>
        <p:spPr>
          <a:xfrm>
            <a:off x="886828" y="688142"/>
            <a:ext cx="6586478" cy="473767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3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32"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6-14.jpg"/>
          <p:cNvPicPr>
            <a:picLocks noChangeAspect="1"/>
          </p:cNvPicPr>
          <p:nvPr/>
        </p:nvPicPr>
        <p:blipFill>
          <a:blip r:embed="rId2">
            <a:extLst/>
          </a:blip>
          <a:stretch>
            <a:fillRect/>
          </a:stretch>
        </p:blipFill>
        <p:spPr>
          <a:xfrm>
            <a:off x="95916" y="785812"/>
            <a:ext cx="4164934" cy="5096247"/>
          </a:xfrm>
          <a:prstGeom prst="rect">
            <a:avLst/>
          </a:prstGeom>
          <a:ln w="12700">
            <a:miter lim="400000"/>
          </a:ln>
        </p:spPr>
      </p:pic>
      <p:sp>
        <p:nvSpPr>
          <p:cNvPr id="136" name="Shape 136"/>
          <p:cNvSpPr/>
          <p:nvPr>
            <p:ph type="title"/>
          </p:nvPr>
        </p:nvSpPr>
        <p:spPr>
          <a:prstGeom prst="rect">
            <a:avLst/>
          </a:prstGeom>
        </p:spPr>
        <p:txBody>
          <a:bodyPr/>
          <a:lstStyle>
            <a:lvl1pPr>
              <a:defRPr sz="3500"/>
            </a:lvl1pPr>
          </a:lstStyle>
          <a:p>
            <a:pPr/>
            <a:r>
              <a:t>Organizing Files on Disk: File Allocation Table</a:t>
            </a:r>
          </a:p>
        </p:txBody>
      </p:sp>
      <p:sp>
        <p:nvSpPr>
          <p:cNvPr id="137" name="Shape 137"/>
          <p:cNvSpPr/>
          <p:nvPr>
            <p:ph type="body" idx="1"/>
          </p:nvPr>
        </p:nvSpPr>
        <p:spPr>
          <a:xfrm>
            <a:off x="4358778" y="1001216"/>
            <a:ext cx="4658222" cy="5556003"/>
          </a:xfrm>
          <a:prstGeom prst="rect">
            <a:avLst/>
          </a:prstGeom>
        </p:spPr>
        <p:txBody>
          <a:bodyPr/>
          <a:lstStyle/>
          <a:p>
            <a:pPr marL="320842" indent="-320842">
              <a:defRPr sz="2900"/>
            </a:pPr>
            <a:r>
              <a:t>Linked list allocation using a file allocation table in RAM</a:t>
            </a:r>
          </a:p>
          <a:p>
            <a:pPr marL="320842" indent="-320842">
              <a:defRPr sz="2900"/>
            </a:pPr>
            <a:r>
              <a:t>Doesn’t need a separate “next” pointer within each block</a:t>
            </a:r>
          </a:p>
          <a:p>
            <a:pPr marL="320842" indent="-320842">
              <a:defRPr sz="2900"/>
            </a:pPr>
            <a:r>
              <a:t>But random seeks are still expensive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i-nodes (index nodes)</a:t>
            </a:r>
          </a:p>
        </p:txBody>
      </p:sp>
      <p:sp>
        <p:nvSpPr>
          <p:cNvPr id="140" name="Shape 140"/>
          <p:cNvSpPr/>
          <p:nvPr>
            <p:ph type="body" idx="1"/>
          </p:nvPr>
        </p:nvSpPr>
        <p:spPr>
          <a:prstGeom prst="rect">
            <a:avLst/>
          </a:prstGeom>
        </p:spPr>
        <p:txBody>
          <a:bodyPr/>
          <a:lstStyle/>
          <a:p>
            <a:pPr marL="320842" indent="-320842">
              <a:lnSpc>
                <a:spcPct val="90000"/>
              </a:lnSpc>
              <a:defRPr sz="2500"/>
            </a:pPr>
            <a:r>
              <a:t>Each file is described by an i-node</a:t>
            </a:r>
          </a:p>
          <a:p>
            <a:pPr marL="320842" indent="-320842">
              <a:lnSpc>
                <a:spcPct val="90000"/>
              </a:lnSpc>
              <a:defRPr sz="2500"/>
            </a:pPr>
            <a:r>
              <a:t>i-node stores the metadata for the file</a:t>
            </a:r>
          </a:p>
          <a:p>
            <a:pPr marL="320842" indent="-320842">
              <a:lnSpc>
                <a:spcPct val="90000"/>
              </a:lnSpc>
              <a:defRPr sz="2500"/>
            </a:pPr>
            <a:r>
              <a:t>Metadata = file info + location of data blocks</a:t>
            </a:r>
          </a:p>
          <a:p>
            <a:pPr marL="320842" indent="-320842">
              <a:lnSpc>
                <a:spcPct val="90000"/>
              </a:lnSpc>
              <a:defRPr sz="2500"/>
            </a:pPr>
            <a:r>
              <a:t>i-nodes are stored on the disk</a:t>
            </a:r>
          </a:p>
          <a:p>
            <a:pPr marL="320842" indent="-320842">
              <a:lnSpc>
                <a:spcPct val="90000"/>
              </a:lnSpc>
              <a:defRPr sz="2500"/>
            </a:pPr>
          </a:p>
          <a:p>
            <a:pPr marL="320842" indent="-320842">
              <a:lnSpc>
                <a:spcPct val="90000"/>
              </a:lnSpc>
              <a:defRPr sz="2500"/>
            </a:pPr>
            <a:r>
              <a:t>An i-node is to a file what a page-table is to a virtual address space</a:t>
            </a:r>
          </a:p>
          <a:p>
            <a:pPr lvl="1">
              <a:lnSpc>
                <a:spcPct val="90000"/>
              </a:lnSpc>
              <a:defRPr sz="2500"/>
            </a:pPr>
          </a:p>
          <a:p>
            <a:pPr lvl="1">
              <a:lnSpc>
                <a:spcPct val="90000"/>
              </a:lnSpc>
              <a:defRPr sz="2500"/>
            </a:pPr>
            <a:r>
              <a:t>Page table maps </a:t>
            </a:r>
          </a:p>
          <a:p>
            <a:pPr lvl="2">
              <a:lnSpc>
                <a:spcPct val="90000"/>
              </a:lnSpc>
              <a:defRPr sz="2500"/>
            </a:pPr>
            <a:r>
              <a:t>virtual page number in a virtual address space ——&gt; physical page frame number in DRAM</a:t>
            </a:r>
          </a:p>
          <a:p>
            <a:pPr lvl="1">
              <a:lnSpc>
                <a:spcPct val="90000"/>
              </a:lnSpc>
              <a:defRPr sz="2500"/>
            </a:pPr>
            <a:r>
              <a:t>i-node maps </a:t>
            </a:r>
          </a:p>
          <a:p>
            <a:pPr lvl="2">
              <a:lnSpc>
                <a:spcPct val="90000"/>
              </a:lnSpc>
              <a:defRPr sz="2500"/>
            </a:pPr>
            <a:r>
              <a:t>logical block number in a file ——&gt; physical block location on disk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image.png"/>
          <p:cNvPicPr>
            <a:picLocks noChangeAspect="1"/>
          </p:cNvPicPr>
          <p:nvPr/>
        </p:nvPicPr>
        <p:blipFill>
          <a:blip r:embed="rId2">
            <a:extLst/>
          </a:blip>
          <a:srcRect l="1397" t="857" r="1321" b="318"/>
          <a:stretch>
            <a:fillRect/>
          </a:stretch>
        </p:blipFill>
        <p:spPr>
          <a:xfrm>
            <a:off x="61738" y="1017835"/>
            <a:ext cx="5243748" cy="4328038"/>
          </a:xfrm>
          <a:prstGeom prst="rect">
            <a:avLst/>
          </a:prstGeom>
          <a:ln w="12700">
            <a:miter lim="400000"/>
          </a:ln>
        </p:spPr>
      </p:pic>
      <p:sp>
        <p:nvSpPr>
          <p:cNvPr id="143" name="Shape 143"/>
          <p:cNvSpPr/>
          <p:nvPr>
            <p:ph type="title"/>
          </p:nvPr>
        </p:nvSpPr>
        <p:spPr>
          <a:prstGeom prst="rect">
            <a:avLst/>
          </a:prstGeom>
        </p:spPr>
        <p:txBody>
          <a:bodyPr/>
          <a:lstStyle/>
          <a:p>
            <a:pPr/>
            <a:r>
              <a:t>Unix i-node (index node)</a:t>
            </a:r>
          </a:p>
        </p:txBody>
      </p:sp>
      <p:sp>
        <p:nvSpPr>
          <p:cNvPr id="144" name="Shape 144"/>
          <p:cNvSpPr/>
          <p:nvPr>
            <p:ph type="body" sz="half" idx="1"/>
          </p:nvPr>
        </p:nvSpPr>
        <p:spPr>
          <a:xfrm>
            <a:off x="4972942" y="850900"/>
            <a:ext cx="3972522" cy="5678488"/>
          </a:xfrm>
          <a:prstGeom prst="rect">
            <a:avLst/>
          </a:prstGeom>
        </p:spPr>
        <p:txBody>
          <a:bodyPr/>
          <a:lstStyle/>
          <a:p>
            <a:pPr marL="320842" indent="-320842">
              <a:lnSpc>
                <a:spcPct val="90000"/>
              </a:lnSpc>
              <a:defRPr sz="2100"/>
            </a:pPr>
            <a:r>
              <a:t>Small files can be accessed quickly</a:t>
            </a:r>
          </a:p>
          <a:p>
            <a:pPr marL="320842" indent="-320842">
              <a:lnSpc>
                <a:spcPct val="90000"/>
              </a:lnSpc>
              <a:defRPr sz="2100"/>
            </a:pPr>
          </a:p>
          <a:p>
            <a:pPr marL="320842" indent="-320842">
              <a:lnSpc>
                <a:spcPct val="90000"/>
              </a:lnSpc>
              <a:defRPr sz="2100"/>
            </a:pPr>
            <a:r>
              <a:t>If each block is 4KB</a:t>
            </a:r>
          </a:p>
          <a:p>
            <a:pPr lvl="1">
              <a:lnSpc>
                <a:spcPct val="90000"/>
              </a:lnSpc>
              <a:defRPr sz="2100"/>
            </a:pPr>
            <a:r>
              <a:t>First 48KB  of file reachable from 12 direct blocks</a:t>
            </a:r>
          </a:p>
          <a:p>
            <a:pPr lvl="1">
              <a:lnSpc>
                <a:spcPct val="90000"/>
              </a:lnSpc>
              <a:defRPr sz="2100"/>
            </a:pPr>
            <a:r>
              <a:t>Next 4MB available from single-indirect blocks</a:t>
            </a:r>
          </a:p>
          <a:p>
            <a:pPr lvl="1">
              <a:lnSpc>
                <a:spcPct val="90000"/>
              </a:lnSpc>
              <a:defRPr sz="2100"/>
            </a:pPr>
            <a:r>
              <a:t>Next 4GB available from double-indirect blocks</a:t>
            </a:r>
          </a:p>
          <a:p>
            <a:pPr lvl="1">
              <a:lnSpc>
                <a:spcPct val="90000"/>
              </a:lnSpc>
              <a:defRPr sz="2100"/>
            </a:pPr>
            <a:r>
              <a:t>Next 4TB available through the triple-indirect blocks</a:t>
            </a:r>
          </a:p>
          <a:p>
            <a:pPr lvl="1">
              <a:lnSpc>
                <a:spcPct val="90000"/>
              </a:lnSpc>
              <a:defRPr sz="2100"/>
            </a:pPr>
          </a:p>
          <a:p>
            <a:pPr lvl="1">
              <a:lnSpc>
                <a:spcPct val="90000"/>
              </a:lnSpc>
              <a:defRPr sz="2100"/>
            </a:pPr>
          </a:p>
          <a:p>
            <a:pPr marL="320842" indent="-320842">
              <a:lnSpc>
                <a:spcPct val="90000"/>
              </a:lnSpc>
              <a:defRPr sz="2100"/>
            </a:pPr>
            <a:r>
              <a:t>Any block can be found with at most 3 disk accesses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png"/>
          <p:cNvPicPr>
            <a:picLocks noChangeAspect="1"/>
          </p:cNvPicPr>
          <p:nvPr/>
        </p:nvPicPr>
        <p:blipFill>
          <a:blip r:embed="rId2">
            <a:extLst/>
          </a:blip>
          <a:stretch>
            <a:fillRect/>
          </a:stretch>
        </p:blipFill>
        <p:spPr>
          <a:xfrm>
            <a:off x="533400" y="685800"/>
            <a:ext cx="8077200" cy="5030788"/>
          </a:xfrm>
          <a:prstGeom prst="rect">
            <a:avLst/>
          </a:prstGeom>
          <a:ln w="12700">
            <a:miter lim="400000"/>
          </a:ln>
        </p:spPr>
      </p:pic>
      <p:sp>
        <p:nvSpPr>
          <p:cNvPr id="147" name="Shape 147"/>
          <p:cNvSpPr/>
          <p:nvPr>
            <p:ph type="title"/>
          </p:nvPr>
        </p:nvSpPr>
        <p:spPr>
          <a:prstGeom prst="rect">
            <a:avLst/>
          </a:prstGeom>
        </p:spPr>
        <p:txBody>
          <a:bodyPr>
            <a:normAutofit fontScale="100000" lnSpcReduction="0"/>
          </a:bodyPr>
          <a:lstStyle/>
          <a:p>
            <a:pPr/>
            <a:r>
              <a:t>Another view of a UNIX i-node</a:t>
            </a:r>
          </a:p>
        </p:txBody>
      </p:sp>
      <p:sp>
        <p:nvSpPr>
          <p:cNvPr id="148" name="Shape 148"/>
          <p:cNvSpPr/>
          <p:nvPr/>
        </p:nvSpPr>
        <p:spPr>
          <a:xfrm>
            <a:off x="-20320" y="5110603"/>
            <a:ext cx="9184641" cy="139983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0631" indent="-240631">
              <a:buSzPct val="100000"/>
              <a:buChar char="•"/>
              <a:defRPr sz="2300">
                <a:latin typeface="Times New Roman"/>
                <a:ea typeface="Times New Roman"/>
                <a:cs typeface="Times New Roman"/>
                <a:sym typeface="Times New Roman"/>
              </a:defRPr>
            </a:pPr>
            <a:r>
              <a:t>Ref: Tanenbaum’s OS book</a:t>
            </a:r>
          </a:p>
          <a:p>
            <a:pPr marL="240631" indent="-240631">
              <a:buSzPct val="100000"/>
              <a:buChar char="•"/>
              <a:defRPr sz="2300">
                <a:latin typeface="Times New Roman"/>
                <a:ea typeface="Times New Roman"/>
                <a:cs typeface="Times New Roman"/>
                <a:sym typeface="Times New Roman"/>
              </a:defRPr>
            </a:pPr>
            <a:r>
              <a:t>The whole data structure above is ONE i-node for ONE file</a:t>
            </a:r>
          </a:p>
          <a:p>
            <a:pPr marL="240631" indent="-240631">
              <a:buSzPct val="100000"/>
              <a:buChar char="•"/>
              <a:defRPr sz="2300">
                <a:latin typeface="Times New Roman"/>
                <a:ea typeface="Times New Roman"/>
                <a:cs typeface="Times New Roman"/>
                <a:sym typeface="Times New Roman"/>
              </a:defRPr>
            </a:pPr>
            <a:r>
              <a:t>i-node grows dynamically as the file grows</a:t>
            </a:r>
          </a:p>
          <a:p>
            <a:pPr marL="240631" indent="-240631">
              <a:buSzPct val="100000"/>
              <a:buChar char="•"/>
              <a:defRPr sz="2300">
                <a:latin typeface="Times New Roman"/>
                <a:ea typeface="Times New Roman"/>
                <a:cs typeface="Times New Roman"/>
                <a:sym typeface="Times New Roman"/>
              </a:defRPr>
            </a:pPr>
            <a:r>
              <a:t>Just like page-tables, i-node tracks a giant array broken up into many pieces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lIns="45699" tIns="45699" rIns="45699" bIns="45699">
            <a:normAutofit fontScale="100000" lnSpcReduction="0"/>
          </a:bodyPr>
          <a:lstStyle/>
          <a:p>
            <a:pPr/>
            <a:r>
              <a:t>UNIX overview</a:t>
            </a:r>
          </a:p>
        </p:txBody>
      </p:sp>
      <p:sp>
        <p:nvSpPr>
          <p:cNvPr id="71" name="Shape 71"/>
          <p:cNvSpPr/>
          <p:nvPr>
            <p:ph type="body" idx="1"/>
          </p:nvPr>
        </p:nvSpPr>
        <p:spPr>
          <a:xfrm>
            <a:off x="457200" y="1295399"/>
            <a:ext cx="8229600" cy="5257801"/>
          </a:xfrm>
          <a:prstGeom prst="rect">
            <a:avLst/>
          </a:prstGeom>
        </p:spPr>
        <p:txBody>
          <a:bodyPr lIns="45699" tIns="45699" rIns="45699" bIns="45699">
            <a:normAutofit fontScale="100000" lnSpcReduction="0"/>
          </a:bodyPr>
          <a:lstStyle/>
          <a:p>
            <a:pPr>
              <a:lnSpc>
                <a:spcPct val="80000"/>
              </a:lnSpc>
              <a:spcBef>
                <a:spcPts val="400"/>
              </a:spcBef>
              <a:buSzPct val="66666"/>
            </a:pPr>
            <a:r>
              <a:rPr sz="1800"/>
              <a:t>Unix is a general-purpose, multi-user, interactive operating system</a:t>
            </a:r>
            <a:endParaRPr sz="1800"/>
          </a:p>
          <a:p>
            <a:pPr indent="120650">
              <a:buSzTx/>
              <a:buNone/>
            </a:pPr>
            <a:endParaRPr sz="1800"/>
          </a:p>
          <a:p>
            <a:pPr>
              <a:lnSpc>
                <a:spcPct val="80000"/>
              </a:lnSpc>
              <a:spcBef>
                <a:spcPts val="400"/>
              </a:spcBef>
              <a:buSzPct val="66666"/>
            </a:pPr>
            <a:r>
              <a:rPr sz="1800"/>
              <a:t>Originally developed for DEC PDP-7, -9, and -11 computers</a:t>
            </a:r>
            <a:endParaRPr sz="1800"/>
          </a:p>
          <a:p>
            <a:pPr indent="120650">
              <a:buSzTx/>
              <a:buNone/>
            </a:pPr>
            <a:endParaRPr sz="1800"/>
          </a:p>
          <a:p>
            <a:pPr>
              <a:lnSpc>
                <a:spcPct val="80000"/>
              </a:lnSpc>
              <a:spcBef>
                <a:spcPts val="400"/>
              </a:spcBef>
              <a:buSzPct val="66666"/>
            </a:pPr>
            <a:r>
              <a:rPr sz="1800"/>
              <a:t>PDP-11/45</a:t>
            </a:r>
            <a:endParaRPr sz="1800"/>
          </a:p>
          <a:p>
            <a:pPr lvl="1" marL="640896" indent="-183696">
              <a:lnSpc>
                <a:spcPct val="80000"/>
              </a:lnSpc>
              <a:spcBef>
                <a:spcPts val="300"/>
              </a:spcBef>
              <a:buSzPct val="61110"/>
              <a:defRPr sz="2800"/>
            </a:pPr>
            <a:r>
              <a:rPr sz="1800"/>
              <a:t>16-bit word (8-bit byte) computer</a:t>
            </a:r>
          </a:p>
          <a:p>
            <a:pPr lvl="1" marL="640896" indent="-183696">
              <a:lnSpc>
                <a:spcPct val="80000"/>
              </a:lnSpc>
              <a:spcBef>
                <a:spcPts val="300"/>
              </a:spcBef>
              <a:buSzPct val="61110"/>
              <a:defRPr sz="2800"/>
            </a:pPr>
            <a:r>
              <a:rPr sz="1800"/>
              <a:t>144KB main memory</a:t>
            </a:r>
          </a:p>
          <a:p>
            <a:pPr lvl="1" marL="640896" indent="-183696">
              <a:lnSpc>
                <a:spcPct val="80000"/>
              </a:lnSpc>
              <a:spcBef>
                <a:spcPts val="300"/>
              </a:spcBef>
              <a:buSzPct val="61110"/>
              <a:defRPr sz="2800"/>
            </a:pPr>
            <a:r>
              <a:rPr sz="1800"/>
              <a:t>UNIX occupies 42KB</a:t>
            </a:r>
          </a:p>
          <a:p>
            <a:pPr lvl="1" marL="640896" indent="-183696">
              <a:lnSpc>
                <a:spcPct val="80000"/>
              </a:lnSpc>
              <a:spcBef>
                <a:spcPts val="300"/>
              </a:spcBef>
              <a:buSzPct val="61110"/>
              <a:defRPr sz="2800"/>
            </a:pPr>
            <a:r>
              <a:rPr sz="1800"/>
              <a:t>1MB fixed head disk</a:t>
            </a:r>
          </a:p>
          <a:p>
            <a:pPr lvl="1" marL="640896" indent="-183696">
              <a:lnSpc>
                <a:spcPct val="80000"/>
              </a:lnSpc>
              <a:spcBef>
                <a:spcPts val="300"/>
              </a:spcBef>
              <a:buSzPct val="61110"/>
              <a:defRPr sz="2800"/>
            </a:pPr>
            <a:r>
              <a:rPr sz="1800"/>
              <a:t>Four 2.5MB removable disk cartridges</a:t>
            </a:r>
          </a:p>
          <a:p>
            <a:pPr lvl="1" marL="640896" indent="-183696">
              <a:lnSpc>
                <a:spcPct val="80000"/>
              </a:lnSpc>
              <a:spcBef>
                <a:spcPts val="300"/>
              </a:spcBef>
              <a:buSzPct val="61110"/>
              <a:defRPr sz="2800"/>
            </a:pPr>
            <a:r>
              <a:rPr sz="1800"/>
              <a:t>One 40MB disk pack</a:t>
            </a:r>
          </a:p>
          <a:p>
            <a:pPr lvl="1" marL="640896" indent="-183696">
              <a:lnSpc>
                <a:spcPct val="80000"/>
              </a:lnSpc>
              <a:spcBef>
                <a:spcPts val="300"/>
              </a:spcBef>
              <a:buSzPct val="61110"/>
              <a:defRPr sz="2800"/>
            </a:pPr>
            <a:r>
              <a:rPr sz="1800"/>
              <a:t>Also Picturephone, voice response, voice synthesizer, photo typesetter, digital switching network etc.</a:t>
            </a:r>
          </a:p>
          <a:p>
            <a:pPr indent="120650">
              <a:buSzTx/>
              <a:buNone/>
            </a:pPr>
            <a:endParaRPr sz="1800"/>
          </a:p>
          <a:p>
            <a:pPr>
              <a:lnSpc>
                <a:spcPct val="80000"/>
              </a:lnSpc>
              <a:spcBef>
                <a:spcPts val="400"/>
              </a:spcBef>
              <a:buSzPct val="66666"/>
            </a:pPr>
            <a:r>
              <a:rPr sz="1800"/>
              <a:t>Written in C language</a:t>
            </a:r>
            <a:endParaRPr sz="1800"/>
          </a:p>
          <a:p>
            <a:pPr indent="120650">
              <a:buSzTx/>
              <a:buNone/>
            </a:pPr>
            <a:endParaRPr sz="1800"/>
          </a:p>
          <a:p>
            <a:pPr>
              <a:lnSpc>
                <a:spcPct val="80000"/>
              </a:lnSpc>
              <a:spcBef>
                <a:spcPts val="400"/>
              </a:spcBef>
              <a:buSzPct val="66666"/>
            </a:pPr>
            <a:r>
              <a:rPr sz="1800"/>
              <a:t>Now widely supported across almost all hardware platforms in various variants</a:t>
            </a:r>
            <a:endParaRPr sz="1800"/>
          </a:p>
          <a:p>
            <a:pPr lvl="1" marL="640896" indent="-183696">
              <a:lnSpc>
                <a:spcPct val="80000"/>
              </a:lnSpc>
              <a:spcBef>
                <a:spcPts val="300"/>
              </a:spcBef>
              <a:buSzPct val="61110"/>
              <a:defRPr sz="2800"/>
            </a:pPr>
            <a:r>
              <a:rPr sz="1800"/>
              <a:t>System V, FreeBSD, Linux, Solaris etc.</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lIns="45699" tIns="45699" rIns="45699" bIns="45699">
            <a:normAutofit fontScale="100000" lnSpcReduction="0"/>
          </a:bodyPr>
          <a:lstStyle/>
          <a:p>
            <a:pPr/>
            <a:r>
              <a:t>Special files</a:t>
            </a:r>
          </a:p>
        </p:txBody>
      </p:sp>
      <p:sp>
        <p:nvSpPr>
          <p:cNvPr id="151" name="Shape 151"/>
          <p:cNvSpPr/>
          <p:nvPr>
            <p:ph type="body" idx="1"/>
          </p:nvPr>
        </p:nvSpPr>
        <p:spPr>
          <a:xfrm>
            <a:off x="457198" y="1069600"/>
            <a:ext cx="8229601" cy="4876799"/>
          </a:xfrm>
          <a:prstGeom prst="rect">
            <a:avLst/>
          </a:prstGeom>
        </p:spPr>
        <p:txBody>
          <a:bodyPr lIns="45699" tIns="45699" rIns="45699" bIns="45699">
            <a:normAutofit fontScale="100000" lnSpcReduction="0"/>
          </a:bodyPr>
          <a:lstStyle/>
          <a:p>
            <a:pPr>
              <a:lnSpc>
                <a:spcPct val="80000"/>
              </a:lnSpc>
              <a:spcBef>
                <a:spcPts val="400"/>
              </a:spcBef>
              <a:buSzPct val="60416"/>
            </a:pPr>
            <a:r>
              <a:rPr sz="2400"/>
              <a:t>“most unusual feature”</a:t>
            </a:r>
            <a:endParaRPr sz="2400"/>
          </a:p>
          <a:p>
            <a:pPr indent="120650">
              <a:buSzTx/>
              <a:buNone/>
            </a:pPr>
            <a:endParaRPr sz="1800"/>
          </a:p>
          <a:p>
            <a:pPr>
              <a:lnSpc>
                <a:spcPct val="80000"/>
              </a:lnSpc>
              <a:spcBef>
                <a:spcPts val="400"/>
              </a:spcBef>
              <a:buSzPct val="60416"/>
            </a:pPr>
            <a:r>
              <a:rPr sz="2400"/>
              <a:t>Located in /dev</a:t>
            </a:r>
            <a:endParaRPr sz="2400"/>
          </a:p>
          <a:p>
            <a:pPr indent="120650">
              <a:buSzTx/>
              <a:buNone/>
            </a:pPr>
            <a:endParaRPr sz="1800"/>
          </a:p>
          <a:p>
            <a:pPr>
              <a:lnSpc>
                <a:spcPct val="80000"/>
              </a:lnSpc>
              <a:spcBef>
                <a:spcPts val="400"/>
              </a:spcBef>
              <a:buSzPct val="60416"/>
            </a:pPr>
            <a:r>
              <a:rPr sz="2400"/>
              <a:t>Just like ordinary files.</a:t>
            </a:r>
            <a:endParaRPr sz="2400"/>
          </a:p>
          <a:p>
            <a:pPr indent="120650">
              <a:buSzTx/>
              <a:buNone/>
            </a:pPr>
            <a:endParaRPr sz="1800"/>
          </a:p>
          <a:p>
            <a:pPr>
              <a:lnSpc>
                <a:spcPct val="80000"/>
              </a:lnSpc>
              <a:spcBef>
                <a:spcPts val="400"/>
              </a:spcBef>
              <a:buSzPct val="60416"/>
            </a:pPr>
            <a:r>
              <a:rPr sz="2400"/>
              <a:t>But read/write requests result in activation of the associated device.</a:t>
            </a:r>
            <a:endParaRPr sz="2400"/>
          </a:p>
          <a:p>
            <a:pPr indent="120650">
              <a:buSzTx/>
              <a:buNone/>
            </a:pPr>
            <a:endParaRPr sz="2400"/>
          </a:p>
          <a:p>
            <a:pPr>
              <a:lnSpc>
                <a:spcPct val="80000"/>
              </a:lnSpc>
              <a:spcBef>
                <a:spcPts val="400"/>
              </a:spcBef>
              <a:buSzPct val="60416"/>
            </a:pPr>
            <a:r>
              <a:rPr sz="2400"/>
              <a:t>Advantages of treating I/O devices as files:</a:t>
            </a:r>
            <a:endParaRPr sz="2400"/>
          </a:p>
          <a:p>
            <a:pPr lvl="1" marL="661307" indent="-204107">
              <a:lnSpc>
                <a:spcPct val="80000"/>
              </a:lnSpc>
              <a:spcBef>
                <a:spcPts val="400"/>
              </a:spcBef>
              <a:buSzPct val="60000"/>
              <a:defRPr sz="2800"/>
            </a:pPr>
            <a:r>
              <a:rPr sz="2000"/>
              <a:t>File and device I/O are similar</a:t>
            </a:r>
          </a:p>
          <a:p>
            <a:pPr lvl="1" marL="661307" indent="-204107">
              <a:lnSpc>
                <a:spcPct val="80000"/>
              </a:lnSpc>
              <a:spcBef>
                <a:spcPts val="400"/>
              </a:spcBef>
              <a:buSzPct val="60000"/>
              <a:defRPr sz="2800"/>
            </a:pPr>
            <a:r>
              <a:rPr sz="2000"/>
              <a:t>File and device names have same syntax and meaning. </a:t>
            </a:r>
          </a:p>
          <a:p>
            <a:pPr lvl="2" marL="1085850" indent="-171450">
              <a:lnSpc>
                <a:spcPct val="80000"/>
              </a:lnSpc>
              <a:spcBef>
                <a:spcPts val="300"/>
              </a:spcBef>
              <a:buSzPct val="61110"/>
              <a:defRPr sz="2400"/>
            </a:pPr>
            <a:r>
              <a:rPr sz="1800"/>
              <a:t>Programs that operate on files can also operate on devices.</a:t>
            </a:r>
          </a:p>
          <a:p>
            <a:pPr lvl="1" marL="661307" indent="-204107">
              <a:lnSpc>
                <a:spcPct val="80000"/>
              </a:lnSpc>
              <a:spcBef>
                <a:spcPts val="400"/>
              </a:spcBef>
              <a:buSzPct val="60000"/>
              <a:defRPr sz="2800"/>
            </a:pPr>
            <a:r>
              <a:rPr sz="2000"/>
              <a:t>Same protection mechanisms as regular files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lIns="45699" tIns="45699" rIns="45699" bIns="45699">
            <a:normAutofit fontScale="100000" lnSpcReduction="0"/>
          </a:bodyPr>
          <a:lstStyle/>
          <a:p>
            <a:pPr/>
            <a:r>
              <a:t>Removable file system</a:t>
            </a:r>
          </a:p>
        </p:txBody>
      </p:sp>
      <p:sp>
        <p:nvSpPr>
          <p:cNvPr id="154" name="Shape 154"/>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a:lnSpc>
                <a:spcPct val="90000"/>
              </a:lnSpc>
              <a:buSzPct val="59375"/>
            </a:pPr>
            <a:r>
              <a:t>Different parts of filesystem can be on different devices</a:t>
            </a:r>
          </a:p>
          <a:p>
            <a:pPr indent="120650">
              <a:buSzTx/>
              <a:buNone/>
            </a:pPr>
          </a:p>
          <a:p>
            <a:pPr>
              <a:lnSpc>
                <a:spcPct val="90000"/>
              </a:lnSpc>
              <a:buSzPct val="59375"/>
            </a:pPr>
            <a:r>
              <a:rPr i="1"/>
              <a:t>mount </a:t>
            </a:r>
            <a:endParaRPr i="1"/>
          </a:p>
          <a:p>
            <a:pPr lvl="1" marL="742950" indent="-285750">
              <a:lnSpc>
                <a:spcPct val="90000"/>
              </a:lnSpc>
              <a:spcBef>
                <a:spcPts val="500"/>
              </a:spcBef>
              <a:buSzPct val="60714"/>
              <a:defRPr sz="2800"/>
            </a:pPr>
            <a:r>
              <a:t>Allows a storage device to be referenced as a subtree of existing rooted filesystem.</a:t>
            </a:r>
          </a:p>
          <a:p>
            <a:pPr indent="120650">
              <a:buSzTx/>
              <a:buNone/>
            </a:pPr>
            <a:endParaRPr sz="2800"/>
          </a:p>
          <a:p>
            <a:pPr>
              <a:lnSpc>
                <a:spcPct val="90000"/>
              </a:lnSpc>
              <a:buSzPct val="59375"/>
            </a:pPr>
            <a:r>
              <a:t>Hard links across mounted file systems disallowed. Why?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lIns="45699" tIns="45699" rIns="45699" bIns="45699">
            <a:normAutofit fontScale="100000" lnSpcReduction="0"/>
          </a:bodyPr>
          <a:lstStyle/>
          <a:p>
            <a:pPr/>
            <a:r>
              <a:t>Protection</a:t>
            </a:r>
          </a:p>
        </p:txBody>
      </p:sp>
      <p:sp>
        <p:nvSpPr>
          <p:cNvPr id="157" name="Shape 157"/>
          <p:cNvSpPr/>
          <p:nvPr>
            <p:ph type="body" idx="1"/>
          </p:nvPr>
        </p:nvSpPr>
        <p:spPr>
          <a:xfrm>
            <a:off x="457200" y="1166019"/>
            <a:ext cx="8229600" cy="4526101"/>
          </a:xfrm>
          <a:prstGeom prst="rect">
            <a:avLst/>
          </a:prstGeom>
        </p:spPr>
        <p:txBody>
          <a:bodyPr lIns="45699" tIns="45699" rIns="45699" bIns="45699">
            <a:normAutofit fontScale="100000" lnSpcReduction="0"/>
          </a:bodyPr>
          <a:lstStyle/>
          <a:p>
            <a:pPr defTabSz="804672">
              <a:lnSpc>
                <a:spcPct val="90000"/>
              </a:lnSpc>
              <a:spcBef>
                <a:spcPts val="400"/>
              </a:spcBef>
              <a:buSzPct val="60714"/>
              <a:defRPr sz="2816"/>
            </a:pPr>
            <a:r>
              <a:rPr sz="2464"/>
              <a:t>Each user has a userid</a:t>
            </a:r>
            <a:endParaRPr sz="2464"/>
          </a:p>
          <a:p>
            <a:pPr defTabSz="804672">
              <a:lnSpc>
                <a:spcPct val="90000"/>
              </a:lnSpc>
              <a:spcBef>
                <a:spcPts val="400"/>
              </a:spcBef>
              <a:buSzTx/>
              <a:buNone/>
              <a:defRPr sz="2816"/>
            </a:pPr>
            <a:endParaRPr sz="2464"/>
          </a:p>
          <a:p>
            <a:pPr defTabSz="804672">
              <a:lnSpc>
                <a:spcPct val="90000"/>
              </a:lnSpc>
              <a:spcBef>
                <a:spcPts val="400"/>
              </a:spcBef>
              <a:buSzPct val="60714"/>
              <a:defRPr sz="2816"/>
            </a:pPr>
            <a:r>
              <a:rPr sz="2464"/>
              <a:t>Files marked as owned with userid of the creator</a:t>
            </a:r>
            <a:endParaRPr sz="2464"/>
          </a:p>
          <a:p>
            <a:pPr defTabSz="804672">
              <a:lnSpc>
                <a:spcPct val="90000"/>
              </a:lnSpc>
              <a:spcBef>
                <a:spcPts val="400"/>
              </a:spcBef>
              <a:buSzTx/>
              <a:buNone/>
              <a:defRPr sz="2816"/>
            </a:pPr>
            <a:endParaRPr sz="2464"/>
          </a:p>
          <a:p>
            <a:pPr defTabSz="804672">
              <a:lnSpc>
                <a:spcPct val="90000"/>
              </a:lnSpc>
              <a:spcBef>
                <a:spcPts val="400"/>
              </a:spcBef>
              <a:buSzPct val="60714"/>
              <a:defRPr sz="2816"/>
            </a:pPr>
            <a:r>
              <a:rPr sz="2464"/>
              <a:t>Seven protection bits</a:t>
            </a:r>
            <a:endParaRPr sz="2464"/>
          </a:p>
          <a:p>
            <a:pPr lvl="1" marL="617873" indent="-215537" defTabSz="804672">
              <a:lnSpc>
                <a:spcPct val="90000"/>
              </a:lnSpc>
              <a:spcBef>
                <a:spcPts val="300"/>
              </a:spcBef>
              <a:buSzPct val="60416"/>
              <a:defRPr sz="2464"/>
            </a:pPr>
            <a:r>
              <a:rPr sz="2112"/>
              <a:t>Six bits for read, write, and execute permissions for user, group, and others</a:t>
            </a:r>
          </a:p>
          <a:p>
            <a:pPr lvl="1" marL="617873" indent="-215537" defTabSz="804672">
              <a:lnSpc>
                <a:spcPct val="90000"/>
              </a:lnSpc>
              <a:spcBef>
                <a:spcPts val="300"/>
              </a:spcBef>
              <a:buSzPct val="60416"/>
              <a:defRPr sz="2464"/>
            </a:pPr>
            <a:r>
              <a:rPr sz="2112"/>
              <a:t>7</a:t>
            </a:r>
            <a:r>
              <a:rPr baseline="29727" sz="2112"/>
              <a:t>th</a:t>
            </a:r>
            <a:r>
              <a:rPr sz="2112"/>
              <a:t> bit → set-user-ID bit</a:t>
            </a:r>
          </a:p>
          <a:p>
            <a:pPr lvl="2" marL="972311" indent="-167639" defTabSz="804672">
              <a:lnSpc>
                <a:spcPct val="90000"/>
              </a:lnSpc>
              <a:spcBef>
                <a:spcPts val="300"/>
              </a:spcBef>
              <a:buSzPct val="60000"/>
              <a:defRPr sz="2112"/>
            </a:pPr>
            <a:r>
              <a:rPr sz="1760"/>
              <a:t>Temporarily change the userid of current user to the owner when file is executed as a program.</a:t>
            </a:r>
          </a:p>
          <a:p>
            <a:pPr lvl="2" marL="972311" indent="-167639" defTabSz="804672">
              <a:lnSpc>
                <a:spcPct val="90000"/>
              </a:lnSpc>
              <a:spcBef>
                <a:spcPts val="300"/>
              </a:spcBef>
              <a:buSzPct val="60000"/>
              <a:defRPr sz="2112"/>
            </a:pPr>
            <a:r>
              <a:rPr sz="1760"/>
              <a:t>Allows the safe use of privileged programs that require access to special system files (e.g. system logs).</a:t>
            </a:r>
          </a:p>
          <a:p>
            <a:pPr lvl="2" marL="972311" indent="-167639" defTabSz="804672">
              <a:lnSpc>
                <a:spcPct val="90000"/>
              </a:lnSpc>
              <a:spcBef>
                <a:spcPts val="300"/>
              </a:spcBef>
              <a:buSzPct val="60000"/>
              <a:defRPr sz="2112"/>
            </a:pPr>
            <a:r>
              <a:rPr sz="1760"/>
              <a:t>Actual userid of the invoker is available to the program for credential checks.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lIns="45699" tIns="45699" rIns="45699" bIns="45699">
            <a:normAutofit fontScale="100000" lnSpcReduction="0"/>
          </a:bodyPr>
          <a:lstStyle/>
          <a:p>
            <a:pPr/>
            <a:r>
              <a:t>I/O calls</a:t>
            </a:r>
          </a:p>
        </p:txBody>
      </p:sp>
      <p:sp>
        <p:nvSpPr>
          <p:cNvPr id="160" name="Shape 160"/>
          <p:cNvSpPr/>
          <p:nvPr>
            <p:ph type="body" idx="1"/>
          </p:nvPr>
        </p:nvSpPr>
        <p:spPr>
          <a:xfrm>
            <a:off x="390875" y="976750"/>
            <a:ext cx="8229601" cy="5105399"/>
          </a:xfrm>
          <a:prstGeom prst="rect">
            <a:avLst/>
          </a:prstGeom>
        </p:spPr>
        <p:txBody>
          <a:bodyPr lIns="45699" tIns="45699" rIns="45699" bIns="45699">
            <a:normAutofit fontScale="100000" lnSpcReduction="0"/>
          </a:bodyPr>
          <a:lstStyle/>
          <a:p>
            <a:pPr>
              <a:lnSpc>
                <a:spcPct val="80000"/>
              </a:lnSpc>
              <a:spcBef>
                <a:spcPts val="300"/>
              </a:spcBef>
              <a:buSzPct val="61110"/>
            </a:pPr>
            <a:r>
              <a:rPr sz="1800"/>
              <a:t>filep = </a:t>
            </a:r>
            <a:r>
              <a:rPr i="1" sz="1800"/>
              <a:t>open </a:t>
            </a:r>
            <a:r>
              <a:rPr sz="1800"/>
              <a:t>(name, flag)</a:t>
            </a:r>
            <a:endParaRPr sz="1800"/>
          </a:p>
          <a:p>
            <a:pPr>
              <a:lnSpc>
                <a:spcPct val="80000"/>
              </a:lnSpc>
              <a:spcBef>
                <a:spcPts val="300"/>
              </a:spcBef>
              <a:buSzPct val="61110"/>
            </a:pPr>
            <a:r>
              <a:rPr i="1" sz="1800"/>
              <a:t>Create </a:t>
            </a:r>
            <a:r>
              <a:rPr sz="1800"/>
              <a:t>system call creates and opens a new file. Truncates to zero if file exists.</a:t>
            </a:r>
            <a:endParaRPr sz="1800"/>
          </a:p>
          <a:p>
            <a:pPr lvl="1" marL="457200" indent="0">
              <a:lnSpc>
                <a:spcPct val="80000"/>
              </a:lnSpc>
              <a:spcBef>
                <a:spcPts val="300"/>
              </a:spcBef>
              <a:buSzPct val="61110"/>
            </a:pPr>
            <a:r>
              <a:rPr i="1" sz="1800"/>
              <a:t>filep </a:t>
            </a:r>
            <a:r>
              <a:rPr sz="1800"/>
              <a:t> is a file descriptor</a:t>
            </a:r>
            <a:endParaRPr sz="1800"/>
          </a:p>
          <a:p>
            <a:pPr lvl="2" marL="1169760" indent="-163285">
              <a:lnSpc>
                <a:spcPct val="80000"/>
              </a:lnSpc>
              <a:spcBef>
                <a:spcPts val="300"/>
              </a:spcBef>
              <a:buSzPct val="59375"/>
              <a:defRPr sz="2800"/>
            </a:pPr>
            <a:r>
              <a:rPr sz="1600"/>
              <a:t>Notion of a file descriptor hasn’t changed over the years</a:t>
            </a:r>
          </a:p>
          <a:p>
            <a:pPr indent="120650">
              <a:buSzTx/>
              <a:buNone/>
            </a:pPr>
            <a:endParaRPr sz="1000"/>
          </a:p>
          <a:p>
            <a:pPr>
              <a:lnSpc>
                <a:spcPct val="80000"/>
              </a:lnSpc>
              <a:spcBef>
                <a:spcPts val="300"/>
              </a:spcBef>
              <a:buSzPct val="61110"/>
            </a:pPr>
            <a:r>
              <a:rPr sz="1800"/>
              <a:t>No locking provided by OS for multi-user access</a:t>
            </a:r>
            <a:endParaRPr sz="1800"/>
          </a:p>
          <a:p>
            <a:pPr lvl="1" marL="620485" indent="-163285">
              <a:lnSpc>
                <a:spcPct val="80000"/>
              </a:lnSpc>
              <a:spcBef>
                <a:spcPts val="300"/>
              </a:spcBef>
              <a:buSzPct val="59375"/>
              <a:defRPr sz="2800"/>
            </a:pPr>
            <a:r>
              <a:rPr sz="1600"/>
              <a:t>Lets users figure out synchronization.</a:t>
            </a:r>
          </a:p>
          <a:p>
            <a:pPr lvl="1" marL="620485" indent="-163285">
              <a:lnSpc>
                <a:spcPct val="80000"/>
              </a:lnSpc>
              <a:spcBef>
                <a:spcPts val="300"/>
              </a:spcBef>
              <a:buSzPct val="59375"/>
              <a:defRPr sz="2800"/>
            </a:pPr>
            <a:r>
              <a:rPr sz="1600"/>
              <a:t>Locks are “neither necessary nor sufficient”. Why?</a:t>
            </a:r>
          </a:p>
          <a:p>
            <a:pPr lvl="1" marL="620485" indent="-163285">
              <a:lnSpc>
                <a:spcPct val="80000"/>
              </a:lnSpc>
              <a:spcBef>
                <a:spcPts val="300"/>
              </a:spcBef>
              <a:buSzPct val="59375"/>
              <a:defRPr sz="2800"/>
            </a:pPr>
            <a:r>
              <a:rPr sz="1600"/>
              <a:t>Internal OS locks for consistency of data structures</a:t>
            </a:r>
          </a:p>
          <a:p>
            <a:pPr indent="120650">
              <a:buSzTx/>
              <a:buNone/>
            </a:pPr>
            <a:endParaRPr sz="1000"/>
          </a:p>
          <a:p>
            <a:pPr>
              <a:lnSpc>
                <a:spcPct val="80000"/>
              </a:lnSpc>
              <a:spcBef>
                <a:spcPts val="300"/>
              </a:spcBef>
              <a:buSzPct val="61110"/>
            </a:pPr>
            <a:r>
              <a:rPr sz="1800"/>
              <a:t>n = </a:t>
            </a:r>
            <a:r>
              <a:rPr i="1" sz="1800"/>
              <a:t>read</a:t>
            </a:r>
            <a:r>
              <a:rPr sz="1800"/>
              <a:t>(filep, buffer, count)</a:t>
            </a:r>
            <a:endParaRPr sz="1800"/>
          </a:p>
          <a:p>
            <a:pPr lvl="1" marL="457200" indent="0">
              <a:lnSpc>
                <a:spcPct val="80000"/>
              </a:lnSpc>
              <a:spcBef>
                <a:spcPts val="300"/>
              </a:spcBef>
              <a:buSzPct val="61110"/>
            </a:pPr>
            <a:r>
              <a:rPr sz="1800"/>
              <a:t>Read returns 0 when end of file (EOF) reached</a:t>
            </a:r>
            <a:endParaRPr sz="1800"/>
          </a:p>
          <a:p>
            <a:pPr>
              <a:lnSpc>
                <a:spcPct val="80000"/>
              </a:lnSpc>
              <a:spcBef>
                <a:spcPts val="300"/>
              </a:spcBef>
              <a:buSzPct val="61110"/>
            </a:pPr>
            <a:r>
              <a:rPr sz="1800"/>
              <a:t>n = </a:t>
            </a:r>
            <a:r>
              <a:rPr i="1" sz="1800"/>
              <a:t>write</a:t>
            </a:r>
            <a:r>
              <a:rPr sz="1800"/>
              <a:t>(filep, buffer, count)</a:t>
            </a:r>
            <a:endParaRPr sz="1800"/>
          </a:p>
          <a:p>
            <a:pPr lvl="1" marL="457200" indent="0">
              <a:lnSpc>
                <a:spcPct val="80000"/>
              </a:lnSpc>
              <a:spcBef>
                <a:spcPts val="300"/>
              </a:spcBef>
              <a:buSzPct val="61110"/>
            </a:pPr>
            <a:r>
              <a:rPr sz="1800"/>
              <a:t>Write beyond end of file grows the file automatically</a:t>
            </a:r>
            <a:endParaRPr sz="1800"/>
          </a:p>
          <a:p>
            <a:pPr indent="120650">
              <a:buSzTx/>
              <a:buNone/>
            </a:pPr>
            <a:endParaRPr sz="1000"/>
          </a:p>
          <a:p>
            <a:pPr>
              <a:lnSpc>
                <a:spcPct val="80000"/>
              </a:lnSpc>
              <a:spcBef>
                <a:spcPts val="300"/>
              </a:spcBef>
              <a:buSzPct val="61110"/>
            </a:pPr>
            <a:r>
              <a:rPr sz="1800"/>
              <a:t>location = </a:t>
            </a:r>
            <a:r>
              <a:rPr i="1" sz="1800"/>
              <a:t>seek</a:t>
            </a:r>
            <a:r>
              <a:rPr sz="1800"/>
              <a:t>(filep, base, offset)</a:t>
            </a:r>
            <a:endParaRPr sz="1800"/>
          </a:p>
          <a:p>
            <a:pPr lvl="1" marL="620485" indent="-163285">
              <a:lnSpc>
                <a:spcPct val="80000"/>
              </a:lnSpc>
              <a:spcBef>
                <a:spcPts val="300"/>
              </a:spcBef>
              <a:buSzPct val="59375"/>
              <a:defRPr sz="2800"/>
            </a:pPr>
            <a:r>
              <a:rPr sz="1600"/>
              <a:t>For random I/O</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lIns="45699" tIns="45699" rIns="45699" bIns="45699">
            <a:normAutofit fontScale="100000" lnSpcReduction="0"/>
          </a:bodyPr>
          <a:lstStyle/>
          <a:p>
            <a:pPr/>
            <a:r>
              <a:t>Processes and images</a:t>
            </a:r>
          </a:p>
        </p:txBody>
      </p:sp>
      <p:sp>
        <p:nvSpPr>
          <p:cNvPr id="163" name="Shape 163"/>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a:buSzPct val="59375"/>
            </a:pPr>
            <a:r>
              <a:t>processid = fork(label)</a:t>
            </a:r>
          </a:p>
          <a:p>
            <a:pPr>
              <a:buSzPct val="59375"/>
            </a:pPr>
            <a:r>
              <a:t>filep = pipe( )</a:t>
            </a:r>
          </a:p>
          <a:p>
            <a:pPr>
              <a:buSzPct val="59375"/>
            </a:pPr>
            <a:r>
              <a:t>execute(file, args, argo, ..., arg,+)</a:t>
            </a:r>
          </a:p>
          <a:p>
            <a:pPr>
              <a:buSzPct val="59375"/>
            </a:pPr>
            <a:r>
              <a:t>processid = wait( )</a:t>
            </a:r>
          </a:p>
          <a:p>
            <a:pPr>
              <a:buSzPct val="59375"/>
            </a:pPr>
            <a:r>
              <a:t>exit (status)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lIns="45699" tIns="45699" rIns="45699" bIns="45699">
            <a:normAutofit fontScale="100000" lnSpcReduction="0"/>
          </a:bodyPr>
          <a:lstStyle/>
          <a:p>
            <a:pPr/>
            <a:r>
              <a:t>Shell</a:t>
            </a:r>
          </a:p>
        </p:txBody>
      </p:sp>
      <p:sp>
        <p:nvSpPr>
          <p:cNvPr id="166" name="Shape 166"/>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a:lnSpc>
                <a:spcPct val="80000"/>
              </a:lnSpc>
              <a:spcBef>
                <a:spcPts val="500"/>
              </a:spcBef>
              <a:buSzPct val="60714"/>
            </a:pPr>
            <a:r>
              <a:rPr sz="2800"/>
              <a:t>Triggered upon login by the init process</a:t>
            </a:r>
            <a:endParaRPr sz="2800"/>
          </a:p>
          <a:p>
            <a:pPr lvl="1" marL="702128" indent="-244928">
              <a:lnSpc>
                <a:spcPct val="80000"/>
              </a:lnSpc>
              <a:spcBef>
                <a:spcPts val="400"/>
              </a:spcBef>
              <a:buSzPct val="60416"/>
              <a:defRPr sz="2800"/>
            </a:pPr>
            <a:r>
              <a:rPr sz="2400"/>
              <a:t>Can be replaced by other commands</a:t>
            </a:r>
          </a:p>
          <a:p>
            <a:pPr>
              <a:lnSpc>
                <a:spcPct val="80000"/>
              </a:lnSpc>
              <a:spcBef>
                <a:spcPts val="500"/>
              </a:spcBef>
              <a:buSzPct val="60714"/>
            </a:pPr>
            <a:r>
              <a:rPr sz="2800"/>
              <a:t>command arg1 arg2 • • - argn</a:t>
            </a:r>
            <a:endParaRPr sz="2800"/>
          </a:p>
          <a:p>
            <a:pPr>
              <a:lnSpc>
                <a:spcPct val="80000"/>
              </a:lnSpc>
              <a:spcBef>
                <a:spcPts val="500"/>
              </a:spcBef>
              <a:buSzPct val="60714"/>
            </a:pPr>
            <a:r>
              <a:rPr sz="2800"/>
              <a:t>ls &gt; there</a:t>
            </a:r>
            <a:endParaRPr sz="2800"/>
          </a:p>
          <a:p>
            <a:pPr>
              <a:lnSpc>
                <a:spcPct val="80000"/>
              </a:lnSpc>
              <a:spcBef>
                <a:spcPts val="500"/>
              </a:spcBef>
              <a:buSzPct val="60714"/>
            </a:pPr>
            <a:r>
              <a:rPr sz="2800"/>
              <a:t>ed &lt; script</a:t>
            </a:r>
            <a:endParaRPr sz="2800"/>
          </a:p>
          <a:p>
            <a:pPr>
              <a:lnSpc>
                <a:spcPct val="80000"/>
              </a:lnSpc>
              <a:spcBef>
                <a:spcPts val="500"/>
              </a:spcBef>
              <a:buSzPct val="60714"/>
            </a:pPr>
            <a:r>
              <a:rPr sz="2800"/>
              <a:t>Filters: ls | grep foo | wc -l</a:t>
            </a:r>
            <a:endParaRPr sz="2800"/>
          </a:p>
          <a:p>
            <a:pPr>
              <a:lnSpc>
                <a:spcPct val="80000"/>
              </a:lnSpc>
              <a:spcBef>
                <a:spcPts val="500"/>
              </a:spcBef>
              <a:buSzPct val="60714"/>
            </a:pPr>
            <a:r>
              <a:rPr sz="2800"/>
              <a:t>Multitasking</a:t>
            </a:r>
            <a:endParaRPr sz="2800"/>
          </a:p>
          <a:p>
            <a:pPr lvl="1" marL="702128" indent="-244928">
              <a:lnSpc>
                <a:spcPct val="80000"/>
              </a:lnSpc>
              <a:spcBef>
                <a:spcPts val="400"/>
              </a:spcBef>
              <a:buSzPct val="60416"/>
              <a:defRPr sz="2800"/>
            </a:pPr>
            <a:r>
              <a:rPr sz="2400"/>
              <a:t>ls; ed</a:t>
            </a:r>
          </a:p>
          <a:p>
            <a:pPr lvl="1" marL="702128" indent="-244928">
              <a:lnSpc>
                <a:spcPct val="80000"/>
              </a:lnSpc>
              <a:spcBef>
                <a:spcPts val="400"/>
              </a:spcBef>
              <a:buSzPct val="60416"/>
              <a:defRPr sz="2800"/>
            </a:pPr>
            <a:r>
              <a:rPr sz="2400"/>
              <a:t>as source &gt; output &amp;</a:t>
            </a:r>
          </a:p>
          <a:p>
            <a:pPr lvl="1" marL="702128" indent="-244928">
              <a:lnSpc>
                <a:spcPct val="80000"/>
              </a:lnSpc>
              <a:spcBef>
                <a:spcPts val="400"/>
              </a:spcBef>
              <a:buSzPct val="60416"/>
              <a:defRPr sz="2800"/>
            </a:pPr>
            <a:r>
              <a:rPr sz="2400"/>
              <a:t>as source &gt; output &amp; ls &gt; files &amp;</a:t>
            </a:r>
          </a:p>
          <a:p>
            <a:pPr lvl="1" marL="702128" indent="-244928">
              <a:lnSpc>
                <a:spcPct val="80000"/>
              </a:lnSpc>
              <a:spcBef>
                <a:spcPts val="400"/>
              </a:spcBef>
              <a:buSzPct val="60416"/>
              <a:defRPr sz="2800"/>
            </a:pPr>
            <a:r>
              <a:rPr sz="2400"/>
              <a:t>(date; ls) &gt; x &amp;</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lIns="45699" tIns="45699" rIns="45699" bIns="45699">
            <a:normAutofit fontScale="100000" lnSpcReduction="0"/>
          </a:bodyPr>
          <a:lstStyle/>
          <a:p>
            <a:pPr/>
            <a:r>
              <a:t>read/write buffering</a:t>
            </a:r>
          </a:p>
        </p:txBody>
      </p:sp>
      <p:sp>
        <p:nvSpPr>
          <p:cNvPr id="169" name="Shape 169"/>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indent="120650">
              <a:buSzTx/>
              <a:buNone/>
            </a:pPr>
          </a:p>
          <a:p>
            <a:pPr>
              <a:buSzPct val="59375"/>
            </a:pPr>
            <a:r>
              <a:t>System buffers to hide block I/O activity</a:t>
            </a:r>
          </a:p>
          <a:p>
            <a:pPr indent="120650">
              <a:buSzTx/>
              <a:buNone/>
            </a:pPr>
          </a:p>
          <a:p>
            <a:pPr>
              <a:buSzPct val="59375"/>
            </a:pPr>
            <a:r>
              <a:t>Users can read/write at any byte granularity</a:t>
            </a:r>
          </a:p>
          <a:p>
            <a:pPr indent="120650">
              <a:buSzTx/>
              <a:buNone/>
            </a:pPr>
          </a:p>
          <a:p>
            <a:pPr>
              <a:buSzPct val="59375"/>
            </a:pPr>
            <a:r>
              <a:t>OS converts these to block-level I/O</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File System Cache</a:t>
            </a:r>
          </a:p>
        </p:txBody>
      </p:sp>
      <p:sp>
        <p:nvSpPr>
          <p:cNvPr id="172" name="Shape 172"/>
          <p:cNvSpPr/>
          <p:nvPr>
            <p:ph type="body" idx="1"/>
          </p:nvPr>
        </p:nvSpPr>
        <p:spPr>
          <a:prstGeom prst="rect">
            <a:avLst/>
          </a:prstGeom>
        </p:spPr>
        <p:txBody>
          <a:bodyPr/>
          <a:lstStyle/>
          <a:p>
            <a:pPr marL="320842" indent="-320842">
              <a:defRPr sz="2600"/>
            </a:pPr>
            <a:r>
              <a:t>Small area in main memory that stores frequently accessed data blocks in the file system.</a:t>
            </a:r>
          </a:p>
          <a:p>
            <a:pPr marL="320842" indent="-320842">
              <a:defRPr sz="2600"/>
            </a:pPr>
          </a:p>
          <a:p>
            <a:pPr marL="320842" indent="-320842">
              <a:defRPr sz="2600"/>
            </a:pPr>
            <a:r>
              <a:t>Before accessing the disk, look in the FS cache.</a:t>
            </a:r>
          </a:p>
          <a:p>
            <a:pPr marL="320842" indent="-320842">
              <a:defRPr sz="2600"/>
            </a:pPr>
          </a:p>
          <a:p>
            <a:pPr marL="320842" indent="-320842">
              <a:defRPr sz="2600"/>
            </a:pPr>
            <a:r>
              <a:t>If data block is in FS cache, no need to go to disk.</a:t>
            </a:r>
          </a:p>
          <a:p>
            <a:pPr marL="320842" indent="-320842">
              <a:defRPr sz="2600"/>
            </a:pPr>
          </a:p>
          <a:p>
            <a:pPr marL="320842" indent="-320842">
              <a:defRPr sz="2600"/>
            </a:pPr>
            <a:r>
              <a:t>Periodically, purge the cache of infrequently used data blocks.</a:t>
            </a:r>
          </a:p>
          <a:p>
            <a:pPr marL="320842" indent="-320842">
              <a:defRPr sz="2600"/>
            </a:pPr>
          </a:p>
          <a:p>
            <a:pPr marL="320842" indent="-320842">
              <a:defRPr sz="2600"/>
            </a:pPr>
            <a:r>
              <a:t>Claim: If the cache works well, then most I/O accesses to the physical disk will be writes. Why?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Data Structure for File-System Cache</a:t>
            </a:r>
          </a:p>
        </p:txBody>
      </p:sp>
      <p:pic>
        <p:nvPicPr>
          <p:cNvPr id="175" name="6-27.jpg"/>
          <p:cNvPicPr>
            <a:picLocks noChangeAspect="1"/>
          </p:cNvPicPr>
          <p:nvPr/>
        </p:nvPicPr>
        <p:blipFill>
          <a:blip r:embed="rId2">
            <a:extLst/>
          </a:blip>
          <a:stretch>
            <a:fillRect/>
          </a:stretch>
        </p:blipFill>
        <p:spPr>
          <a:xfrm>
            <a:off x="238125" y="1108075"/>
            <a:ext cx="8726488" cy="3016250"/>
          </a:xfrm>
          <a:prstGeom prst="rect">
            <a:avLst/>
          </a:prstGeom>
          <a:ln w="12700">
            <a:miter lim="400000"/>
          </a:ln>
        </p:spPr>
      </p:pic>
      <p:sp>
        <p:nvSpPr>
          <p:cNvPr id="176" name="Shape 176"/>
          <p:cNvSpPr/>
          <p:nvPr>
            <p:ph type="body" sz="half" idx="1"/>
          </p:nvPr>
        </p:nvSpPr>
        <p:spPr>
          <a:xfrm>
            <a:off x="76200" y="4174232"/>
            <a:ext cx="8991600" cy="2652217"/>
          </a:xfrm>
          <a:prstGeom prst="rect">
            <a:avLst/>
          </a:prstGeom>
        </p:spPr>
        <p:txBody>
          <a:bodyPr/>
          <a:lstStyle/>
          <a:p>
            <a:pPr marL="320842" indent="-320842">
              <a:defRPr sz="2300"/>
            </a:pPr>
            <a:r>
              <a:t>Cache Lookup: </a:t>
            </a:r>
          </a:p>
          <a:p>
            <a:pPr lvl="1">
              <a:defRPr sz="2300"/>
            </a:pPr>
            <a:r>
              <a:t>Pages in cache are looked up via a hash table for fast access.</a:t>
            </a:r>
          </a:p>
          <a:p>
            <a:pPr marL="320842" indent="-320842">
              <a:defRPr sz="2300"/>
            </a:pPr>
            <a:r>
              <a:t>Cache Eviction:</a:t>
            </a:r>
          </a:p>
          <a:p>
            <a:pPr lvl="1">
              <a:defRPr sz="2300"/>
            </a:pPr>
            <a:r>
              <a:t>Another doubly-linked list maintained to identify least-recently used (LRU) victim pages that are periodically purged.</a:t>
            </a:r>
          </a:p>
          <a:p>
            <a:pPr lvl="1">
              <a:defRPr sz="2300"/>
            </a:pPr>
            <a:r>
              <a:t>Is the victim page dirty? Then write to disk. Else discard.</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54421" y="0"/>
            <a:ext cx="9035158" cy="816620"/>
          </a:xfrm>
          <a:prstGeom prst="rect">
            <a:avLst/>
          </a:prstGeom>
        </p:spPr>
        <p:txBody>
          <a:bodyPr/>
          <a:lstStyle>
            <a:lvl1pPr>
              <a:defRPr sz="4200"/>
            </a:lvl1pPr>
          </a:lstStyle>
          <a:p>
            <a:pPr/>
            <a:r>
              <a:t>Virtual memory page cache and FS cache</a:t>
            </a:r>
          </a:p>
        </p:txBody>
      </p:sp>
      <p:sp>
        <p:nvSpPr>
          <p:cNvPr id="179" name="Shape 179"/>
          <p:cNvSpPr/>
          <p:nvPr>
            <p:ph type="body" idx="1"/>
          </p:nvPr>
        </p:nvSpPr>
        <p:spPr>
          <a:prstGeom prst="rect">
            <a:avLst/>
          </a:prstGeom>
        </p:spPr>
        <p:txBody>
          <a:bodyPr/>
          <a:lstStyle/>
          <a:p>
            <a:pPr/>
            <a:r>
              <a:t>Often they are managed in a unified manner</a:t>
            </a:r>
          </a:p>
          <a:p>
            <a:pPr/>
          </a:p>
          <a:p>
            <a:pPr/>
            <a:r>
              <a:t>Meaning: one common page-cache is used for managing pages for both virtual memory and file system.</a:t>
            </a:r>
          </a:p>
          <a:p>
            <a:pPr/>
          </a:p>
          <a:p>
            <a:pPr/>
            <a:r>
              <a:t>For example, Linux maintains one common set of data structures to keep track of active and inactive (LRU) pages.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prstGeom prst="rect">
            <a:avLst/>
          </a:prstGeom>
        </p:spPr>
        <p:txBody>
          <a:bodyPr lIns="45699" tIns="45699" rIns="45699" bIns="45699">
            <a:normAutofit fontScale="100000" lnSpcReduction="0"/>
          </a:bodyPr>
          <a:lstStyle/>
          <a:p>
            <a:pPr/>
            <a:r>
              <a:t>Major Innovations</a:t>
            </a:r>
          </a:p>
        </p:txBody>
      </p:sp>
      <p:sp>
        <p:nvSpPr>
          <p:cNvPr id="74" name="Shape 74"/>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a:spcBef>
                <a:spcPts val="500"/>
              </a:spcBef>
              <a:buSzPct val="60714"/>
            </a:pPr>
            <a:r>
              <a:rPr sz="2800"/>
              <a:t>Hierarchical file system</a:t>
            </a:r>
            <a:endParaRPr sz="2800"/>
          </a:p>
          <a:p>
            <a:pPr indent="120650">
              <a:buSzTx/>
              <a:buNone/>
            </a:pPr>
            <a:endParaRPr sz="2800"/>
          </a:p>
          <a:p>
            <a:pPr>
              <a:spcBef>
                <a:spcPts val="500"/>
              </a:spcBef>
              <a:buSzPct val="60714"/>
            </a:pPr>
            <a:r>
              <a:rPr sz="2800"/>
              <a:t>Compatible file, device, and inter-process I/O</a:t>
            </a:r>
            <a:endParaRPr sz="2800"/>
          </a:p>
          <a:p>
            <a:pPr indent="120650">
              <a:buSzTx/>
              <a:buNone/>
            </a:pPr>
            <a:endParaRPr sz="2800"/>
          </a:p>
          <a:p>
            <a:pPr>
              <a:spcBef>
                <a:spcPts val="500"/>
              </a:spcBef>
              <a:buSzPct val="60714"/>
            </a:pPr>
            <a:r>
              <a:rPr sz="2800"/>
              <a:t>Background (asynchronous) and foreground processes</a:t>
            </a:r>
            <a:endParaRPr sz="2800"/>
          </a:p>
          <a:p>
            <a:pPr indent="120650">
              <a:buSzTx/>
              <a:buNone/>
            </a:pPr>
            <a:endParaRPr sz="2800"/>
          </a:p>
          <a:p>
            <a:pPr>
              <a:spcBef>
                <a:spcPts val="500"/>
              </a:spcBef>
              <a:buSzPct val="60714"/>
            </a:pPr>
            <a:r>
              <a:rPr sz="2800"/>
              <a:t>Interactive Shell</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Log-Structured File Systems</a:t>
            </a:r>
          </a:p>
        </p:txBody>
      </p:sp>
      <p:sp>
        <p:nvSpPr>
          <p:cNvPr id="182" name="Shape 182"/>
          <p:cNvSpPr/>
          <p:nvPr>
            <p:ph type="body" idx="1"/>
          </p:nvPr>
        </p:nvSpPr>
        <p:spPr>
          <a:xfrm>
            <a:off x="76200" y="876300"/>
            <a:ext cx="8991600" cy="5815708"/>
          </a:xfrm>
          <a:prstGeom prst="rect">
            <a:avLst/>
          </a:prstGeom>
        </p:spPr>
        <p:txBody>
          <a:bodyPr/>
          <a:lstStyle/>
          <a:p>
            <a:pPr marL="320842" indent="-320842">
              <a:defRPr sz="2800"/>
            </a:pPr>
            <a:r>
              <a:t>With CPUs faster, memory larger</a:t>
            </a:r>
          </a:p>
          <a:p>
            <a:pPr lvl="1">
              <a:defRPr sz="2800"/>
            </a:pPr>
            <a:r>
              <a:t>disk caches are also getting larger</a:t>
            </a:r>
          </a:p>
          <a:p>
            <a:pPr lvl="1">
              <a:defRPr sz="2800"/>
            </a:pPr>
            <a:r>
              <a:t>increasing number of read requests come from file system cache</a:t>
            </a:r>
          </a:p>
          <a:p>
            <a:pPr lvl="1">
              <a:defRPr sz="2800"/>
            </a:pPr>
            <a:r>
              <a:t>Thus, most disk accesses will be writes</a:t>
            </a:r>
          </a:p>
          <a:p>
            <a:pPr lvl="1">
              <a:defRPr sz="2800"/>
            </a:pPr>
          </a:p>
          <a:p>
            <a:pPr marL="320842" indent="-320842">
              <a:defRPr sz="2800"/>
            </a:pPr>
            <a:r>
              <a:t>LFS treats the entire disk as a log</a:t>
            </a:r>
          </a:p>
          <a:p>
            <a:pPr lvl="1">
              <a:defRPr sz="2800"/>
            </a:pPr>
            <a:r>
              <a:t>all writes are initially buffered in memory</a:t>
            </a:r>
          </a:p>
          <a:p>
            <a:pPr lvl="1">
              <a:defRPr sz="2800"/>
            </a:pPr>
            <a:r>
              <a:t>periodically commit the writes to the end of the disk log</a:t>
            </a:r>
          </a:p>
          <a:p>
            <a:pPr lvl="1">
              <a:defRPr sz="2800"/>
            </a:pPr>
            <a:r>
              <a:t>When file is opened, locate i-node, then find blocks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lIns="45699" tIns="45699" rIns="45699" bIns="45699">
            <a:normAutofit fontScale="100000" lnSpcReduction="0"/>
          </a:bodyPr>
          <a:lstStyle/>
          <a:p>
            <a:pPr/>
            <a:r>
              <a:t>Quiz on Inodes</a:t>
            </a:r>
          </a:p>
        </p:txBody>
      </p:sp>
      <p:sp>
        <p:nvSpPr>
          <p:cNvPr id="185" name="Shape 185"/>
          <p:cNvSpPr/>
          <p:nvPr>
            <p:ph type="body" idx="1"/>
          </p:nvPr>
        </p:nvSpPr>
        <p:spPr>
          <a:xfrm>
            <a:off x="457200" y="1295399"/>
            <a:ext cx="8229600" cy="5257801"/>
          </a:xfrm>
          <a:prstGeom prst="rect">
            <a:avLst/>
          </a:prstGeom>
        </p:spPr>
        <p:txBody>
          <a:bodyPr lIns="45699" tIns="45699" rIns="45699" bIns="45699">
            <a:normAutofit fontScale="100000" lnSpcReduction="0"/>
          </a:bodyPr>
          <a:lstStyle/>
          <a:p>
            <a:pPr marL="180473" indent="-180473">
              <a:lnSpc>
                <a:spcPct val="80000"/>
              </a:lnSpc>
              <a:spcBef>
                <a:spcPts val="400"/>
              </a:spcBef>
              <a:buClrTx/>
              <a:buFontTx/>
              <a:buChar char="•"/>
              <a:defRPr sz="2800"/>
            </a:pPr>
            <a:r>
              <a:rPr sz="1800"/>
              <a:t>All blocks in a disk are of size 4KB (4096 bytes).</a:t>
            </a:r>
            <a:endParaRPr sz="1800"/>
          </a:p>
          <a:p>
            <a:pPr marL="280736" indent="-280736">
              <a:lnSpc>
                <a:spcPct val="80000"/>
              </a:lnSpc>
              <a:spcBef>
                <a:spcPts val="400"/>
              </a:spcBef>
              <a:buClrTx/>
              <a:buFontTx/>
              <a:buChar char="•"/>
              <a:defRPr sz="2800"/>
            </a:pPr>
            <a:endParaRPr sz="1800"/>
          </a:p>
          <a:p>
            <a:pPr marL="180473" indent="-180473">
              <a:lnSpc>
                <a:spcPct val="80000"/>
              </a:lnSpc>
              <a:spcBef>
                <a:spcPts val="400"/>
              </a:spcBef>
              <a:buClrTx/>
              <a:buFontTx/>
              <a:buChar char="•"/>
              <a:defRPr sz="2800"/>
            </a:pPr>
            <a:r>
              <a:rPr sz="1800"/>
              <a:t>The top level of an inode is stored in a disk block of size 4KB.</a:t>
            </a:r>
          </a:p>
          <a:p>
            <a:pPr marL="280736" indent="-280736">
              <a:lnSpc>
                <a:spcPct val="80000"/>
              </a:lnSpc>
              <a:spcBef>
                <a:spcPts val="400"/>
              </a:spcBef>
              <a:buClrTx/>
              <a:buFontTx/>
              <a:buChar char="•"/>
              <a:defRPr sz="2800"/>
            </a:pPr>
          </a:p>
          <a:p>
            <a:pPr marL="180473" indent="-180473">
              <a:lnSpc>
                <a:spcPct val="80000"/>
              </a:lnSpc>
              <a:spcBef>
                <a:spcPts val="400"/>
              </a:spcBef>
              <a:buClrTx/>
              <a:buFontTx/>
              <a:buChar char="•"/>
              <a:defRPr sz="2800"/>
            </a:pPr>
            <a:r>
              <a:rPr sz="1800"/>
              <a:t>All file attributes, except data block locations, take up a total of 128 bytes (out of the above 4KB).</a:t>
            </a:r>
          </a:p>
          <a:p>
            <a:pPr marL="280736" indent="-280736">
              <a:lnSpc>
                <a:spcPct val="80000"/>
              </a:lnSpc>
              <a:spcBef>
                <a:spcPts val="400"/>
              </a:spcBef>
              <a:buClrTx/>
              <a:buFontTx/>
              <a:buChar char="•"/>
              <a:defRPr sz="2800"/>
            </a:pPr>
          </a:p>
          <a:p>
            <a:pPr marL="180473" indent="-180473">
              <a:lnSpc>
                <a:spcPct val="80000"/>
              </a:lnSpc>
              <a:spcBef>
                <a:spcPts val="400"/>
              </a:spcBef>
              <a:buClrTx/>
              <a:buFontTx/>
              <a:buChar char="•"/>
              <a:defRPr sz="2800"/>
            </a:pPr>
            <a:r>
              <a:rPr sz="1800"/>
              <a:t>Each direct block address takes up 8 bytes of space and gives the address of a disk block of size 4KB. </a:t>
            </a:r>
          </a:p>
          <a:p>
            <a:pPr marL="280736" indent="-280736">
              <a:lnSpc>
                <a:spcPct val="80000"/>
              </a:lnSpc>
              <a:spcBef>
                <a:spcPts val="400"/>
              </a:spcBef>
              <a:buClrTx/>
              <a:buFontTx/>
              <a:buChar char="•"/>
              <a:defRPr sz="2800"/>
            </a:pPr>
          </a:p>
          <a:p>
            <a:pPr marL="180473" indent="-180473">
              <a:lnSpc>
                <a:spcPct val="80000"/>
              </a:lnSpc>
              <a:spcBef>
                <a:spcPts val="400"/>
              </a:spcBef>
              <a:buClrTx/>
              <a:buFontTx/>
              <a:buChar char="•"/>
              <a:defRPr sz="2800"/>
            </a:pPr>
            <a:r>
              <a:rPr sz="1800"/>
              <a:t>Last three entries of the first level of the inode point to single, double, and triple indirect blocks respectively.</a:t>
            </a:r>
          </a:p>
          <a:p>
            <a:pPr indent="120650">
              <a:buSzTx/>
              <a:buNone/>
            </a:pPr>
            <a:endParaRPr sz="1800"/>
          </a:p>
          <a:p>
            <a:pPr>
              <a:lnSpc>
                <a:spcPct val="80000"/>
              </a:lnSpc>
              <a:spcBef>
                <a:spcPts val="400"/>
              </a:spcBef>
              <a:buSzPct val="80555"/>
            </a:pPr>
            <a:r>
              <a:rPr sz="1800"/>
              <a:t>Question: What is the largest size of a file that can be accessed through direct block entries of the inode?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lIns="45699" tIns="45699" rIns="45699" bIns="45699">
            <a:normAutofit fontScale="100000" lnSpcReduction="0"/>
          </a:bodyPr>
          <a:lstStyle/>
          <a:p>
            <a:pPr/>
            <a:r>
              <a:t>Original use around 1969-70s</a:t>
            </a:r>
          </a:p>
        </p:txBody>
      </p:sp>
      <p:sp>
        <p:nvSpPr>
          <p:cNvPr id="77" name="Shape 77"/>
          <p:cNvSpPr/>
          <p:nvPr>
            <p:ph type="body" idx="1"/>
          </p:nvPr>
        </p:nvSpPr>
        <p:spPr>
          <a:xfrm>
            <a:off x="457200" y="1600200"/>
            <a:ext cx="8229600" cy="4525961"/>
          </a:xfrm>
          <a:prstGeom prst="rect">
            <a:avLst/>
          </a:prstGeom>
        </p:spPr>
        <p:txBody>
          <a:bodyPr lIns="45699" tIns="45699" rIns="45699" bIns="45699">
            <a:normAutofit fontScale="100000" lnSpcReduction="0"/>
          </a:bodyPr>
          <a:lstStyle>
            <a:lvl1pPr>
              <a:buSzPct val="59375"/>
            </a:lvl1pPr>
          </a:lstStyle>
          <a:p>
            <a:pPr/>
            <a:r>
              <a:t>“preparation and formatting of patent applications and other textual material, the collection and processing of trouble data from various switching machines within the Bell System, and recording and checking telephone service orders”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lIns="45699" tIns="45699" rIns="45699" bIns="45699">
            <a:normAutofit fontScale="100000" lnSpcReduction="0"/>
          </a:bodyPr>
          <a:lstStyle/>
          <a:p>
            <a:pPr/>
            <a:r>
              <a:t>Now</a:t>
            </a:r>
          </a:p>
        </p:txBody>
      </p:sp>
      <p:sp>
        <p:nvSpPr>
          <p:cNvPr id="80" name="Shape 80"/>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a:lnSpc>
                <a:spcPct val="80000"/>
              </a:lnSpc>
              <a:spcBef>
                <a:spcPts val="400"/>
              </a:spcBef>
              <a:buSzPct val="60416"/>
            </a:pPr>
            <a:r>
              <a:rPr sz="2400"/>
              <a:t>Widely used in </a:t>
            </a:r>
            <a:endParaRPr sz="2400"/>
          </a:p>
          <a:p>
            <a:pPr lvl="1" marL="661307" indent="-204107">
              <a:lnSpc>
                <a:spcPct val="80000"/>
              </a:lnSpc>
              <a:spcBef>
                <a:spcPts val="400"/>
              </a:spcBef>
              <a:buSzPct val="60000"/>
              <a:defRPr sz="2800"/>
            </a:pPr>
            <a:r>
              <a:rPr sz="2000"/>
              <a:t>Servers</a:t>
            </a:r>
          </a:p>
          <a:p>
            <a:pPr lvl="1" marL="661307" indent="-204107">
              <a:lnSpc>
                <a:spcPct val="80000"/>
              </a:lnSpc>
              <a:spcBef>
                <a:spcPts val="400"/>
              </a:spcBef>
              <a:buSzPct val="60000"/>
              <a:defRPr sz="2800"/>
            </a:pPr>
            <a:r>
              <a:rPr sz="2000"/>
              <a:t>Desktops</a:t>
            </a:r>
          </a:p>
          <a:p>
            <a:pPr lvl="1" marL="661307" indent="-204107">
              <a:lnSpc>
                <a:spcPct val="80000"/>
              </a:lnSpc>
              <a:spcBef>
                <a:spcPts val="400"/>
              </a:spcBef>
              <a:buSzPct val="60000"/>
              <a:defRPr sz="2800"/>
            </a:pPr>
            <a:r>
              <a:rPr sz="2000"/>
              <a:t>Laptops, Netbooks</a:t>
            </a:r>
          </a:p>
          <a:p>
            <a:pPr lvl="1" marL="661307" indent="-204107">
              <a:lnSpc>
                <a:spcPct val="80000"/>
              </a:lnSpc>
              <a:spcBef>
                <a:spcPts val="400"/>
              </a:spcBef>
              <a:buSzPct val="60000"/>
              <a:defRPr sz="2800"/>
            </a:pPr>
            <a:r>
              <a:rPr sz="2000"/>
              <a:t>PDAs, phones</a:t>
            </a:r>
          </a:p>
          <a:p>
            <a:pPr lvl="1" marL="661307" indent="-204107">
              <a:lnSpc>
                <a:spcPct val="80000"/>
              </a:lnSpc>
              <a:spcBef>
                <a:spcPts val="400"/>
              </a:spcBef>
              <a:buSzPct val="60000"/>
              <a:defRPr sz="2800"/>
            </a:pPr>
            <a:r>
              <a:rPr sz="2000"/>
              <a:t>Mainframes</a:t>
            </a:r>
          </a:p>
          <a:p>
            <a:pPr lvl="1" marL="661307" indent="-204107">
              <a:lnSpc>
                <a:spcPct val="80000"/>
              </a:lnSpc>
              <a:spcBef>
                <a:spcPts val="400"/>
              </a:spcBef>
              <a:buSzPct val="60000"/>
              <a:defRPr sz="2800"/>
            </a:pPr>
            <a:r>
              <a:rPr sz="2000"/>
              <a:t>Embedded systems</a:t>
            </a:r>
          </a:p>
          <a:p>
            <a:pPr lvl="1" marL="661307" indent="-204107">
              <a:lnSpc>
                <a:spcPct val="80000"/>
              </a:lnSpc>
              <a:spcBef>
                <a:spcPts val="400"/>
              </a:spcBef>
              <a:buSzPct val="60000"/>
              <a:defRPr sz="2800"/>
            </a:pPr>
            <a:r>
              <a:rPr sz="2000"/>
              <a:t>Real-time systems</a:t>
            </a:r>
          </a:p>
          <a:p>
            <a:pPr lvl="1" marL="661307" indent="-204107">
              <a:lnSpc>
                <a:spcPct val="80000"/>
              </a:lnSpc>
              <a:spcBef>
                <a:spcPts val="400"/>
              </a:spcBef>
              <a:buSzPct val="60000"/>
              <a:defRPr sz="2800"/>
            </a:pPr>
            <a:r>
              <a:rPr sz="2000"/>
              <a:t>Switches, routers</a:t>
            </a:r>
          </a:p>
          <a:p>
            <a:pPr lvl="1" marL="661307" indent="-204107">
              <a:lnSpc>
                <a:spcPct val="80000"/>
              </a:lnSpc>
              <a:spcBef>
                <a:spcPts val="400"/>
              </a:spcBef>
              <a:buSzPct val="60000"/>
              <a:defRPr sz="2800"/>
            </a:pPr>
            <a:r>
              <a:rPr sz="2000"/>
              <a:t>Almost any computing platform you can think of </a:t>
            </a:r>
          </a:p>
          <a:p>
            <a:pPr indent="120650">
              <a:buSzTx/>
              <a:buNone/>
            </a:pPr>
            <a:endParaRPr sz="2800"/>
          </a:p>
          <a:p>
            <a:pPr>
              <a:lnSpc>
                <a:spcPct val="80000"/>
              </a:lnSpc>
              <a:spcBef>
                <a:spcPts val="400"/>
              </a:spcBef>
              <a:buSzPct val="60416"/>
            </a:pPr>
            <a:r>
              <a:rPr sz="2400"/>
              <a:t>“</a:t>
            </a:r>
            <a:r>
              <a:rPr i="1" sz="2400"/>
              <a:t>Perhaps paradoxically, the success of UNIX is largely due to the fact that it was not designed to meet any predefined objectives.</a:t>
            </a:r>
            <a:r>
              <a:rPr sz="2400"/>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prstGeom prst="rect">
            <a:avLst/>
          </a:prstGeom>
        </p:spPr>
        <p:txBody>
          <a:bodyPr lIns="45699" tIns="45699" rIns="45699" bIns="45699">
            <a:normAutofit fontScale="100000" lnSpcReduction="0"/>
          </a:bodyPr>
          <a:lstStyle/>
          <a:p>
            <a:pPr/>
            <a:r>
              <a:t>Inexpensive!</a:t>
            </a:r>
          </a:p>
        </p:txBody>
      </p:sp>
      <p:sp>
        <p:nvSpPr>
          <p:cNvPr id="83" name="Shape 83"/>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a:lnSpc>
                <a:spcPct val="90000"/>
              </a:lnSpc>
              <a:buSzPct val="59375"/>
            </a:pPr>
            <a:r>
              <a:t>“UNIX can run on hardware costing </a:t>
            </a:r>
            <a:r>
              <a:rPr>
                <a:solidFill>
                  <a:srgbClr val="FF0000"/>
                </a:solidFill>
              </a:rPr>
              <a:t>as little as $40,000</a:t>
            </a:r>
            <a:r>
              <a:t>”</a:t>
            </a:r>
          </a:p>
          <a:p>
            <a:pPr indent="120650">
              <a:buSzTx/>
              <a:buNone/>
            </a:pPr>
          </a:p>
          <a:p>
            <a:pPr>
              <a:lnSpc>
                <a:spcPct val="90000"/>
              </a:lnSpc>
              <a:buSzPct val="59375"/>
            </a:pPr>
            <a:r>
              <a:rPr>
                <a:solidFill>
                  <a:srgbClr val="FF0000"/>
                </a:solidFill>
              </a:rPr>
              <a:t>“Less than two man years </a:t>
            </a:r>
            <a:r>
              <a:t>were spent on the main system software.”</a:t>
            </a:r>
          </a:p>
          <a:p>
            <a:pPr indent="120650">
              <a:buSzTx/>
              <a:buNone/>
            </a:pPr>
          </a:p>
          <a:p>
            <a:pPr>
              <a:lnSpc>
                <a:spcPct val="90000"/>
              </a:lnSpc>
              <a:buSzPct val="59375"/>
            </a:pPr>
            <a:r>
              <a:t>“users of UNIX will find that the most important characteristics of the system are its simplicity, elegance, and ease of use.”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lIns="45699" tIns="45699" rIns="45699" bIns="45699">
            <a:normAutofit fontScale="100000" lnSpcReduction="0"/>
          </a:bodyPr>
          <a:lstStyle/>
          <a:p>
            <a:pPr/>
            <a:r>
              <a:t>File System</a:t>
            </a:r>
          </a:p>
        </p:txBody>
      </p:sp>
      <p:sp>
        <p:nvSpPr>
          <p:cNvPr id="86" name="Shape 86"/>
          <p:cNvSpPr/>
          <p:nvPr>
            <p:ph type="body" idx="1"/>
          </p:nvPr>
        </p:nvSpPr>
        <p:spPr>
          <a:xfrm>
            <a:off x="457200" y="1600200"/>
            <a:ext cx="8229600" cy="4525961"/>
          </a:xfrm>
          <a:prstGeom prst="rect">
            <a:avLst/>
          </a:prstGeom>
        </p:spPr>
        <p:txBody>
          <a:bodyPr lIns="45699" tIns="45699" rIns="45699" bIns="45699">
            <a:normAutofit fontScale="100000" lnSpcReduction="0"/>
          </a:bodyPr>
          <a:lstStyle/>
          <a:p>
            <a:pPr>
              <a:lnSpc>
                <a:spcPct val="90000"/>
              </a:lnSpc>
              <a:spcBef>
                <a:spcPts val="500"/>
              </a:spcBef>
              <a:buSzPct val="60714"/>
            </a:pPr>
            <a:r>
              <a:rPr sz="2800"/>
              <a:t>“Most important role of UNIX is to provide a file-system”.</a:t>
            </a:r>
            <a:endParaRPr sz="2800"/>
          </a:p>
          <a:p>
            <a:pPr lvl="1" marL="702128" indent="-244928">
              <a:lnSpc>
                <a:spcPct val="90000"/>
              </a:lnSpc>
              <a:spcBef>
                <a:spcPts val="400"/>
              </a:spcBef>
              <a:buSzPct val="60416"/>
              <a:defRPr sz="2800"/>
            </a:pPr>
            <a:r>
              <a:rPr sz="2400"/>
              <a:t>Why?</a:t>
            </a:r>
          </a:p>
          <a:p>
            <a:pPr indent="120650">
              <a:buSzTx/>
              <a:buNone/>
            </a:pPr>
            <a:endParaRPr sz="2800"/>
          </a:p>
          <a:p>
            <a:pPr>
              <a:lnSpc>
                <a:spcPct val="90000"/>
              </a:lnSpc>
              <a:spcBef>
                <a:spcPts val="500"/>
              </a:spcBef>
              <a:buSzPct val="60714"/>
            </a:pPr>
            <a:r>
              <a:rPr sz="2800"/>
              <a:t>Three types of files</a:t>
            </a:r>
            <a:endParaRPr sz="2800"/>
          </a:p>
          <a:p>
            <a:pPr lvl="1" marL="702128" indent="-244928">
              <a:lnSpc>
                <a:spcPct val="90000"/>
              </a:lnSpc>
              <a:spcBef>
                <a:spcPts val="400"/>
              </a:spcBef>
              <a:buSzPct val="60416"/>
              <a:defRPr sz="2800"/>
            </a:pPr>
            <a:r>
              <a:rPr sz="2400"/>
              <a:t>Ordinary files</a:t>
            </a:r>
          </a:p>
          <a:p>
            <a:pPr lvl="2" marL="1104900" indent="-190500">
              <a:lnSpc>
                <a:spcPct val="90000"/>
              </a:lnSpc>
              <a:spcBef>
                <a:spcPts val="400"/>
              </a:spcBef>
              <a:buSzPct val="60000"/>
              <a:defRPr sz="2400"/>
            </a:pPr>
            <a:r>
              <a:rPr sz="2000"/>
              <a:t>No particular structure imposed by OS</a:t>
            </a:r>
          </a:p>
          <a:p>
            <a:pPr lvl="1" marL="702128" indent="-244928">
              <a:lnSpc>
                <a:spcPct val="90000"/>
              </a:lnSpc>
              <a:spcBef>
                <a:spcPts val="400"/>
              </a:spcBef>
              <a:buSzPct val="60416"/>
              <a:defRPr sz="2800"/>
            </a:pPr>
            <a:r>
              <a:rPr sz="2400"/>
              <a:t>Directories</a:t>
            </a:r>
          </a:p>
          <a:p>
            <a:pPr lvl="2" marL="1104900" indent="-190500">
              <a:lnSpc>
                <a:spcPct val="90000"/>
              </a:lnSpc>
              <a:spcBef>
                <a:spcPts val="400"/>
              </a:spcBef>
              <a:buSzPct val="60000"/>
              <a:defRPr sz="2400"/>
            </a:pPr>
            <a:r>
              <a:rPr sz="2000"/>
              <a:t>Mapping between filenames and files</a:t>
            </a:r>
          </a:p>
          <a:p>
            <a:pPr lvl="1" marL="702128" indent="-244928">
              <a:lnSpc>
                <a:spcPct val="90000"/>
              </a:lnSpc>
              <a:spcBef>
                <a:spcPts val="400"/>
              </a:spcBef>
              <a:buSzPct val="60416"/>
              <a:defRPr sz="2800"/>
            </a:pPr>
            <a:r>
              <a:rPr sz="2400"/>
              <a:t>Special files</a:t>
            </a:r>
          </a:p>
          <a:p>
            <a:pPr lvl="2" marL="1104900" indent="-190500">
              <a:lnSpc>
                <a:spcPct val="90000"/>
              </a:lnSpc>
              <a:spcBef>
                <a:spcPts val="400"/>
              </a:spcBef>
              <a:buSzPct val="60000"/>
              <a:defRPr sz="2400"/>
            </a:pPr>
            <a:r>
              <a:rPr sz="2000"/>
              <a:t>I/O devices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279400" y="190500"/>
            <a:ext cx="8637588" cy="787400"/>
          </a:xfrm>
          <a:prstGeom prst="rect">
            <a:avLst/>
          </a:prstGeom>
        </p:spPr>
        <p:txBody>
          <a:bodyPr>
            <a:normAutofit fontScale="100000" lnSpcReduction="0"/>
          </a:bodyPr>
          <a:lstStyle>
            <a:lvl1pPr algn="ctr"/>
          </a:lstStyle>
          <a:p>
            <a:pPr/>
            <a:r>
              <a:t>What is a File System?</a:t>
            </a:r>
          </a:p>
        </p:txBody>
      </p:sp>
      <p:sp>
        <p:nvSpPr>
          <p:cNvPr id="89" name="Shape 89"/>
          <p:cNvSpPr/>
          <p:nvPr>
            <p:ph type="body" idx="1"/>
          </p:nvPr>
        </p:nvSpPr>
        <p:spPr>
          <a:xfrm>
            <a:off x="76200" y="1003300"/>
            <a:ext cx="8991601" cy="5700564"/>
          </a:xfrm>
          <a:prstGeom prst="rect">
            <a:avLst/>
          </a:prstGeom>
        </p:spPr>
        <p:txBody>
          <a:bodyPr/>
          <a:lstStyle/>
          <a:p>
            <a:pPr marL="320842" indent="-320842">
              <a:defRPr sz="2100"/>
            </a:pPr>
            <a:r>
              <a:t>File system is the OS component that organizes data on the raw storage device.</a:t>
            </a:r>
          </a:p>
          <a:p>
            <a:pPr marL="320842" indent="-320842">
              <a:defRPr sz="1400"/>
            </a:pPr>
          </a:p>
          <a:p>
            <a:pPr marL="320842" indent="-320842">
              <a:defRPr sz="2100"/>
            </a:pPr>
            <a:r>
              <a:rPr b="1"/>
              <a:t>Data</a:t>
            </a:r>
            <a:r>
              <a:t>, by itself, is just a meaningless sequence of bits and bytes.</a:t>
            </a:r>
          </a:p>
          <a:p>
            <a:pPr marL="320842" indent="-320842">
              <a:defRPr sz="1600"/>
            </a:pPr>
          </a:p>
          <a:p>
            <a:pPr marL="320842" indent="-320842">
              <a:defRPr sz="2100"/>
            </a:pPr>
            <a:r>
              <a:rPr b="1"/>
              <a:t>Metadata</a:t>
            </a:r>
            <a:r>
              <a:t> is the information that describes the data.</a:t>
            </a:r>
          </a:p>
          <a:p>
            <a:pPr lvl="1">
              <a:defRPr sz="2100"/>
            </a:pPr>
            <a:r>
              <a:t>Also called attributes.</a:t>
            </a:r>
          </a:p>
          <a:p>
            <a:pPr lvl="1">
              <a:defRPr sz="2100"/>
            </a:pPr>
            <a:r>
              <a:t>Without meta-data, data itself will be incomprehensible.</a:t>
            </a:r>
          </a:p>
          <a:p>
            <a:pPr marL="320842" indent="-320842">
              <a:defRPr sz="2100"/>
            </a:pPr>
          </a:p>
          <a:p>
            <a:pPr marL="320842" indent="-320842">
              <a:defRPr sz="2100"/>
            </a:pPr>
            <a:r>
              <a:t>A File System defines </a:t>
            </a:r>
          </a:p>
          <a:p>
            <a:pPr lvl="1">
              <a:defRPr sz="2100"/>
            </a:pPr>
            <a:r>
              <a:t>Format of the data objects.</a:t>
            </a:r>
          </a:p>
          <a:p>
            <a:pPr lvl="1">
              <a:defRPr sz="2100"/>
            </a:pPr>
            <a:r>
              <a:t>The format/meaning of meta-data associated with each data object. E.g. File name, permissions, and size of a file.</a:t>
            </a:r>
          </a:p>
          <a:p>
            <a:pPr lvl="1">
              <a:defRPr sz="2100"/>
            </a:pPr>
            <a:r>
              <a:t>Location of the individual data blocks of for each data object.</a:t>
            </a:r>
          </a:p>
          <a:p>
            <a:pPr lvl="1">
              <a:defRPr sz="2100"/>
            </a:pPr>
            <a:r>
              <a:t>A framework to manage free space on the raw storage.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a:r>
              <a:t>Virtual File System (VFS)</a:t>
            </a:r>
          </a:p>
        </p:txBody>
      </p:sp>
      <p:sp>
        <p:nvSpPr>
          <p:cNvPr id="92" name="Shape 92"/>
          <p:cNvSpPr/>
          <p:nvPr>
            <p:ph type="body" sz="half" idx="1"/>
          </p:nvPr>
        </p:nvSpPr>
        <p:spPr>
          <a:xfrm>
            <a:off x="76200" y="762000"/>
            <a:ext cx="8991601" cy="1762026"/>
          </a:xfrm>
          <a:prstGeom prst="rect">
            <a:avLst/>
          </a:prstGeom>
        </p:spPr>
        <p:txBody>
          <a:bodyPr/>
          <a:lstStyle/>
          <a:p>
            <a:pPr marL="240631" indent="-240631">
              <a:spcBef>
                <a:spcPts val="0"/>
              </a:spcBef>
              <a:defRPr sz="2300"/>
            </a:pPr>
            <a:r>
              <a:t>VFS provides </a:t>
            </a:r>
          </a:p>
          <a:p>
            <a:pPr lvl="1" marL="828842">
              <a:spcBef>
                <a:spcPts val="0"/>
              </a:spcBef>
              <a:buAutoNum type="arabicPeriod" startAt="1"/>
              <a:defRPr sz="2300"/>
            </a:pPr>
            <a:r>
              <a:t>A common system call interface to user applications to access different file systems implemented in the OS.</a:t>
            </a:r>
          </a:p>
          <a:p>
            <a:pPr lvl="1" marL="828842">
              <a:spcBef>
                <a:spcPts val="0"/>
              </a:spcBef>
              <a:buAutoNum type="arabicPeriod" startAt="1"/>
              <a:defRPr sz="2300"/>
            </a:pPr>
            <a:r>
              <a:t>A common interface to file systems to “plug into” the operating system and provide services to user applications.</a:t>
            </a:r>
          </a:p>
        </p:txBody>
      </p:sp>
      <p:sp>
        <p:nvSpPr>
          <p:cNvPr id="93" name="Shape 93"/>
          <p:cNvSpPr/>
          <p:nvPr/>
        </p:nvSpPr>
        <p:spPr>
          <a:xfrm>
            <a:off x="1889769" y="25146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User Applications</a:t>
            </a:r>
          </a:p>
        </p:txBody>
      </p:sp>
      <p:sp>
        <p:nvSpPr>
          <p:cNvPr id="94" name="Shape 94"/>
          <p:cNvSpPr/>
          <p:nvPr/>
        </p:nvSpPr>
        <p:spPr>
          <a:xfrm>
            <a:off x="1889769" y="30480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System Calls</a:t>
            </a:r>
          </a:p>
        </p:txBody>
      </p:sp>
      <p:sp>
        <p:nvSpPr>
          <p:cNvPr id="95" name="Shape 95"/>
          <p:cNvSpPr/>
          <p:nvPr/>
        </p:nvSpPr>
        <p:spPr>
          <a:xfrm>
            <a:off x="1889769" y="35814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Virtual File System</a:t>
            </a:r>
          </a:p>
        </p:txBody>
      </p:sp>
      <p:sp>
        <p:nvSpPr>
          <p:cNvPr id="96" name="Shape 96"/>
          <p:cNvSpPr/>
          <p:nvPr/>
        </p:nvSpPr>
        <p:spPr>
          <a:xfrm>
            <a:off x="1889769"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File System 1</a:t>
            </a:r>
          </a:p>
        </p:txBody>
      </p:sp>
      <p:sp>
        <p:nvSpPr>
          <p:cNvPr id="97" name="Shape 97"/>
          <p:cNvSpPr/>
          <p:nvPr/>
        </p:nvSpPr>
        <p:spPr>
          <a:xfrm>
            <a:off x="3210569"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File System 2</a:t>
            </a:r>
          </a:p>
        </p:txBody>
      </p:sp>
      <p:sp>
        <p:nvSpPr>
          <p:cNvPr id="98" name="Shape 98"/>
          <p:cNvSpPr/>
          <p:nvPr/>
        </p:nvSpPr>
        <p:spPr>
          <a:xfrm>
            <a:off x="5168850"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File System N</a:t>
            </a:r>
          </a:p>
        </p:txBody>
      </p:sp>
      <p:sp>
        <p:nvSpPr>
          <p:cNvPr id="99" name="Shape 99"/>
          <p:cNvSpPr/>
          <p:nvPr/>
        </p:nvSpPr>
        <p:spPr>
          <a:xfrm>
            <a:off x="4492595" y="4348165"/>
            <a:ext cx="7137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pPr/>
            <a:r>
              <a:t>……</a:t>
            </a:r>
          </a:p>
        </p:txBody>
      </p:sp>
      <p:sp>
        <p:nvSpPr>
          <p:cNvPr id="100" name="Shape 100"/>
          <p:cNvSpPr/>
          <p:nvPr/>
        </p:nvSpPr>
        <p:spPr>
          <a:xfrm>
            <a:off x="1889769" y="4993497"/>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File System Cache</a:t>
            </a:r>
          </a:p>
        </p:txBody>
      </p:sp>
      <p:sp>
        <p:nvSpPr>
          <p:cNvPr id="101" name="Shape 101"/>
          <p:cNvSpPr/>
          <p:nvPr/>
        </p:nvSpPr>
        <p:spPr>
          <a:xfrm>
            <a:off x="1889769" y="5526897"/>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Device Drivers</a:t>
            </a:r>
          </a:p>
        </p:txBody>
      </p:sp>
      <p:sp>
        <p:nvSpPr>
          <p:cNvPr id="102" name="Shape 102"/>
          <p:cNvSpPr/>
          <p:nvPr/>
        </p:nvSpPr>
        <p:spPr>
          <a:xfrm>
            <a:off x="1887091" y="6060297"/>
            <a:ext cx="1321694" cy="6898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Storage 1</a:t>
            </a:r>
          </a:p>
        </p:txBody>
      </p:sp>
      <p:sp>
        <p:nvSpPr>
          <p:cNvPr id="103" name="Shape 103"/>
          <p:cNvSpPr/>
          <p:nvPr/>
        </p:nvSpPr>
        <p:spPr>
          <a:xfrm>
            <a:off x="3207891" y="6060297"/>
            <a:ext cx="1321693" cy="6898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Storage 2</a:t>
            </a:r>
          </a:p>
        </p:txBody>
      </p:sp>
      <p:sp>
        <p:nvSpPr>
          <p:cNvPr id="104" name="Shape 104"/>
          <p:cNvSpPr/>
          <p:nvPr/>
        </p:nvSpPr>
        <p:spPr>
          <a:xfrm>
            <a:off x="5166171" y="6072997"/>
            <a:ext cx="1321694" cy="6644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pPr/>
            <a:r>
              <a:t>Storage 3</a:t>
            </a:r>
          </a:p>
        </p:txBody>
      </p:sp>
      <p:sp>
        <p:nvSpPr>
          <p:cNvPr id="105" name="Shape 105"/>
          <p:cNvSpPr/>
          <p:nvPr/>
        </p:nvSpPr>
        <p:spPr>
          <a:xfrm>
            <a:off x="4492595" y="6194510"/>
            <a:ext cx="7137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697D7F"/>
      </a:accent4>
      <a:accent5>
        <a:srgbClr val="1D1D56"/>
      </a:accent5>
      <a:accent6>
        <a:srgbClr val="6E6E6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697D7F"/>
      </a:accent4>
      <a:accent5>
        <a:srgbClr val="1D1D56"/>
      </a:accent5>
      <a:accent6>
        <a:srgbClr val="6E6E6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