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5ED"/>
          </a:solidFill>
        </a:fill>
      </a:tcStyle>
    </a:wholeTbl>
    <a:band2H>
      <a:tcTxStyle b="def" i="def"/>
      <a:tcStyle>
        <a:tcBdr/>
        <a:fill>
          <a:solidFill>
            <a:srgbClr val="EFF3F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90500" y="2463800"/>
            <a:ext cx="8331200" cy="1524000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254000" y="4279900"/>
            <a:ext cx="6502399" cy="2819400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0">
              <a:spcBef>
                <a:spcPts val="0"/>
              </a:spcBef>
              <a:buSzTx/>
              <a:buNone/>
              <a:defRPr sz="3200"/>
            </a:lvl2pPr>
            <a:lvl3pPr marL="0" indent="0">
              <a:spcBef>
                <a:spcPts val="0"/>
              </a:spcBef>
              <a:buSzTx/>
              <a:buNone/>
              <a:defRPr sz="3200"/>
            </a:lvl3pPr>
            <a:lvl4pPr marL="0" indent="0">
              <a:spcBef>
                <a:spcPts val="0"/>
              </a:spcBef>
              <a:buSzTx/>
              <a:buNone/>
              <a:defRPr sz="3200"/>
            </a:lvl4pPr>
            <a:lvl5pPr marL="0" indent="0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7281333" y="6859410"/>
            <a:ext cx="2370667" cy="40640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0799" y="21166"/>
            <a:ext cx="9736668" cy="97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583" tIns="101583" rIns="101583" bIns="101583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3133" y="1069925"/>
            <a:ext cx="9652001" cy="63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583" tIns="101583" rIns="101583" bIns="101583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281333" y="6859411"/>
            <a:ext cx="237066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0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1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02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83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64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245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626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007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388894" marR="0" indent="-34089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08124"/>
              </a:lnSpc>
              <a:defRPr sz="4400"/>
            </a:lvl1pPr>
          </a:lstStyle>
          <a:p>
            <a:pPr>
              <a:defRPr sz="4800"/>
            </a:pPr>
            <a:r>
              <a:rPr sz="4400"/>
              <a:t>Redundant Array of Inexpensive Disks (RAID)</a:t>
            </a:r>
          </a:p>
        </p:txBody>
      </p:sp>
      <p:sp>
        <p:nvSpPr>
          <p:cNvPr id="32" name="Shape 32"/>
          <p:cNvSpPr/>
          <p:nvPr/>
        </p:nvSpPr>
        <p:spPr>
          <a:xfrm>
            <a:off x="216599" y="4237199"/>
            <a:ext cx="8043329" cy="270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20089"/>
              </a:lnSpc>
              <a:defRPr sz="3100"/>
            </a:pPr>
          </a:p>
          <a:p>
            <a:pPr>
              <a:lnSpc>
                <a:spcPct val="120089"/>
              </a:lnSpc>
              <a:defRPr sz="3100"/>
            </a:pPr>
            <a:r>
              <a:t>Kartik Gopalan</a:t>
            </a:r>
          </a:p>
          <a:p>
            <a:pPr>
              <a:lnSpc>
                <a:spcPct val="120089"/>
              </a:lnSpc>
              <a:defRPr sz="3100"/>
            </a:pPr>
          </a:p>
          <a:p>
            <a:pPr>
              <a:lnSpc>
                <a:spcPct val="120089"/>
              </a:lnSpc>
              <a:defRPr sz="3100"/>
            </a:pPr>
          </a:p>
          <a:p>
            <a:pPr>
              <a:lnSpc>
                <a:spcPct val="120089"/>
              </a:lnSpc>
              <a:defRPr sz="3100"/>
            </a:pPr>
            <a:r>
              <a:t>Chapter 5 Tanenbaum’s 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XOR Primer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3133" y="866725"/>
            <a:ext cx="9652001" cy="6622109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Truth Table</a:t>
            </a:r>
          </a:p>
          <a:p>
            <a:pPr lvl="1">
              <a:defRPr sz="2300"/>
            </a:pPr>
            <a:r>
              <a:t>0 XOR 0 = 0</a:t>
            </a:r>
          </a:p>
          <a:p>
            <a:pPr lvl="1">
              <a:defRPr sz="2300"/>
            </a:pPr>
            <a:r>
              <a:t>0 XOR 1 = 1</a:t>
            </a:r>
          </a:p>
          <a:p>
            <a:pPr lvl="1">
              <a:defRPr sz="2300"/>
            </a:pPr>
            <a:r>
              <a:t>1 XOR 0 = 1</a:t>
            </a:r>
          </a:p>
          <a:p>
            <a:pPr lvl="1">
              <a:defRPr sz="2300"/>
            </a:pPr>
            <a:r>
              <a:t>1 XOR 1 = 0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Associative and commutative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Lost any one bit? XOR the rest to recover.</a:t>
            </a:r>
          </a:p>
          <a:p>
            <a:pPr lvl="1">
              <a:defRPr sz="2300"/>
            </a:pPr>
            <a:r>
              <a:t>If 1 XOR (lost bit) = 0 </a:t>
            </a:r>
          </a:p>
          <a:p>
            <a:pPr lvl="1">
              <a:defRPr sz="2300"/>
            </a:pPr>
            <a:r>
              <a:t>then lost bit = 1 XOR 0 = 1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Extends to any number of data bits</a:t>
            </a:r>
          </a:p>
          <a:p>
            <a:pPr lvl="1">
              <a:defRPr sz="2300"/>
            </a:pPr>
            <a:r>
              <a:t>If 1 XOR (lost bit) XOR 1 = 0</a:t>
            </a:r>
          </a:p>
          <a:p>
            <a:pPr lvl="1">
              <a:defRPr sz="2300"/>
            </a:pPr>
            <a:r>
              <a:t>then lost bit = 1 XOR 1 XOR 0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3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93133" y="789384"/>
            <a:ext cx="9973735" cy="4139954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07812"/>
              </a:lnSpc>
              <a:defRPr sz="2300"/>
            </a:pPr>
            <a:r>
              <a:t>N+1 disk drives: N data drives + 1 parity drive</a:t>
            </a:r>
          </a:p>
          <a:p>
            <a:pPr>
              <a:lnSpc>
                <a:spcPct val="108124"/>
              </a:lnSpc>
              <a:spcBef>
                <a:spcPts val="300"/>
              </a:spcBef>
              <a:defRPr sz="2300"/>
            </a:pPr>
            <a:r>
              <a:t>Data Block b[k] partitioned into N fragments b[k,1], b[k,2], ... b[k,N]</a:t>
            </a:r>
          </a:p>
          <a:p>
            <a:pPr>
              <a:lnSpc>
                <a:spcPct val="107812"/>
              </a:lnSpc>
              <a:spcBef>
                <a:spcPts val="400"/>
              </a:spcBef>
              <a:defRPr sz="2300"/>
            </a:pPr>
            <a:r>
              <a:t>Parity drive contains </a:t>
            </a:r>
            <a:r>
              <a:rPr b="1"/>
              <a:t>XOR </a:t>
            </a:r>
            <a:r>
              <a:t>(</a:t>
            </a:r>
            <a:r>
              <a:rPr b="1"/>
              <a:t>exclusive or)</a:t>
            </a:r>
            <a:r>
              <a:t> of these N fragments</a:t>
            </a:r>
          </a:p>
          <a:p>
            <a:pPr lvl="2">
              <a:lnSpc>
                <a:spcPct val="107812"/>
              </a:lnSpc>
              <a:spcBef>
                <a:spcPts val="400"/>
              </a:spcBef>
              <a:defRPr sz="2300"/>
            </a:pPr>
            <a:r>
              <a:t>p[k] = b[k,1] </a:t>
            </a:r>
            <a:r>
              <a:rPr b="1"/>
              <a:t>XOR </a:t>
            </a:r>
            <a:r>
              <a:t>b[k,2] </a:t>
            </a:r>
            <a:r>
              <a:rPr b="1"/>
              <a:t>XOR ...</a:t>
            </a:r>
            <a:r>
              <a:t> </a:t>
            </a:r>
            <a:r>
              <a:rPr b="1"/>
              <a:t>XOR </a:t>
            </a:r>
            <a:r>
              <a:t>b[k,N]</a:t>
            </a:r>
          </a:p>
          <a:p>
            <a:pPr>
              <a:lnSpc>
                <a:spcPct val="107812"/>
              </a:lnSpc>
              <a:spcBef>
                <a:spcPts val="400"/>
              </a:spcBef>
              <a:defRPr sz="2300"/>
            </a:pPr>
            <a:r>
              <a:t>Upon a failure, reconstruct the lost fragments by XOR of corresponding fragments from remaining drives. </a:t>
            </a:r>
          </a:p>
          <a:p>
            <a:pPr lvl="1">
              <a:lnSpc>
                <a:spcPct val="107812"/>
              </a:lnSpc>
              <a:spcBef>
                <a:spcPts val="400"/>
              </a:spcBef>
              <a:defRPr sz="2300"/>
            </a:pPr>
            <a:r>
              <a:t>b[k,i] = p[k] </a:t>
            </a:r>
            <a:r>
              <a:rPr b="1"/>
              <a:t>XOR </a:t>
            </a:r>
            <a:r>
              <a:t>b[k,1] </a:t>
            </a:r>
            <a:r>
              <a:rPr b="1"/>
              <a:t>XOR ... </a:t>
            </a:r>
            <a:r>
              <a:t>b[k,i-1] </a:t>
            </a:r>
            <a:r>
              <a:rPr b="1"/>
              <a:t>XOR</a:t>
            </a:r>
            <a:r>
              <a:t> b[k,i+1] </a:t>
            </a:r>
            <a:r>
              <a:rPr b="1"/>
              <a:t>…</a:t>
            </a:r>
            <a:r>
              <a:t> </a:t>
            </a:r>
            <a:r>
              <a:rPr b="1"/>
              <a:t>XOR</a:t>
            </a:r>
            <a:r>
              <a:t> b[k,N]</a:t>
            </a:r>
          </a:p>
          <a:p>
            <a:pPr marL="270710" indent="-270710">
              <a:lnSpc>
                <a:spcPct val="107812"/>
              </a:lnSpc>
              <a:spcBef>
                <a:spcPts val="400"/>
              </a:spcBef>
              <a:defRPr sz="2300"/>
            </a:pPr>
            <a:r>
              <a:t>Simple to implement in firmware/software</a:t>
            </a:r>
          </a:p>
          <a:p>
            <a:pPr marL="270710" indent="-270710">
              <a:lnSpc>
                <a:spcPct val="107812"/>
              </a:lnSpc>
              <a:spcBef>
                <a:spcPts val="400"/>
              </a:spcBef>
              <a:defRPr sz="2300"/>
            </a:pPr>
            <a:r>
              <a:t>Permits only one I/O operation at a time over entire array</a:t>
            </a:r>
          </a:p>
        </p:txBody>
      </p:sp>
      <p:graphicFrame>
        <p:nvGraphicFramePr>
          <p:cNvPr id="92" name="Table 92"/>
          <p:cNvGraphicFramePr/>
          <p:nvPr/>
        </p:nvGraphicFramePr>
        <p:xfrm>
          <a:off x="1608948" y="5033433"/>
          <a:ext cx="7351547" cy="2118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834711"/>
                <a:gridCol w="1834711"/>
                <a:gridCol w="1834711"/>
                <a:gridCol w="1834711"/>
              </a:tblGrid>
              <a:tr h="421081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PARITY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21081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[0,1]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[0,2]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[0,3]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21081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[1,1]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[1,2]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[1,3]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21081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[2,1]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[2,2]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[2,3]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21081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[3,1]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[3,2]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[3,3]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4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3133" y="786630"/>
            <a:ext cx="9652001" cy="4643440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313623" indent="-313623" defTabSz="841247">
              <a:lnSpc>
                <a:spcPct val="120089"/>
              </a:lnSpc>
              <a:spcBef>
                <a:spcPts val="500"/>
              </a:spcBef>
              <a:defRPr sz="2576"/>
            </a:pPr>
            <a:r>
              <a:t>Requires N+1 disk drives (as in RAID 3)</a:t>
            </a:r>
          </a:p>
          <a:p>
            <a:pPr lvl="1" marL="664143" indent="-313623" defTabSz="841247">
              <a:lnSpc>
                <a:spcPct val="120089"/>
              </a:lnSpc>
              <a:spcBef>
                <a:spcPts val="500"/>
              </a:spcBef>
              <a:defRPr sz="2576"/>
            </a:pPr>
            <a:r>
              <a:t>N data drives + 1 Parity drive</a:t>
            </a:r>
          </a:p>
          <a:p>
            <a:pPr marL="313623" indent="-313623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 Data striped at block granularity (as in RAID 0)</a:t>
            </a:r>
          </a:p>
          <a:p>
            <a:pPr lvl="1" marL="664143" indent="-313623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Disk 1 has block 1, disk 2 has block 2, and so on.</a:t>
            </a:r>
          </a:p>
          <a:p>
            <a:pPr marL="313623" indent="-313623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Parity drive contains </a:t>
            </a:r>
            <a:r>
              <a:rPr b="1"/>
              <a:t>exclusive or</a:t>
            </a:r>
            <a:r>
              <a:t> of the</a:t>
            </a:r>
            <a:br/>
            <a:r>
              <a:t>N blocks in stripe </a:t>
            </a:r>
          </a:p>
          <a:p>
            <a:pPr lvl="2" marL="931645" indent="-230605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p[k] = b[Nk] </a:t>
            </a:r>
            <a:r>
              <a:rPr b="1"/>
              <a:t>XOR </a:t>
            </a:r>
            <a:r>
              <a:t>b[Nk+1] </a:t>
            </a:r>
            <a:r>
              <a:rPr b="1"/>
              <a:t>XOR ...</a:t>
            </a:r>
            <a:r>
              <a:t> </a:t>
            </a:r>
            <a:r>
              <a:rPr b="1"/>
              <a:t>XOR </a:t>
            </a:r>
            <a:r>
              <a:t>b[Nk+N-1]</a:t>
            </a:r>
          </a:p>
          <a:p>
            <a:pPr marL="313623" indent="-313623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Multiple </a:t>
            </a:r>
            <a:r>
              <a:t>Read I/O operations can be processed in parallel</a:t>
            </a:r>
          </a:p>
          <a:p>
            <a:pPr marL="313623" indent="-313623" defTabSz="841247">
              <a:lnSpc>
                <a:spcPct val="120089"/>
              </a:lnSpc>
              <a:spcBef>
                <a:spcPts val="400"/>
              </a:spcBef>
              <a:defRPr sz="2576"/>
            </a:pPr>
            <a:r>
              <a:t>But how about parallel writes I/O operations?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1608948" y="5376333"/>
          <a:ext cx="6954803" cy="20893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735525"/>
                <a:gridCol w="1735525"/>
                <a:gridCol w="1735525"/>
                <a:gridCol w="1735525"/>
              </a:tblGrid>
              <a:tr h="415326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PARITY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15326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15326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15326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8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15326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9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5</a:t>
            </a:r>
          </a:p>
        </p:txBody>
      </p:sp>
      <p:sp>
        <p:nvSpPr>
          <p:cNvPr id="99" name="Shape 99"/>
          <p:cNvSpPr/>
          <p:nvPr>
            <p:ph type="body" sz="half" idx="1"/>
          </p:nvPr>
        </p:nvSpPr>
        <p:spPr>
          <a:xfrm>
            <a:off x="93133" y="1069925"/>
            <a:ext cx="9652001" cy="2945360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280736" indent="-280736" defTabSz="731520">
              <a:lnSpc>
                <a:spcPct val="119920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800"/>
              <a:t>Single parity drive of RAID-4 is involved in every write</a:t>
            </a:r>
            <a:r>
              <a:rPr i="1" sz="2800"/>
              <a:t> </a:t>
            </a:r>
            <a:endParaRPr i="1" sz="2800"/>
          </a:p>
          <a:p>
            <a:pPr lvl="1" marL="553452" indent="-248652" defTabSz="731520">
              <a:lnSpc>
                <a:spcPct val="120089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480"/>
              <a:t>Will limit write parallelism</a:t>
            </a:r>
            <a:endParaRPr sz="2480"/>
          </a:p>
          <a:p>
            <a:pPr lvl="1" marL="553452" indent="-248652" defTabSz="731520">
              <a:lnSpc>
                <a:spcPct val="120089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480"/>
              <a:t>Exercises one parity disk more than others</a:t>
            </a:r>
            <a:endParaRPr sz="2800"/>
          </a:p>
          <a:p>
            <a:pPr marL="280736" indent="-280736" defTabSz="731520">
              <a:lnSpc>
                <a:spcPct val="119920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800"/>
              <a:t>Solution in RAID-5</a:t>
            </a:r>
            <a:endParaRPr sz="2800"/>
          </a:p>
          <a:p>
            <a:pPr lvl="1" marL="553452" indent="-248652" defTabSz="731520">
              <a:lnSpc>
                <a:spcPct val="120089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480"/>
              <a:t>Distribute the parity blocks among all N+1 drives</a:t>
            </a:r>
            <a:endParaRPr sz="2480"/>
          </a:p>
          <a:p>
            <a:pPr marL="248652" indent="-248652" defTabSz="731520">
              <a:lnSpc>
                <a:spcPct val="120089"/>
              </a:lnSpc>
              <a:spcBef>
                <a:spcPts val="400"/>
              </a:spcBef>
              <a:defRPr sz="2720">
                <a:solidFill>
                  <a:schemeClr val="accent1">
                    <a:lumOff val="-5019"/>
                  </a:schemeClr>
                </a:solidFill>
              </a:defRPr>
            </a:pPr>
            <a:r>
              <a:rPr sz="2480"/>
              <a:t>Up to N/2 parallel writes</a:t>
            </a:r>
          </a:p>
        </p:txBody>
      </p:sp>
      <p:graphicFrame>
        <p:nvGraphicFramePr>
          <p:cNvPr id="100" name="Table 100"/>
          <p:cNvGraphicFramePr/>
          <p:nvPr/>
        </p:nvGraphicFramePr>
        <p:xfrm>
          <a:off x="1594497" y="4474633"/>
          <a:ext cx="7303540" cy="23952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822709"/>
                <a:gridCol w="1822709"/>
                <a:gridCol w="1822709"/>
                <a:gridCol w="1822709"/>
              </a:tblGrid>
              <a:tr h="476504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765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765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765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8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765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PARITY 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9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The write problem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19920"/>
              </a:lnSpc>
            </a:pPr>
            <a:r>
              <a:t>What happens when we want to update a single block?</a:t>
            </a:r>
          </a:p>
          <a:p>
            <a:pPr lvl="1" marL="681789" indent="-300789">
              <a:lnSpc>
                <a:spcPct val="120089"/>
              </a:lnSpc>
              <a:spcBef>
                <a:spcPts val="500"/>
              </a:spcBef>
              <a:defRPr sz="3000"/>
            </a:pPr>
            <a:r>
              <a:t>Block belongs to a stripe</a:t>
            </a:r>
          </a:p>
          <a:p>
            <a:pPr lvl="1" marL="681789" indent="-300789">
              <a:lnSpc>
                <a:spcPct val="120089"/>
              </a:lnSpc>
              <a:spcBef>
                <a:spcPts val="500"/>
              </a:spcBef>
              <a:defRPr sz="3000"/>
            </a:pPr>
            <a:r>
              <a:t>Every time a block is updated, the parity must be updated as well.</a:t>
            </a:r>
          </a:p>
          <a:p>
            <a:pPr marL="300789" indent="-300789">
              <a:lnSpc>
                <a:spcPct val="120089"/>
              </a:lnSpc>
              <a:spcBef>
                <a:spcPts val="500"/>
              </a:spcBef>
              <a:defRPr sz="3000"/>
            </a:pPr>
            <a:r>
              <a:t>Problem: How do we compute the new parity?</a:t>
            </a:r>
          </a:p>
        </p:txBody>
      </p:sp>
      <p:sp>
        <p:nvSpPr>
          <p:cNvPr id="104" name="Shape 104"/>
          <p:cNvSpPr/>
          <p:nvPr/>
        </p:nvSpPr>
        <p:spPr>
          <a:xfrm>
            <a:off x="6706299" y="5723799"/>
            <a:ext cx="989875" cy="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lnSpc>
                <a:spcPct val="119920"/>
              </a:lnSpc>
              <a:defRPr sz="3500">
                <a:solidFill>
                  <a:schemeClr val="accent2"/>
                </a:solidFill>
              </a:defRPr>
            </a:lvl1pPr>
          </a:lstStyle>
          <a:p>
            <a:pPr>
              <a:defRPr sz="1400">
                <a:solidFill>
                  <a:srgbClr val="000000"/>
                </a:solidFill>
              </a:defRPr>
            </a:pPr>
            <a:r>
              <a:rPr sz="3500">
                <a:solidFill>
                  <a:schemeClr val="accent2"/>
                </a:solidFill>
              </a:rPr>
              <a:t>...</a:t>
            </a:r>
          </a:p>
        </p:txBody>
      </p:sp>
      <p:pic>
        <p:nvPicPr>
          <p:cNvPr id="105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074" y="5651474"/>
            <a:ext cx="1915575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3143250" y="5744974"/>
            <a:ext cx="1691901" cy="52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lnSpc>
                <a:spcPct val="120089"/>
              </a:lnSpc>
              <a:defRPr sz="3100">
                <a:solidFill>
                  <a:srgbClr val="FFFFFF"/>
                </a:solidFill>
              </a:defRPr>
            </a:lvl1pPr>
          </a:lstStyle>
          <a:p>
            <a:pPr>
              <a:defRPr sz="14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b[Nk+1]</a:t>
            </a:r>
          </a:p>
        </p:txBody>
      </p:sp>
      <p:pic>
        <p:nvPicPr>
          <p:cNvPr id="107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2899" y="5640899"/>
            <a:ext cx="1481651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7817549" y="5737924"/>
            <a:ext cx="1268575" cy="52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lnSpc>
                <a:spcPct val="120089"/>
              </a:lnSpc>
              <a:defRPr sz="3100">
                <a:solidFill>
                  <a:srgbClr val="FFFFFF"/>
                </a:solidFill>
              </a:defRPr>
            </a:lvl1pPr>
          </a:lstStyle>
          <a:p>
            <a:pPr>
              <a:defRPr sz="14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p[k]</a:t>
            </a:r>
          </a:p>
        </p:txBody>
      </p:sp>
      <p:pic>
        <p:nvPicPr>
          <p:cNvPr id="109" name="image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8824" y="5651474"/>
            <a:ext cx="1756826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5203449" y="5744974"/>
            <a:ext cx="1536700" cy="52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lnSpc>
                <a:spcPct val="120089"/>
              </a:lnSpc>
              <a:defRPr sz="3100">
                <a:solidFill>
                  <a:srgbClr val="FFFFFF"/>
                </a:solidFill>
              </a:defRPr>
            </a:lvl1pPr>
          </a:lstStyle>
          <a:p>
            <a:pPr>
              <a:defRPr sz="14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b[Nk+2]</a:t>
            </a:r>
          </a:p>
        </p:txBody>
      </p:sp>
      <p:pic>
        <p:nvPicPr>
          <p:cNvPr id="111" name="image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1750" y="5651474"/>
            <a:ext cx="1492250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1449899" y="5744974"/>
            <a:ext cx="1268575" cy="52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lnSpc>
                <a:spcPct val="120089"/>
              </a:lnSpc>
              <a:defRPr sz="3100">
                <a:solidFill>
                  <a:srgbClr val="FFFFFF"/>
                </a:solidFill>
              </a:defRPr>
            </a:lvl1pPr>
          </a:lstStyle>
          <a:p>
            <a:pPr>
              <a:defRPr sz="14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b[Nk]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First (naïve) solution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340894" indent="-340894">
              <a:lnSpc>
                <a:spcPct val="119920"/>
              </a:lnSpc>
              <a:defRPr sz="3000"/>
            </a:pPr>
            <a:r>
              <a:t>Read values of N-1 other blocks in stripe</a:t>
            </a:r>
          </a:p>
          <a:p>
            <a:pPr marL="340894" indent="-340894">
              <a:lnSpc>
                <a:spcPct val="119920"/>
              </a:lnSpc>
              <a:defRPr sz="3000"/>
            </a:pPr>
          </a:p>
          <a:p>
            <a:pPr marL="340894" indent="-340894">
              <a:lnSpc>
                <a:spcPct val="119920"/>
              </a:lnSpc>
              <a:defRPr sz="3000"/>
            </a:pPr>
            <a:r>
              <a:t>Re-compute</a:t>
            </a:r>
          </a:p>
          <a:p>
            <a:pPr lvl="1" marL="721894" indent="-340894">
              <a:lnSpc>
                <a:spcPct val="120089"/>
              </a:lnSpc>
              <a:spcBef>
                <a:spcPts val="1400"/>
              </a:spcBef>
              <a:defRPr sz="3000"/>
            </a:pPr>
            <a:r>
              <a:t>p[k] = b[Nk] </a:t>
            </a:r>
            <a:r>
              <a:rPr b="1"/>
              <a:t>XOR </a:t>
            </a:r>
            <a:r>
              <a:t>b[Nk+1] </a:t>
            </a:r>
            <a:r>
              <a:rPr b="1"/>
              <a:t>XOR ...</a:t>
            </a:r>
            <a:r>
              <a:t> XOR b[Nk+N-1]</a:t>
            </a:r>
          </a:p>
          <a:p>
            <a:pPr marL="340894" indent="-340894">
              <a:lnSpc>
                <a:spcPct val="119920"/>
              </a:lnSpc>
              <a:defRPr sz="3000"/>
            </a:pPr>
          </a:p>
          <a:p>
            <a:pPr marL="340894" indent="-340894">
              <a:lnSpc>
                <a:spcPct val="119920"/>
              </a:lnSpc>
              <a:defRPr sz="3000"/>
            </a:pPr>
            <a:r>
              <a:t>Solution requires</a:t>
            </a:r>
          </a:p>
          <a:p>
            <a:pPr lvl="1" marL="721894" indent="-340894">
              <a:lnSpc>
                <a:spcPct val="120089"/>
              </a:lnSpc>
              <a:spcBef>
                <a:spcPts val="500"/>
              </a:spcBef>
              <a:defRPr sz="3000"/>
            </a:pPr>
            <a:r>
              <a:t>N-1 reads</a:t>
            </a:r>
          </a:p>
          <a:p>
            <a:pPr lvl="1" marL="721894" indent="-340894">
              <a:lnSpc>
                <a:spcPct val="120089"/>
              </a:lnSpc>
              <a:spcBef>
                <a:spcPts val="500"/>
              </a:spcBef>
              <a:defRPr sz="3000"/>
            </a:pPr>
            <a:r>
              <a:t>2 writes (new block and parity block)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Second solution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89"/>
              </a:lnSpc>
              <a:defRPr sz="2800"/>
            </a:pPr>
            <a:r>
              <a:t>Assume we want to update block b[Nk+i]</a:t>
            </a:r>
          </a:p>
          <a:p>
            <a:pPr>
              <a:lnSpc>
                <a:spcPct val="120000"/>
              </a:lnSpc>
              <a:spcBef>
                <a:spcPts val="100"/>
              </a:spcBef>
              <a:defRPr sz="2800"/>
            </a:pPr>
          </a:p>
          <a:p>
            <a:pPr>
              <a:lnSpc>
                <a:spcPct val="120089"/>
              </a:lnSpc>
              <a:spcBef>
                <a:spcPts val="500"/>
              </a:spcBef>
              <a:defRPr sz="2800"/>
            </a:pPr>
            <a:r>
              <a:t>Read old values of b[Nk+i] and parity block p[k]</a:t>
            </a:r>
          </a:p>
          <a:p>
            <a:pPr>
              <a:lnSpc>
                <a:spcPct val="119790"/>
              </a:lnSpc>
              <a:spcBef>
                <a:spcPts val="200"/>
              </a:spcBef>
              <a:defRPr sz="2800"/>
            </a:pPr>
          </a:p>
          <a:p>
            <a:pPr>
              <a:lnSpc>
                <a:spcPct val="120089"/>
              </a:lnSpc>
              <a:spcBef>
                <a:spcPts val="500"/>
              </a:spcBef>
              <a:defRPr sz="2800"/>
            </a:pPr>
            <a:r>
              <a:t>Compute</a:t>
            </a:r>
          </a:p>
          <a:p>
            <a:pPr lvl="1">
              <a:lnSpc>
                <a:spcPct val="119792"/>
              </a:lnSpc>
              <a:spcBef>
                <a:spcPts val="1100"/>
              </a:spcBef>
              <a:defRPr sz="2800"/>
            </a:pPr>
            <a:r>
              <a:t>p[k] = new b[Nk+i] </a:t>
            </a:r>
            <a:r>
              <a:rPr b="1"/>
              <a:t>XOR old b[Nk+i]</a:t>
            </a:r>
            <a:r>
              <a:t> </a:t>
            </a:r>
            <a:r>
              <a:rPr b="1"/>
              <a:t>XOR old p[k]</a:t>
            </a:r>
            <a:endParaRPr b="1"/>
          </a:p>
          <a:p>
            <a:pPr lvl="1">
              <a:lnSpc>
                <a:spcPct val="119792"/>
              </a:lnSpc>
              <a:spcBef>
                <a:spcPts val="1100"/>
              </a:spcBef>
              <a:defRPr sz="2800"/>
            </a:pPr>
            <a:endParaRPr b="1"/>
          </a:p>
          <a:p>
            <a:pPr>
              <a:lnSpc>
                <a:spcPct val="120089"/>
              </a:lnSpc>
              <a:spcBef>
                <a:spcPts val="500"/>
              </a:spcBef>
              <a:defRPr sz="2800"/>
            </a:pPr>
            <a:r>
              <a:t>Solution requires</a:t>
            </a:r>
          </a:p>
          <a:p>
            <a:pPr lvl="1">
              <a:lnSpc>
                <a:spcPct val="119792"/>
              </a:lnSpc>
              <a:spcBef>
                <a:spcPts val="400"/>
              </a:spcBef>
              <a:defRPr sz="2800"/>
            </a:pPr>
            <a:r>
              <a:t>2 reads (old values of block and parity block)</a:t>
            </a:r>
          </a:p>
          <a:p>
            <a:pPr lvl="2">
              <a:lnSpc>
                <a:spcPct val="120000"/>
              </a:lnSpc>
              <a:spcBef>
                <a:spcPts val="300"/>
              </a:spcBef>
              <a:defRPr sz="2800"/>
            </a:pPr>
            <a:r>
              <a:t>Or just one read, if </a:t>
            </a:r>
            <a:r>
              <a:rPr b="1"/>
              <a:t>old b[Nk+i] </a:t>
            </a:r>
            <a:r>
              <a:t>kept in memory.</a:t>
            </a:r>
          </a:p>
          <a:p>
            <a:pPr lvl="1">
              <a:lnSpc>
                <a:spcPct val="119792"/>
              </a:lnSpc>
              <a:spcBef>
                <a:spcPts val="400"/>
              </a:spcBef>
              <a:defRPr sz="2800"/>
            </a:pPr>
            <a:r>
              <a:t>2 writes (new block and parity block)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533802" y="1183216"/>
          <a:ext cx="9429993" cy="61788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32473"/>
                <a:gridCol w="1280927"/>
                <a:gridCol w="1369735"/>
                <a:gridCol w="1498174"/>
                <a:gridCol w="1345327"/>
                <a:gridCol w="1345327"/>
                <a:gridCol w="1345327"/>
              </a:tblGrid>
              <a:tr h="1252802">
                <a:tc>
                  <a:txBody>
                    <a:bodyPr/>
                    <a:lstStyle/>
                    <a:p>
                      <a:pPr algn="ctr">
                        <a:defRPr b="0" i="0" sz="17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0
(N disks)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1
(N disks)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2
(N+1) disks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3
(N+1) disks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4
(N+1) disks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RAID 5
(N+1) disks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308017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Fault-tolerance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None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All 1-disk and most 2-disk failures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1-disk failure with error detection and correction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1-disk failure with Error Correction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1-disk failure with Error Correction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1-disk failure with Error Correction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197588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Max. READ Parallelism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 (none)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N+1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252802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Max. WRITE Parallelism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N/2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 (none)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 (none)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 (none)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(N+1)/2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154952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Space Overhead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0%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100%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(k/N)x100%
for K parity disks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(1/N)x100%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(1/N)x100%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sz="1700"/>
                        <a:t>(1/N)x100%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Conclusion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236220" indent="-236220" defTabSz="694944">
              <a:lnSpc>
                <a:spcPct val="108035"/>
              </a:lnSpc>
              <a:spcBef>
                <a:spcPts val="400"/>
              </a:spcBef>
              <a:defRPr sz="2584"/>
            </a:pPr>
            <a:r>
              <a:rPr sz="2356"/>
              <a:t>RAID original purpose was to take advantage of commodity drives that were smaller and cheaper than conventional disk drives</a:t>
            </a:r>
            <a:endParaRPr sz="2356"/>
          </a:p>
          <a:p>
            <a:pPr lvl="1" marL="487679" indent="-198119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1976"/>
              <a:t>Replace a single large drive by an array of smaller drives</a:t>
            </a:r>
            <a:endParaRPr sz="1976"/>
          </a:p>
          <a:p>
            <a:pPr marL="259079" indent="-259079" defTabSz="694944">
              <a:lnSpc>
                <a:spcPct val="108035"/>
              </a:lnSpc>
              <a:spcBef>
                <a:spcPts val="300"/>
              </a:spcBef>
              <a:defRPr sz="2584"/>
            </a:pPr>
            <a:endParaRPr sz="2356"/>
          </a:p>
          <a:p>
            <a:pPr marL="236220" indent="-236220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2356"/>
              <a:t>Nobody does that anymore!</a:t>
            </a:r>
            <a:endParaRPr sz="2356"/>
          </a:p>
          <a:p>
            <a:pPr marL="259079" indent="-259079" defTabSz="694944">
              <a:lnSpc>
                <a:spcPct val="108035"/>
              </a:lnSpc>
              <a:spcBef>
                <a:spcPts val="300"/>
              </a:spcBef>
              <a:defRPr sz="2584"/>
            </a:pPr>
            <a:endParaRPr sz="2356"/>
          </a:p>
          <a:p>
            <a:pPr marL="236220" indent="-236220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2356"/>
              <a:t>Today: </a:t>
            </a:r>
            <a:r>
              <a:rPr sz="2356"/>
              <a:t>Main purpose of RAID is to build </a:t>
            </a:r>
            <a:r>
              <a:rPr b="1" sz="2356"/>
              <a:t>fault-tolerant</a:t>
            </a:r>
            <a:r>
              <a:rPr sz="2356"/>
              <a:t> storage systems that do not need backups and deliver </a:t>
            </a:r>
            <a:r>
              <a:rPr b="1" sz="2356"/>
              <a:t>high throughput</a:t>
            </a:r>
            <a:r>
              <a:rPr sz="2356"/>
              <a:t>.</a:t>
            </a:r>
            <a:endParaRPr sz="2356"/>
          </a:p>
          <a:p>
            <a:pPr marL="259079" indent="-259079" defTabSz="694944">
              <a:lnSpc>
                <a:spcPct val="108035"/>
              </a:lnSpc>
              <a:spcBef>
                <a:spcPts val="400"/>
              </a:spcBef>
              <a:defRPr sz="2584"/>
            </a:pPr>
            <a:endParaRPr sz="2356"/>
          </a:p>
          <a:p>
            <a:pPr marL="236220" indent="-236220" defTabSz="694944">
              <a:lnSpc>
                <a:spcPct val="108035"/>
              </a:lnSpc>
              <a:spcBef>
                <a:spcPts val="400"/>
              </a:spcBef>
              <a:defRPr sz="2584"/>
            </a:pPr>
            <a:r>
              <a:rPr sz="2356"/>
              <a:t>Low cost of disk drives makes RAID-1 attractive for small installations</a:t>
            </a:r>
            <a:endParaRPr sz="2356"/>
          </a:p>
          <a:p>
            <a:pPr lvl="1" marL="487679" indent="-198119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1976"/>
              <a:t>We have now very cheap RAID controllers</a:t>
            </a:r>
            <a:endParaRPr sz="2356"/>
          </a:p>
          <a:p>
            <a:pPr marL="236220" indent="-236220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2356"/>
              <a:t>Otherwise prefer</a:t>
            </a:r>
            <a:endParaRPr sz="2356"/>
          </a:p>
          <a:p>
            <a:pPr lvl="1" marL="487679" indent="-198119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1976"/>
              <a:t>RAID-3 for simplicity</a:t>
            </a:r>
            <a:endParaRPr sz="1976"/>
          </a:p>
          <a:p>
            <a:pPr lvl="1" marL="487679" indent="-198119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1976"/>
              <a:t>RAID-5 for higher parallelism</a:t>
            </a:r>
            <a:endParaRPr sz="1976"/>
          </a:p>
          <a:p>
            <a:pPr marL="259079" indent="-259079" defTabSz="694944">
              <a:lnSpc>
                <a:spcPct val="108035"/>
              </a:lnSpc>
              <a:spcBef>
                <a:spcPts val="300"/>
              </a:spcBef>
              <a:defRPr sz="2584"/>
            </a:pPr>
            <a:endParaRPr sz="1976"/>
          </a:p>
          <a:p>
            <a:pPr marL="198119" indent="-198119" defTabSz="694944">
              <a:lnSpc>
                <a:spcPct val="108035"/>
              </a:lnSpc>
              <a:spcBef>
                <a:spcPts val="300"/>
              </a:spcBef>
              <a:defRPr sz="2584"/>
            </a:pPr>
            <a:r>
              <a:rPr sz="1976"/>
              <a:t>Often combined with NVRAM to improve write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Commercial Disk Drive</a:t>
            </a:r>
          </a:p>
        </p:txBody>
      </p:sp>
      <p:pic>
        <p:nvPicPr>
          <p:cNvPr id="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92915"/>
            <a:ext cx="10160000" cy="6043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19886"/>
              </a:lnSpc>
            </a:pPr>
            <a:r>
              <a:t>RAID — </a:t>
            </a:r>
            <a:r>
              <a:t>Original Motivation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340894" indent="-340894">
              <a:lnSpc>
                <a:spcPct val="107812"/>
              </a:lnSpc>
              <a:defRPr sz="3000"/>
            </a:pPr>
            <a:r>
              <a:t>Replacing large and expensive mainframe hard drives (IBM 3310) by several cheaper Winchester disk drives</a:t>
            </a:r>
          </a:p>
          <a:p>
            <a:pPr marL="340894" indent="-340894">
              <a:lnSpc>
                <a:spcPct val="107812"/>
              </a:lnSpc>
              <a:defRPr sz="3000"/>
            </a:pPr>
          </a:p>
          <a:p>
            <a:pPr marL="340894" indent="-340894">
              <a:lnSpc>
                <a:spcPct val="107812"/>
              </a:lnSpc>
              <a:defRPr sz="3000"/>
            </a:pPr>
            <a:r>
              <a:t>Will work but introduces a data reliability problem:</a:t>
            </a:r>
          </a:p>
          <a:p>
            <a:pPr lvl="1" marL="721894" indent="-340894">
              <a:lnSpc>
                <a:spcPct val="108036"/>
              </a:lnSpc>
              <a:spcBef>
                <a:spcPts val="500"/>
              </a:spcBef>
              <a:defRPr sz="3000"/>
            </a:pPr>
            <a:r>
              <a:t>Consider Mean Time To Failure (MTTF)</a:t>
            </a:r>
          </a:p>
          <a:p>
            <a:pPr lvl="1" marL="721894" indent="-340894">
              <a:lnSpc>
                <a:spcPct val="108036"/>
              </a:lnSpc>
              <a:spcBef>
                <a:spcPts val="500"/>
              </a:spcBef>
              <a:defRPr sz="3000"/>
            </a:pPr>
            <a:r>
              <a:t>Assume MTTF of a disk drive is 30,000 hours</a:t>
            </a:r>
          </a:p>
          <a:p>
            <a:pPr lvl="1" marL="721894" indent="-340894">
              <a:lnSpc>
                <a:spcPct val="108036"/>
              </a:lnSpc>
              <a:spcBef>
                <a:spcPts val="500"/>
              </a:spcBef>
              <a:defRPr sz="3000"/>
            </a:pPr>
            <a:r>
              <a:t>MTTF for a set of </a:t>
            </a:r>
            <a:r>
              <a:rPr i="1"/>
              <a:t>n</a:t>
            </a:r>
            <a:r>
              <a:t> drives is 30,000/</a:t>
            </a:r>
            <a:r>
              <a:rPr i="1"/>
              <a:t>n</a:t>
            </a:r>
            <a:endParaRPr i="1"/>
          </a:p>
          <a:p>
            <a:pPr lvl="2">
              <a:lnSpc>
                <a:spcPct val="107812"/>
              </a:lnSpc>
              <a:spcBef>
                <a:spcPts val="400"/>
              </a:spcBef>
              <a:defRPr sz="3000"/>
            </a:pPr>
            <a:r>
              <a:t>n = 10 means MTTF of 3,000 hours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19886"/>
              </a:lnSpc>
            </a:pPr>
            <a:r>
              <a:t>RAID — </a:t>
            </a:r>
            <a:r>
              <a:t>Today’s Motivation 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350921" indent="-350921">
              <a:lnSpc>
                <a:spcPct val="119920"/>
              </a:lnSpc>
            </a:pPr>
            <a:r>
              <a:rPr sz="3500"/>
              <a:t>“Cheap” hard drives are now big enough for most applications</a:t>
            </a:r>
            <a:endParaRPr sz="3500"/>
          </a:p>
          <a:p>
            <a:pPr>
              <a:lnSpc>
                <a:spcPct val="119920"/>
              </a:lnSpc>
            </a:pPr>
            <a:endParaRPr sz="3500"/>
          </a:p>
          <a:p>
            <a:pPr marL="350921" indent="-350921">
              <a:lnSpc>
                <a:spcPct val="119920"/>
              </a:lnSpc>
            </a:pPr>
            <a:r>
              <a:rPr sz="3500"/>
              <a:t>We use RAID today for </a:t>
            </a:r>
            <a:endParaRPr sz="3500"/>
          </a:p>
          <a:p>
            <a:pPr lvl="1" marL="691815" indent="-310815">
              <a:lnSpc>
                <a:spcPct val="120089"/>
              </a:lnSpc>
              <a:spcBef>
                <a:spcPts val="500"/>
              </a:spcBef>
            </a:pPr>
            <a:r>
              <a:rPr sz="3100"/>
              <a:t>Increasing disk throughput by allowing parallel access</a:t>
            </a:r>
            <a:endParaRPr sz="3100"/>
          </a:p>
          <a:p>
            <a:pPr lvl="1" marL="691815" indent="-310815">
              <a:lnSpc>
                <a:spcPct val="120089"/>
              </a:lnSpc>
              <a:spcBef>
                <a:spcPts val="500"/>
              </a:spcBef>
            </a:pPr>
            <a:r>
              <a:rPr sz="3100"/>
              <a:t>Eliminating the need to make disk backups</a:t>
            </a:r>
            <a:endParaRPr sz="3100"/>
          </a:p>
          <a:p>
            <a:pPr lvl="2" marL="1022684" indent="-260684">
              <a:lnSpc>
                <a:spcPct val="120089"/>
              </a:lnSpc>
              <a:spcBef>
                <a:spcPts val="400"/>
              </a:spcBef>
            </a:pPr>
            <a:r>
              <a:rPr sz="2600"/>
              <a:t>Disks are too big to be backed up efficiently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4665" y="84666"/>
            <a:ext cx="9906002" cy="1270001"/>
          </a:xfrm>
          <a:prstGeom prst="rect">
            <a:avLst/>
          </a:prstGeom>
        </p:spPr>
        <p:txBody>
          <a:bodyPr lIns="50777" tIns="50777" rIns="50777" bIns="50777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Logical-to-Physical I/O Address Space Mapping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931333" y="2963333"/>
            <a:ext cx="8636001" cy="762000"/>
            <a:chOff x="0" y="12422"/>
            <a:chExt cx="8636000" cy="761998"/>
          </a:xfrm>
        </p:grpSpPr>
        <p:sp>
          <p:nvSpPr>
            <p:cNvPr id="44" name="Shape 44"/>
            <p:cNvSpPr/>
            <p:nvPr/>
          </p:nvSpPr>
          <p:spPr>
            <a:xfrm>
              <a:off x="0" y="12422"/>
              <a:ext cx="8636001" cy="762000"/>
            </a:xfrm>
            <a:prstGeom prst="rect">
              <a:avLst/>
            </a:prstGeom>
            <a:solidFill>
              <a:srgbClr val="BBE0E3"/>
            </a:solidFill>
            <a:ln w="31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139096"/>
              <a:ext cx="8636001" cy="5086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2900"/>
              </a:lvl1pPr>
            </a:lstStyle>
            <a:p>
              <a:pPr/>
              <a:r>
                <a:t>Logical I/O Space (block device)</a:t>
              </a:r>
            </a:p>
          </p:txBody>
        </p:sp>
      </p:grpSp>
      <p:sp>
        <p:nvSpPr>
          <p:cNvPr id="47" name="Shape 47"/>
          <p:cNvSpPr/>
          <p:nvPr/>
        </p:nvSpPr>
        <p:spPr>
          <a:xfrm>
            <a:off x="1269999" y="5672666"/>
            <a:ext cx="1947335" cy="677334"/>
          </a:xfrm>
          <a:prstGeom prst="rect">
            <a:avLst/>
          </a:prstGeom>
          <a:solidFill>
            <a:srgbClr val="BBE0E3"/>
          </a:solidFill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" name="Shape 48"/>
          <p:cNvSpPr/>
          <p:nvPr/>
        </p:nvSpPr>
        <p:spPr>
          <a:xfrm>
            <a:off x="4402666" y="5672666"/>
            <a:ext cx="1947334" cy="677334"/>
          </a:xfrm>
          <a:prstGeom prst="rect">
            <a:avLst/>
          </a:prstGeom>
          <a:solidFill>
            <a:srgbClr val="BBE0E3"/>
          </a:solidFill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" name="Shape 49"/>
          <p:cNvSpPr/>
          <p:nvPr/>
        </p:nvSpPr>
        <p:spPr>
          <a:xfrm>
            <a:off x="7366000" y="5672666"/>
            <a:ext cx="1947334" cy="677334"/>
          </a:xfrm>
          <a:prstGeom prst="rect">
            <a:avLst/>
          </a:prstGeom>
          <a:solidFill>
            <a:srgbClr val="BBE0E3"/>
          </a:solidFill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" name="Shape 50"/>
          <p:cNvSpPr/>
          <p:nvPr/>
        </p:nvSpPr>
        <p:spPr>
          <a:xfrm>
            <a:off x="2988733" y="6434667"/>
            <a:ext cx="6546667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900"/>
            </a:lvl1pPr>
          </a:lstStyle>
          <a:p>
            <a:pPr>
              <a:defRPr b="0"/>
            </a:pPr>
            <a:r>
              <a:rPr b="1"/>
              <a:t>Physical I/O Space</a:t>
            </a:r>
          </a:p>
        </p:txBody>
      </p:sp>
      <p:sp>
        <p:nvSpPr>
          <p:cNvPr id="51" name="Shape 51"/>
          <p:cNvSpPr/>
          <p:nvPr/>
        </p:nvSpPr>
        <p:spPr>
          <a:xfrm>
            <a:off x="744360" y="3573638"/>
            <a:ext cx="455085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/>
            </a:lvl1pPr>
          </a:lstStyle>
          <a:p>
            <a:pPr/>
            <a:r>
              <a:t>0</a:t>
            </a:r>
          </a:p>
        </p:txBody>
      </p:sp>
      <p:sp>
        <p:nvSpPr>
          <p:cNvPr id="52" name="Shape 52"/>
          <p:cNvSpPr/>
          <p:nvPr/>
        </p:nvSpPr>
        <p:spPr>
          <a:xfrm>
            <a:off x="8791222" y="3603280"/>
            <a:ext cx="1478000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/>
            </a:lvl1pPr>
          </a:lstStyle>
          <a:p>
            <a:pPr/>
            <a:r>
              <a:t>MAX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2709333" y="1439333"/>
            <a:ext cx="5503334" cy="677333"/>
            <a:chOff x="0" y="0"/>
            <a:chExt cx="5503333" cy="677332"/>
          </a:xfrm>
        </p:grpSpPr>
        <p:sp>
          <p:nvSpPr>
            <p:cNvPr id="53" name="Shape 53"/>
            <p:cNvSpPr/>
            <p:nvPr/>
          </p:nvSpPr>
          <p:spPr>
            <a:xfrm>
              <a:off x="0" y="-1"/>
              <a:ext cx="5503334" cy="677334"/>
            </a:xfrm>
            <a:prstGeom prst="rect">
              <a:avLst/>
            </a:prstGeom>
            <a:solidFill>
              <a:srgbClr val="BBE0E3"/>
            </a:solidFill>
            <a:ln w="31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47279"/>
              <a:ext cx="5503334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3400"/>
              </a:lvl1pPr>
            </a:lstStyle>
            <a:p>
              <a:pPr>
                <a:defRPr b="0"/>
              </a:pPr>
              <a:r>
                <a:rPr b="1"/>
                <a:t>File Systems</a:t>
              </a:r>
            </a:p>
          </p:txBody>
        </p:sp>
      </p:grpSp>
      <p:sp>
        <p:nvSpPr>
          <p:cNvPr id="56" name="Shape 56"/>
          <p:cNvSpPr/>
          <p:nvPr/>
        </p:nvSpPr>
        <p:spPr>
          <a:xfrm>
            <a:off x="5418666" y="2116666"/>
            <a:ext cx="1" cy="846668"/>
          </a:xfrm>
          <a:prstGeom prst="line">
            <a:avLst/>
          </a:prstGeom>
          <a:ln w="25400" cap="rnd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5570361" y="2241900"/>
            <a:ext cx="2655001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READ / WRITE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2285999" y="3725333"/>
            <a:ext cx="2709334" cy="1947334"/>
          </a:xfrm>
          <a:prstGeom prst="line">
            <a:avLst/>
          </a:prstGeom>
          <a:ln w="25400" cap="rnd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995333" y="3725333"/>
            <a:ext cx="1" cy="1862666"/>
          </a:xfrm>
          <a:prstGeom prst="line">
            <a:avLst/>
          </a:prstGeom>
          <a:ln w="25400" cap="rnd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4995333" y="3725332"/>
            <a:ext cx="3302000" cy="1862668"/>
          </a:xfrm>
          <a:prstGeom prst="line">
            <a:avLst/>
          </a:prstGeom>
          <a:ln w="25400" cap="rnd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490360" y="4273902"/>
            <a:ext cx="3762002" cy="67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defRPr sz="2000"/>
            </a:pPr>
            <a:r>
              <a:t>SOFTWARE / FIRMWARE</a:t>
            </a:r>
          </a:p>
          <a:p>
            <a:pPr algn="ctr">
              <a:defRPr sz="2000"/>
            </a:pPr>
            <a:r>
              <a:t>BASED MAPPING</a:t>
            </a:r>
          </a:p>
        </p:txBody>
      </p:sp>
      <p:sp>
        <p:nvSpPr>
          <p:cNvPr id="62" name="Shape 62"/>
          <p:cNvSpPr/>
          <p:nvPr/>
        </p:nvSpPr>
        <p:spPr>
          <a:xfrm>
            <a:off x="1777999" y="2963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2540000" y="2963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1777999" y="5672666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2455333" y="5672666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5037666" y="5630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5714999" y="5630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8001000" y="5630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8678333" y="5630333"/>
            <a:ext cx="1" cy="762000"/>
          </a:xfrm>
          <a:prstGeom prst="line">
            <a:avLst/>
          </a:prstGeom>
          <a:ln w="3175" cap="rnd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Several Levels of RAID</a:t>
            </a: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224" y="753850"/>
            <a:ext cx="6883552" cy="6883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0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93133" y="1069925"/>
            <a:ext cx="9829035" cy="3152677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19920"/>
              </a:lnSpc>
              <a:defRPr sz="3000"/>
            </a:pPr>
            <a:r>
              <a:t>Striping</a:t>
            </a:r>
          </a:p>
          <a:p>
            <a:pPr lvl="1">
              <a:lnSpc>
                <a:spcPct val="120089"/>
              </a:lnSpc>
              <a:spcBef>
                <a:spcPts val="500"/>
              </a:spcBef>
              <a:defRPr sz="3000"/>
            </a:pPr>
            <a:r>
              <a:t>Spread the data over multiple disk drives</a:t>
            </a:r>
          </a:p>
          <a:p>
            <a:pPr>
              <a:lnSpc>
                <a:spcPct val="119920"/>
              </a:lnSpc>
              <a:defRPr sz="3000"/>
            </a:pPr>
            <a:r>
              <a:t>No fault tolerance</a:t>
            </a:r>
          </a:p>
          <a:p>
            <a:pPr>
              <a:lnSpc>
                <a:spcPct val="119920"/>
              </a:lnSpc>
              <a:defRPr sz="3000"/>
            </a:pPr>
            <a:r>
              <a:t>But, much better I/O throughput</a:t>
            </a:r>
          </a:p>
          <a:p>
            <a:pPr lvl="1">
              <a:lnSpc>
                <a:spcPct val="120089"/>
              </a:lnSpc>
              <a:spcBef>
                <a:spcPts val="500"/>
              </a:spcBef>
              <a:defRPr sz="3000"/>
            </a:pPr>
            <a:r>
              <a:t>Number of I/O operations per second</a:t>
            </a:r>
          </a:p>
        </p:txBody>
      </p:sp>
      <p:graphicFrame>
        <p:nvGraphicFramePr>
          <p:cNvPr id="76" name="Table 76"/>
          <p:cNvGraphicFramePr/>
          <p:nvPr/>
        </p:nvGraphicFramePr>
        <p:xfrm>
          <a:off x="2360435" y="4487333"/>
          <a:ext cx="6293425" cy="28299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570180"/>
                <a:gridCol w="1570180"/>
                <a:gridCol w="1570180"/>
                <a:gridCol w="1570180"/>
              </a:tblGrid>
              <a:tr h="563450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6345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6345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6345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8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9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6345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15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1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3133" y="1069925"/>
            <a:ext cx="9973734" cy="3112891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242135" indent="-242135" defTabSz="630936">
              <a:lnSpc>
                <a:spcPct val="119920"/>
              </a:lnSpc>
              <a:spcBef>
                <a:spcPts val="400"/>
              </a:spcBef>
              <a:defRPr sz="2346"/>
            </a:pPr>
            <a:r>
              <a:rPr sz="2415"/>
              <a:t>Mirroring</a:t>
            </a:r>
            <a:endParaRPr sz="2415"/>
          </a:p>
          <a:p>
            <a:pPr lvl="1" marL="477352" indent="-214462" defTabSz="630936">
              <a:lnSpc>
                <a:spcPct val="120089"/>
              </a:lnSpc>
              <a:spcBef>
                <a:spcPts val="300"/>
              </a:spcBef>
              <a:defRPr sz="2346"/>
            </a:pPr>
            <a:r>
              <a:rPr sz="2139"/>
              <a:t>Two copies of each disk block</a:t>
            </a:r>
            <a:endParaRPr sz="2139"/>
          </a:p>
          <a:p>
            <a:pPr marL="242135" indent="-242135" defTabSz="630936">
              <a:lnSpc>
                <a:spcPct val="119920"/>
              </a:lnSpc>
              <a:spcBef>
                <a:spcPts val="400"/>
              </a:spcBef>
              <a:defRPr sz="2346"/>
            </a:pPr>
            <a:r>
              <a:rPr sz="2415"/>
              <a:t>Advantage</a:t>
            </a:r>
            <a:endParaRPr sz="2415"/>
          </a:p>
          <a:p>
            <a:pPr lvl="1" marL="477352" indent="-214462" defTabSz="630936">
              <a:lnSpc>
                <a:spcPct val="120089"/>
              </a:lnSpc>
              <a:spcBef>
                <a:spcPts val="300"/>
              </a:spcBef>
              <a:defRPr sz="2346"/>
            </a:pPr>
            <a:r>
              <a:rPr sz="2139"/>
              <a:t>Simple to implement</a:t>
            </a:r>
            <a:endParaRPr sz="2139"/>
          </a:p>
          <a:p>
            <a:pPr lvl="1" marL="477352" indent="-214462" defTabSz="630936">
              <a:lnSpc>
                <a:spcPct val="120089"/>
              </a:lnSpc>
              <a:spcBef>
                <a:spcPts val="300"/>
              </a:spcBef>
              <a:defRPr sz="2346"/>
            </a:pPr>
            <a:r>
              <a:rPr sz="2139"/>
              <a:t>Fault-tolerant</a:t>
            </a:r>
            <a:endParaRPr sz="2139"/>
          </a:p>
          <a:p>
            <a:pPr marL="242135" indent="-242135" defTabSz="630936">
              <a:lnSpc>
                <a:spcPct val="119920"/>
              </a:lnSpc>
              <a:spcBef>
                <a:spcPts val="400"/>
              </a:spcBef>
              <a:defRPr sz="2346"/>
            </a:pPr>
            <a:r>
              <a:rPr sz="2415"/>
              <a:t>Disadvantage</a:t>
            </a:r>
            <a:endParaRPr sz="2415"/>
          </a:p>
          <a:p>
            <a:pPr lvl="1" marL="477352" indent="-214462" defTabSz="630936">
              <a:lnSpc>
                <a:spcPct val="120089"/>
              </a:lnSpc>
              <a:spcBef>
                <a:spcPts val="300"/>
              </a:spcBef>
              <a:defRPr sz="2346"/>
            </a:pPr>
            <a:r>
              <a:rPr sz="2139"/>
              <a:t>Requires twice the disk capacity</a:t>
            </a:r>
          </a:p>
        </p:txBody>
      </p:sp>
      <p:graphicFrame>
        <p:nvGraphicFramePr>
          <p:cNvPr id="80" name="Table 80"/>
          <p:cNvGraphicFramePr/>
          <p:nvPr/>
        </p:nvGraphicFramePr>
        <p:xfrm>
          <a:off x="1848497" y="4411133"/>
          <a:ext cx="6978698" cy="26584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741499"/>
                <a:gridCol w="1741499"/>
                <a:gridCol w="1741499"/>
                <a:gridCol w="1741499"/>
              </a:tblGrid>
              <a:tr h="529140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MIRROR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MIRROR 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2914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2914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2914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29140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>
              <a:lnSpc>
                <a:spcPct val="119886"/>
              </a:lnSpc>
            </a:lvl1pPr>
          </a:lstStyle>
          <a:p>
            <a:pPr/>
            <a:r>
              <a:t>RAID 2</a:t>
            </a:r>
          </a:p>
        </p:txBody>
      </p:sp>
      <p:sp>
        <p:nvSpPr>
          <p:cNvPr id="83" name="Shape 83"/>
          <p:cNvSpPr/>
          <p:nvPr>
            <p:ph type="body" sz="half" idx="1"/>
          </p:nvPr>
        </p:nvSpPr>
        <p:spPr>
          <a:xfrm>
            <a:off x="64095" y="854024"/>
            <a:ext cx="10031810" cy="2165765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/>
          <a:p>
            <a:pPr marL="235518" indent="-235518" defTabSz="740663">
              <a:lnSpc>
                <a:spcPct val="119922"/>
              </a:lnSpc>
              <a:spcBef>
                <a:spcPts val="400"/>
              </a:spcBef>
              <a:defRPr sz="2754"/>
            </a:pPr>
            <a:r>
              <a:rPr sz="2349"/>
              <a:t>Use an </a:t>
            </a:r>
            <a:r>
              <a:rPr b="1" sz="2349"/>
              <a:t>error (detection + correction)</a:t>
            </a:r>
            <a:r>
              <a:rPr sz="2349"/>
              <a:t> code instead of duplicating the data blocks</a:t>
            </a:r>
            <a:endParaRPr sz="2349"/>
          </a:p>
          <a:p>
            <a:pPr marL="235518" indent="-235518" defTabSz="740663">
              <a:lnSpc>
                <a:spcPct val="119922"/>
              </a:lnSpc>
              <a:spcBef>
                <a:spcPts val="400"/>
              </a:spcBef>
              <a:defRPr sz="2754"/>
            </a:pPr>
            <a:r>
              <a:rPr sz="2349"/>
              <a:t>Meant for disks that don’t have built-in error detection. </a:t>
            </a:r>
            <a:endParaRPr sz="2349"/>
          </a:p>
          <a:p>
            <a:pPr marL="235518" indent="-235518" defTabSz="740663">
              <a:lnSpc>
                <a:spcPct val="119922"/>
              </a:lnSpc>
              <a:spcBef>
                <a:spcPts val="400"/>
              </a:spcBef>
              <a:defRPr sz="2754"/>
            </a:pPr>
            <a:r>
              <a:rPr sz="2349"/>
              <a:t>Modern disks support built-in error detection, so this level is mostly unused. 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1746897" y="3318933"/>
          <a:ext cx="7119291" cy="31827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421318"/>
                <a:gridCol w="1421318"/>
                <a:gridCol w="1421318"/>
                <a:gridCol w="1421318"/>
                <a:gridCol w="1421318"/>
              </a:tblGrid>
              <a:tr h="634004"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DISK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PARITY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PARITY 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6340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2</a:t>
                      </a:r>
                    </a:p>
                  </a:txBody>
                  <a:tcPr marL="63500" marR="63500" marT="63500" marB="63500" anchor="ctr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600"/>
                        <a:t>F(0,1,2)</a:t>
                      </a:r>
                    </a:p>
                  </a:txBody>
                  <a:tcPr marL="63500" marR="63500" marT="63500" marB="63500" anchor="ctr" anchorCtr="0" horzOverflow="overflow"/>
                </a:tc>
                <a:tc hMerge="1">
                  <a:tcPr/>
                </a:tc>
              </a:tr>
              <a:tr h="6340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3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5</a:t>
                      </a:r>
                    </a:p>
                  </a:txBody>
                  <a:tcPr marL="63500" marR="63500" marT="63500" marB="63500" anchor="ctr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600"/>
                        <a:t>F(3,4,5)</a:t>
                      </a:r>
                    </a:p>
                  </a:txBody>
                  <a:tcPr marL="63500" marR="63500" marT="63500" marB="63500" anchor="ctr" anchorCtr="0" horzOverflow="overflow"/>
                </a:tc>
                <a:tc hMerge="1">
                  <a:tcPr/>
                </a:tc>
              </a:tr>
              <a:tr h="6340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8</a:t>
                      </a:r>
                    </a:p>
                  </a:txBody>
                  <a:tcPr marL="63500" marR="63500" marT="63500" marB="63500" anchor="ctr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600"/>
                        <a:t>F(6,7,8)</a:t>
                      </a:r>
                    </a:p>
                  </a:txBody>
                  <a:tcPr marL="63500" marR="63500" marT="63500" marB="63500" anchor="ctr" anchorCtr="0" horzOverflow="overflow"/>
                </a:tc>
                <a:tc hMerge="1">
                  <a:tcPr/>
                </a:tc>
              </a:tr>
              <a:tr h="634004"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9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700"/>
                        <a:t>BLOCK 11</a:t>
                      </a:r>
                    </a:p>
                  </a:txBody>
                  <a:tcPr marL="63500" marR="63500" marT="63500" marB="63500" anchor="ctr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b="0" i="0" sz="1800"/>
                      </a:pPr>
                      <a:r>
                        <a:rPr b="1" sz="1600"/>
                        <a:t>F(9,10,11)</a:t>
                      </a:r>
                    </a:p>
                  </a:txBody>
                  <a:tcPr marL="63500" marR="63500" marT="63500" marB="6350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>
            <a:off x="2789753" y="6788100"/>
            <a:ext cx="561326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F = FUNCTION FOR ERROR DETECTION + CORRECTION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