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0" r:id="rId17"/>
    <p:sldId id="275" r:id="rId18"/>
    <p:sldId id="271" r:id="rId19"/>
    <p:sldId id="272" r:id="rId20"/>
    <p:sldId id="277" r:id="rId21"/>
    <p:sldId id="276" r:id="rId22"/>
    <p:sldId id="273" r:id="rId2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/>
    <p:restoredTop sz="93653"/>
  </p:normalViewPr>
  <p:slideViewPr>
    <p:cSldViewPr snapToGrid="0" snapToObjects="1">
      <p:cViewPr varScale="1">
        <p:scale>
          <a:sx n="105" d="100"/>
          <a:sy n="105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90600" y="1828800"/>
            <a:ext cx="7772400" cy="2057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799" cy="2971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25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6200" y="1411287"/>
            <a:ext cx="8991600" cy="5446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239000" y="6479503"/>
            <a:ext cx="1905000" cy="378498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b">
            <a:spAutoFit/>
          </a:bodyPr>
          <a:lstStyle>
            <a:lvl1pPr algn="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wn.net/Articles/15460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Kernel Modules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1003299" y="2832100"/>
            <a:ext cx="6400801" cy="17526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 marL="0" indent="0">
              <a:buSzTx/>
              <a:buNone/>
            </a:lvl1pPr>
          </a:lstStyle>
          <a:p>
            <a:r>
              <a:t>Kartik Gopalan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Module Parameters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Pct val="60416"/>
            </a:pPr>
            <a:r>
              <a:rPr sz="2400"/>
              <a:t>Command line: </a:t>
            </a:r>
          </a:p>
          <a:p>
            <a:pPr marL="661307" lvl="1" indent="-204107">
              <a:lnSpc>
                <a:spcPct val="80000"/>
              </a:lnSpc>
              <a:spcBef>
                <a:spcPts val="400"/>
              </a:spcBef>
              <a:buSzPct val="6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insmod   hellon.ko   howmany=10   whom=“Class”</a:t>
            </a:r>
          </a:p>
          <a:p>
            <a:pPr marL="0" indent="457200">
              <a:lnSpc>
                <a:spcPct val="80000"/>
              </a:lnSpc>
              <a:spcBef>
                <a:spcPts val="400"/>
              </a:spcBef>
              <a:buSzTx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Pct val="60416"/>
            </a:pPr>
            <a:r>
              <a:rPr sz="2400"/>
              <a:t>Module code has:</a:t>
            </a:r>
          </a:p>
          <a:p>
            <a:pPr marL="285750" lvl="1" indent="171450">
              <a:lnSpc>
                <a:spcPct val="8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static char *whom = “world”;</a:t>
            </a:r>
          </a:p>
          <a:p>
            <a:pPr marL="285750" lvl="1" indent="171450">
              <a:lnSpc>
                <a:spcPct val="8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static int howmany = 1;</a:t>
            </a:r>
          </a:p>
          <a:p>
            <a:pPr marL="0" indent="120650">
              <a:buSzTx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285750" lvl="1" indent="171450">
              <a:lnSpc>
                <a:spcPct val="8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module_param</a:t>
            </a: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(howmany, int, S_IRUGO);</a:t>
            </a:r>
          </a:p>
          <a:p>
            <a:pPr marL="285750" lvl="1" indent="171450">
              <a:lnSpc>
                <a:spcPct val="8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module_param</a:t>
            </a: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(whom, charp, S_IRUGO);</a:t>
            </a:r>
          </a:p>
          <a:p>
            <a:pPr marL="0" indent="120650">
              <a:buSzTx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Pct val="60416"/>
            </a:pPr>
            <a:r>
              <a:rPr sz="2400"/>
              <a:t>See example module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buSzPct val="6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http://oscourse.github.io/examples/module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Implementing character devices in Linux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Device Classification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95713" indent="-195713" defTabSz="557784">
              <a:spcBef>
                <a:spcPts val="300"/>
              </a:spcBef>
              <a:defRPr sz="1952"/>
            </a:pPr>
            <a:r>
              <a:t>Character (char) devices 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r>
              <a:t>byte-stream abstraction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r>
              <a:t>E.g. keyboard, mouse</a:t>
            </a:r>
          </a:p>
          <a:p>
            <a:pPr marL="195713" indent="-195713" defTabSz="557784">
              <a:spcBef>
                <a:spcPts val="300"/>
              </a:spcBef>
              <a:defRPr sz="1952"/>
            </a:pPr>
            <a:endParaRPr/>
          </a:p>
          <a:p>
            <a:pPr marL="195713" indent="-195713" defTabSz="557784">
              <a:spcBef>
                <a:spcPts val="300"/>
              </a:spcBef>
              <a:defRPr sz="1952"/>
            </a:pPr>
            <a:r>
              <a:t>block devices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r>
              <a:t>reads/writes in fixed block granularity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r>
              <a:t>E.g. hard disks, CD drives 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endParaRPr/>
          </a:p>
          <a:p>
            <a:pPr marL="195713" indent="-195713" defTabSz="557784">
              <a:spcBef>
                <a:spcPts val="300"/>
              </a:spcBef>
              <a:defRPr sz="1952"/>
            </a:pPr>
            <a:r>
              <a:t>network devices 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r>
              <a:t>message abstraction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r>
              <a:t>send/receive packets of varying sizes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r>
              <a:t>E.g. network interface cards</a:t>
            </a:r>
          </a:p>
          <a:p>
            <a:pPr marL="195713" indent="-195713" defTabSz="557784">
              <a:spcBef>
                <a:spcPts val="300"/>
              </a:spcBef>
              <a:defRPr sz="1952"/>
            </a:pPr>
            <a:endParaRPr/>
          </a:p>
          <a:p>
            <a:pPr marL="195713" indent="-195713" defTabSz="557784">
              <a:spcBef>
                <a:spcPts val="300"/>
              </a:spcBef>
              <a:defRPr sz="1952"/>
            </a:pPr>
            <a:r>
              <a:t>others 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r>
              <a:t>USB, SCSI, Firewire, I2O</a:t>
            </a:r>
          </a:p>
          <a:p>
            <a:pPr marL="441579" lvl="1" indent="-209169" defTabSz="557784">
              <a:spcBef>
                <a:spcPts val="300"/>
              </a:spcBef>
              <a:defRPr sz="1952"/>
            </a:pPr>
            <a:r>
              <a:t>Can (mostly) be used to implement one or more of the above three classes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12</a:t>
            </a:fld>
            <a:endParaRPr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457200" y="1063228"/>
            <a:ext cx="8229600" cy="857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/>
          </a:lstStyle>
          <a:p>
            <a:pPr lvl="0">
              <a:defRPr sz="1800"/>
            </a:pPr>
            <a:r>
              <a:rPr sz="1400"/>
              <a:t>Major and Minor Number</a:t>
            </a:r>
          </a:p>
        </p:txBody>
      </p:sp>
      <p:pic>
        <p:nvPicPr>
          <p:cNvPr id="70" name="image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3826" y="1920657"/>
            <a:ext cx="747201" cy="747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0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4325" y="2048175"/>
            <a:ext cx="492151" cy="4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3387726" y="2556749"/>
            <a:ext cx="2453701" cy="1992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solidFill>
              <a:srgbClr val="666666"/>
            </a:solidFill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591949" y="2758851"/>
            <a:ext cx="1043400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/>
          </a:lstStyle>
          <a:p>
            <a:pPr lvl="0">
              <a:defRPr sz="1800"/>
            </a:pPr>
            <a:r>
              <a:rPr/>
              <a:t>mydevice1</a:t>
            </a:r>
          </a:p>
        </p:txBody>
      </p:sp>
      <p:pic>
        <p:nvPicPr>
          <p:cNvPr id="74" name="image00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4225" y="2991774"/>
            <a:ext cx="1043325" cy="1043325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854602" y="4275776"/>
            <a:ext cx="1043401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/>
          </a:lstStyle>
          <a:p>
            <a:pPr lvl="0">
              <a:defRPr sz="1800"/>
            </a:pPr>
            <a:r>
              <a:rPr/>
              <a:t>Userspace Code</a:t>
            </a:r>
          </a:p>
        </p:txBody>
      </p:sp>
      <p:sp>
        <p:nvSpPr>
          <p:cNvPr id="76" name="Shape 76"/>
          <p:cNvSpPr/>
          <p:nvPr/>
        </p:nvSpPr>
        <p:spPr>
          <a:xfrm>
            <a:off x="1967526" y="3552750"/>
            <a:ext cx="1420201" cy="1"/>
          </a:xfrm>
          <a:prstGeom prst="line">
            <a:avLst/>
          </a:prstGeom>
          <a:ln>
            <a:solidFill>
              <a:srgbClr val="666666"/>
            </a:solidFill>
            <a:round/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77" name="Shape 77"/>
          <p:cNvSpPr/>
          <p:nvPr/>
        </p:nvSpPr>
        <p:spPr>
          <a:xfrm>
            <a:off x="1900024" y="3584076"/>
            <a:ext cx="1420200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/>
          </a:lstStyle>
          <a:p>
            <a:pPr lvl="0">
              <a:defRPr sz="1800"/>
            </a:pPr>
            <a:r>
              <a:rPr/>
              <a:t>/dev/mydevice1</a:t>
            </a:r>
          </a:p>
        </p:txBody>
      </p:sp>
      <p:sp>
        <p:nvSpPr>
          <p:cNvPr id="78" name="Shape 78"/>
          <p:cNvSpPr/>
          <p:nvPr/>
        </p:nvSpPr>
        <p:spPr>
          <a:xfrm>
            <a:off x="3091625" y="2184950"/>
            <a:ext cx="1352700" cy="461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/>
          </a:lstStyle>
          <a:p>
            <a:pPr lvl="0">
              <a:defRPr sz="1800"/>
            </a:pPr>
            <a:r>
              <a:rPr/>
              <a:t>Kernel</a:t>
            </a:r>
          </a:p>
        </p:txBody>
      </p:sp>
      <p:sp>
        <p:nvSpPr>
          <p:cNvPr id="79" name="Shape 79"/>
          <p:cNvSpPr/>
          <p:nvPr/>
        </p:nvSpPr>
        <p:spPr>
          <a:xfrm>
            <a:off x="3388200" y="3831688"/>
            <a:ext cx="1352700" cy="461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/>
          </a:lstStyle>
          <a:p>
            <a:pPr lvl="0">
              <a:defRPr sz="1800"/>
            </a:pPr>
            <a:r>
              <a:rPr/>
              <a:t>Driver</a:t>
            </a:r>
          </a:p>
        </p:txBody>
      </p:sp>
      <p:pic>
        <p:nvPicPr>
          <p:cNvPr id="80" name="image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0026" y="3901857"/>
            <a:ext cx="747201" cy="747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0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0525" y="4029375"/>
            <a:ext cx="492151" cy="4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7017700" y="4649026"/>
            <a:ext cx="1043400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/>
          </a:lstStyle>
          <a:p>
            <a:pPr lvl="0">
              <a:defRPr sz="1800"/>
            </a:pPr>
            <a:r>
              <a:rPr/>
              <a:t>mydevice2</a:t>
            </a:r>
          </a:p>
        </p:txBody>
      </p:sp>
      <p:sp>
        <p:nvSpPr>
          <p:cNvPr id="83" name="Shape 83"/>
          <p:cNvSpPr/>
          <p:nvPr/>
        </p:nvSpPr>
        <p:spPr>
          <a:xfrm>
            <a:off x="3769201" y="2667824"/>
            <a:ext cx="1948199" cy="1207800"/>
          </a:xfrm>
          <a:prstGeom prst="rect">
            <a:avLst/>
          </a:prstGeom>
          <a:solidFill>
            <a:srgbClr val="CCCCCC"/>
          </a:solidFill>
          <a:ln>
            <a:solidFill>
              <a:srgbClr val="666666"/>
            </a:solidFill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4" name="Shape 84"/>
          <p:cNvSpPr/>
          <p:nvPr/>
        </p:nvSpPr>
        <p:spPr>
          <a:xfrm>
            <a:off x="3749550" y="2958425"/>
            <a:ext cx="842401" cy="101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 algn="ctr">
              <a:defRPr sz="1800"/>
            </a:pPr>
            <a:r>
              <a:rPr/>
              <a:t>Major </a:t>
            </a:r>
          </a:p>
          <a:p>
            <a:pPr lvl="0" algn="ctr">
              <a:defRPr sz="1800"/>
            </a:pPr>
            <a:r>
              <a:rPr/>
              <a:t>Number</a:t>
            </a:r>
          </a:p>
        </p:txBody>
      </p:sp>
      <p:sp>
        <p:nvSpPr>
          <p:cNvPr id="85" name="Shape 85"/>
          <p:cNvSpPr/>
          <p:nvPr/>
        </p:nvSpPr>
        <p:spPr>
          <a:xfrm>
            <a:off x="4817100" y="2629450"/>
            <a:ext cx="747300" cy="129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/>
              <a:t>Minor Num 1</a:t>
            </a:r>
          </a:p>
        </p:txBody>
      </p:sp>
      <p:sp>
        <p:nvSpPr>
          <p:cNvPr id="86" name="Shape 86"/>
          <p:cNvSpPr/>
          <p:nvPr/>
        </p:nvSpPr>
        <p:spPr>
          <a:xfrm>
            <a:off x="4811174" y="3306600"/>
            <a:ext cx="747300" cy="129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/>
              <a:t>Minor Num 2</a:t>
            </a:r>
          </a:p>
        </p:txBody>
      </p:sp>
      <p:sp>
        <p:nvSpPr>
          <p:cNvPr id="87" name="Shape 87"/>
          <p:cNvSpPr/>
          <p:nvPr/>
        </p:nvSpPr>
        <p:spPr>
          <a:xfrm>
            <a:off x="7017700" y="2667825"/>
            <a:ext cx="1043400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/>
          </a:lstStyle>
          <a:p>
            <a:pPr lvl="0">
              <a:defRPr sz="1800"/>
            </a:pPr>
            <a:r>
              <a:rPr/>
              <a:t>mydevice1</a:t>
            </a:r>
          </a:p>
        </p:txBody>
      </p:sp>
      <p:sp>
        <p:nvSpPr>
          <p:cNvPr id="90" name="Shape 90"/>
          <p:cNvSpPr/>
          <p:nvPr/>
        </p:nvSpPr>
        <p:spPr>
          <a:xfrm>
            <a:off x="5558491" y="3709693"/>
            <a:ext cx="1652035" cy="492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666666"/>
            </a:solidFill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1" name="Shape 91"/>
          <p:cNvSpPr/>
          <p:nvPr/>
        </p:nvSpPr>
        <p:spPr>
          <a:xfrm>
            <a:off x="5564415" y="2364703"/>
            <a:ext cx="1569910" cy="449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>
              <a:srgbClr val="666666"/>
            </a:solidFill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174862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“Miscellaneous” Devices in Linux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These are character devices used for simple device drivers.</a:t>
            </a:r>
          </a:p>
          <a:p>
            <a:endParaRPr/>
          </a:p>
          <a:p>
            <a:r>
              <a:t>All miscellaneous devices share a major number (10).</a:t>
            </a:r>
          </a:p>
          <a:p>
            <a:endParaRPr/>
          </a:p>
          <a:p>
            <a:r>
              <a:t>But each device gets its own minor number</a:t>
            </a:r>
          </a:p>
          <a:p>
            <a:pPr marL="381000" lvl="1" indent="0"/>
            <a:r>
              <a:t>Requested at registration time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152400" y="152400"/>
            <a:ext cx="8362008" cy="1876921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Implementing a device driver  for </a:t>
            </a:r>
          </a:p>
          <a:p>
            <a:pPr>
              <a:defRPr sz="4000"/>
            </a:pPr>
            <a:r>
              <a:t>a miscellaneous device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190500" y="1686668"/>
            <a:ext cx="8991600" cy="6377832"/>
          </a:xfrm>
          <a:prstGeom prst="rect">
            <a:avLst/>
          </a:prstGeom>
        </p:spPr>
        <p:txBody>
          <a:bodyPr/>
          <a:lstStyle/>
          <a:p>
            <a:r>
              <a:t> Step 1: Declare a device struct</a:t>
            </a:r>
          </a:p>
          <a:p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static struct miscdevice my_misc_device =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.minor = MISC_DYNAMIC_MINOR,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.name = “my device",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.fops = &amp;my_fops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362008" cy="1876921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Implementing a device driver  for </a:t>
            </a:r>
          </a:p>
          <a:p>
            <a:pPr>
              <a:defRPr sz="4000"/>
            </a:pPr>
            <a:r>
              <a:t>a miscellaneous device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190500" y="1686668"/>
            <a:ext cx="8991600" cy="6377832"/>
          </a:xfrm>
          <a:prstGeom prst="rect">
            <a:avLst/>
          </a:prstGeom>
        </p:spPr>
        <p:txBody>
          <a:bodyPr/>
          <a:lstStyle/>
          <a:p>
            <a:r>
              <a:t> Step 2: Declare the file operations struct</a:t>
            </a:r>
          </a:p>
          <a:p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static struct file_operations my_fops =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.owner = THIS_MODULE,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.open = my_open,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.release = my_close,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.read = my_read,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.llseek = noop_llseek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The function pointers that are not initialized above will be assigned some sensible default value by the kernel.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51104" y="1255776"/>
            <a:ext cx="8205216" cy="5205983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40368" indent="-140368">
              <a:defRPr sz="1800"/>
            </a:pPr>
            <a:r>
              <a:rPr sz="1600" dirty="0"/>
              <a:t>A file operation on a device file will be handled by the kernel module associated with the device.</a:t>
            </a:r>
          </a:p>
          <a:p>
            <a:pPr marL="140368" indent="-140368">
              <a:defRPr sz="1800"/>
            </a:pPr>
            <a:endParaRPr sz="1600" dirty="0"/>
          </a:p>
          <a:p>
            <a:pPr marL="140368" indent="-140368">
              <a:defRPr sz="1800"/>
            </a:pPr>
            <a:r>
              <a:rPr sz="1600" dirty="0"/>
              <a:t>Call “open” system call to open “mydevice” file</a:t>
            </a:r>
          </a:p>
          <a:p>
            <a:pPr marL="140368" indent="-140368">
              <a:defRPr sz="1800"/>
            </a:pPr>
            <a:endParaRPr sz="1600" dirty="0"/>
          </a:p>
          <a:p>
            <a:pPr marL="140368" indent="-140368">
              <a:defRPr sz="1800"/>
            </a:pPr>
            <a:r>
              <a:rPr sz="1600" dirty="0"/>
              <a:t>Call “read” system call to read from the “mydevice” </a:t>
            </a:r>
            <a:r>
              <a:rPr sz="1600" dirty="0" smtClean="0"/>
              <a:t>file</a:t>
            </a:r>
            <a:endParaRPr sz="1600" dirty="0"/>
          </a:p>
          <a:p>
            <a:pPr indent="457200">
              <a:defRPr sz="1800"/>
            </a:pPr>
            <a:r>
              <a:rPr sz="1600" dirty="0" smtClean="0"/>
              <a:t>fd </a:t>
            </a:r>
            <a:r>
              <a:rPr sz="1600" dirty="0"/>
              <a:t>= open("/dev/mydevice", O_RDWR);</a:t>
            </a:r>
          </a:p>
          <a:p>
            <a:pPr marL="457200" indent="-317500">
              <a:buChar char="-"/>
              <a:defRPr sz="1800"/>
            </a:pPr>
            <a:endParaRPr sz="1600" dirty="0"/>
          </a:p>
          <a:p>
            <a:pPr marL="521368" lvl="1" indent="-140368">
              <a:defRPr sz="1800"/>
            </a:pPr>
            <a:r>
              <a:rPr sz="1600" dirty="0"/>
              <a:t>opens /dev/mydevice device for read and write operation. </a:t>
            </a:r>
          </a:p>
          <a:p>
            <a:pPr marL="521368" lvl="1" indent="-140368">
              <a:defRPr sz="1800"/>
            </a:pPr>
            <a:endParaRPr sz="1600" dirty="0"/>
          </a:p>
          <a:p>
            <a:pPr marL="521368" lvl="1" indent="-140368">
              <a:defRPr sz="1800"/>
            </a:pPr>
            <a:r>
              <a:rPr sz="1600" dirty="0"/>
              <a:t>OS will call my_open() file operation handler in the kernel module which is associated with the device. </a:t>
            </a:r>
          </a:p>
          <a:p>
            <a:pPr marL="521368" lvl="1" indent="-140368">
              <a:defRPr sz="1800"/>
            </a:pPr>
            <a:endParaRPr sz="1600" dirty="0"/>
          </a:p>
          <a:p>
            <a:pPr marL="521368" lvl="1" indent="-140368">
              <a:defRPr sz="1800"/>
            </a:pPr>
            <a:r>
              <a:rPr sz="1600" dirty="0"/>
              <a:t>misc_register(&amp;my_misc_device) instruction in my_module_init() registers the module. It creates an entry in the “/dev” directory for “mydevice” file and informs the operating system what file-operations handler functions are available for this device.</a:t>
            </a:r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237744" y="148828"/>
            <a:ext cx="8229600" cy="857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lnSpc>
                <a:spcPct val="115000"/>
              </a:lnSpc>
              <a:spcBef>
                <a:spcPts val="2400"/>
              </a:spcBef>
              <a:defRPr sz="3000"/>
            </a:lvl1pPr>
          </a:lstStyle>
          <a:p>
            <a:pPr lvl="0">
              <a:defRPr sz="1800"/>
            </a:pPr>
            <a:r>
              <a:rPr sz="3600" dirty="0"/>
              <a:t>How do file ops work on character </a:t>
            </a:r>
            <a:r>
              <a:rPr sz="3600" dirty="0" smtClean="0"/>
              <a:t>devices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86217773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52400" y="152400"/>
            <a:ext cx="8362008" cy="1876921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t>Implementing a device driver  for </a:t>
            </a:r>
          </a:p>
          <a:p>
            <a:pPr>
              <a:defRPr sz="3400"/>
            </a:pPr>
            <a:r>
              <a:t>a miscellaneous device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76200" y="1286469"/>
            <a:ext cx="8991600" cy="5050831"/>
          </a:xfrm>
          <a:prstGeom prst="rect">
            <a:avLst/>
          </a:prstGeom>
        </p:spPr>
        <p:txBody>
          <a:bodyPr/>
          <a:lstStyle/>
          <a:p>
            <a:r>
              <a:t> Step 3: register the device with kernel</a:t>
            </a:r>
          </a:p>
          <a:p>
            <a:pPr marL="381000" lvl="1" indent="0"/>
            <a:r>
              <a:t>usually in the module initialization code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static int __init my_module_init()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misc_register(&amp;my_misc_device);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And don’t forget to unregister the device when removing the module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 sz="19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static void __exit my_exit(void)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9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9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misc_deregister(&amp;my_misc_device);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9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9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152400" y="152400"/>
            <a:ext cx="8362008" cy="1876921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t>Implementing a device driver  for </a:t>
            </a:r>
          </a:p>
          <a:p>
            <a:pPr>
              <a:defRPr sz="3400"/>
            </a:pPr>
            <a:r>
              <a:t>a miscellaneous device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76200" y="1290141"/>
            <a:ext cx="8991600" cy="5275759"/>
          </a:xfrm>
          <a:prstGeom prst="rect">
            <a:avLst/>
          </a:prstGeom>
        </p:spPr>
        <p:txBody>
          <a:bodyPr/>
          <a:lstStyle/>
          <a:p>
            <a:r>
              <a:rPr dirty="0"/>
              <a:t> Step 4: Implement the fops functions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static ssize_t </a:t>
            </a:r>
            <a:r>
              <a:rPr lang="en-US" dirty="0" smtClean="0"/>
              <a:t>my</a:t>
            </a:r>
            <a:r>
              <a:rPr dirty="0" smtClean="0"/>
              <a:t>_read(struct </a:t>
            </a:r>
            <a:r>
              <a:rPr dirty="0"/>
              <a:t>file *file, char __user * out, size_t size, loff_t * off)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endParaRPr dirty="0"/>
          </a:p>
          <a:p>
            <a:pPr marL="0" lvl="2" indent="45720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….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sprintf(buf, “Hello World\n”);</a:t>
            </a:r>
          </a:p>
          <a:p>
            <a:pPr marL="0" lvl="3" indent="68580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copy_to_user(out, buf, strlen(buf)+1);</a:t>
            </a:r>
          </a:p>
          <a:p>
            <a:pPr marL="0" lvl="2" indent="45720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….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Don’t forget to </a:t>
            </a:r>
          </a:p>
          <a:p>
            <a:pPr marL="200526" indent="-200526" defTabSz="457200">
              <a:spcBef>
                <a:spcPts val="0"/>
              </a:spcBef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allocate memory for buf</a:t>
            </a:r>
          </a:p>
          <a:p>
            <a:pPr marL="200526" indent="-200526" defTabSz="457200">
              <a:spcBef>
                <a:spcPts val="0"/>
              </a:spcBef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Check if out points to a valid user memory location using access_OK()</a:t>
            </a:r>
          </a:p>
          <a:p>
            <a:pPr marL="200526" indent="-200526" defTabSz="457200">
              <a:spcBef>
                <a:spcPts val="0"/>
              </a:spcBef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check for errors during copy_to_user()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Kernel Modules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 lnSpcReduction="10000"/>
          </a:bodyPr>
          <a:lstStyle/>
          <a:p>
            <a:pPr marL="280736" indent="-280736">
              <a:spcBef>
                <a:spcPts val="500"/>
              </a:spcBef>
              <a:buSzPct val="60714"/>
            </a:pPr>
            <a:r>
              <a:rPr sz="2800"/>
              <a:t>Allow code to be added to the kernel, dynamically </a:t>
            </a:r>
          </a:p>
          <a:p>
            <a:pPr marL="0" indent="120650">
              <a:buSzTx/>
              <a:buNone/>
            </a:pPr>
            <a:endParaRPr sz="2800"/>
          </a:p>
          <a:p>
            <a:pPr marL="280736" indent="-280736">
              <a:spcBef>
                <a:spcPts val="500"/>
              </a:spcBef>
              <a:buSzPct val="60714"/>
            </a:pPr>
            <a:r>
              <a:rPr sz="2800"/>
              <a:t>Only those modules that are needed are loaded. Unload when no longer required - frees up memory and other resources</a:t>
            </a:r>
          </a:p>
          <a:p>
            <a:pPr marL="0" indent="120650">
              <a:buSzTx/>
              <a:buNone/>
            </a:pPr>
            <a:endParaRPr sz="2800"/>
          </a:p>
          <a:p>
            <a:pPr marL="280736" indent="-280736">
              <a:spcBef>
                <a:spcPts val="500"/>
              </a:spcBef>
              <a:buSzPct val="60714"/>
            </a:pPr>
            <a:r>
              <a:rPr sz="2800"/>
              <a:t>Reduces kernel size.</a:t>
            </a:r>
          </a:p>
          <a:p>
            <a:pPr marL="0" indent="0">
              <a:spcBef>
                <a:spcPts val="500"/>
              </a:spcBef>
              <a:buSzTx/>
              <a:buNone/>
            </a:pPr>
            <a:endParaRPr sz="2800"/>
          </a:p>
          <a:p>
            <a:pPr marL="280736" indent="-280736">
              <a:spcBef>
                <a:spcPts val="500"/>
              </a:spcBef>
              <a:buSzPct val="60714"/>
            </a:pPr>
            <a:r>
              <a:rPr sz="2800"/>
              <a:t>Enables independent development of drivers for different devices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457200" y="112252"/>
            <a:ext cx="8229600" cy="857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115000"/>
              </a:lnSpc>
              <a:spcBef>
                <a:spcPts val="2400"/>
              </a:spcBef>
              <a:defRPr sz="3000"/>
            </a:lvl1pPr>
          </a:lstStyle>
          <a:p>
            <a:pPr lvl="0">
              <a:defRPr sz="1800"/>
            </a:pPr>
            <a:r>
              <a:rPr sz="4000" dirty="0"/>
              <a:t>Moving data in and out of the Kernel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457200" y="1109472"/>
            <a:ext cx="8601456" cy="53157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40368" indent="-140368">
              <a:defRPr sz="1800"/>
            </a:pPr>
            <a:r>
              <a:rPr sz="1600" b="1" dirty="0"/>
              <a:t>copy_to_user()</a:t>
            </a:r>
          </a:p>
          <a:p>
            <a:pPr marL="521368" lvl="1" indent="-140368">
              <a:defRPr sz="1800"/>
            </a:pPr>
            <a:r>
              <a:rPr sz="1600" dirty="0"/>
              <a:t>unsigned long copy_to_user 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(void __user * </a:t>
            </a:r>
            <a:r>
              <a:rPr sz="1600" i="1" dirty="0"/>
              <a:t>dst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, const void * </a:t>
            </a:r>
            <a:r>
              <a:rPr sz="1600" i="1" dirty="0"/>
              <a:t>src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, unsigned long </a:t>
            </a:r>
            <a:r>
              <a:rPr sz="1600" i="1" dirty="0"/>
              <a:t>n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marL="521368" lvl="1" indent="-140368">
              <a:defRPr sz="1800"/>
            </a:pPr>
            <a:r>
              <a:rPr sz="1600" dirty="0"/>
              <a:t>Copies data </a:t>
            </a:r>
            <a:r>
              <a:rPr sz="1600" b="1" dirty="0"/>
              <a:t>from kernel space to user space</a:t>
            </a:r>
            <a:endParaRPr sz="1600" dirty="0"/>
          </a:p>
          <a:p>
            <a:pPr marL="521368" lvl="1" indent="-140368">
              <a:defRPr sz="1800"/>
            </a:pPr>
            <a:r>
              <a:rPr sz="1600" dirty="0"/>
              <a:t>Returns number of bytes that could not be copied. On success, this will be zero.</a:t>
            </a:r>
          </a:p>
          <a:p>
            <a:pPr marL="521368" lvl="1" indent="-140368">
              <a:defRPr sz="1800"/>
            </a:pPr>
            <a:r>
              <a:rPr sz="1600" dirty="0"/>
              <a:t>Checks that dst is writable by calling access_ok on dst with a type of VERIFY_WRITE. If it returns non-zero, copy_to_user proceeds to copy</a:t>
            </a:r>
          </a:p>
          <a:p>
            <a:pPr lvl="0">
              <a:defRPr sz="1800"/>
            </a:pPr>
            <a:endParaRPr sz="1600" dirty="0"/>
          </a:p>
          <a:p>
            <a:pPr marL="140368" indent="-140368">
              <a:defRPr sz="1800"/>
            </a:pPr>
            <a:r>
              <a:rPr sz="1600" b="1" dirty="0"/>
              <a:t>copy_from_user()</a:t>
            </a:r>
          </a:p>
          <a:p>
            <a:pPr marL="521368" lvl="1" indent="-140368">
              <a:defRPr sz="1800"/>
            </a:pPr>
            <a:r>
              <a:rPr sz="1600" dirty="0"/>
              <a:t>unsigned long copy_from_user 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(void * </a:t>
            </a:r>
            <a:r>
              <a:rPr sz="1600" i="1" dirty="0"/>
              <a:t>dst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, const void __user * </a:t>
            </a:r>
            <a:r>
              <a:rPr sz="1600" i="1" dirty="0"/>
              <a:t>src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, unsigned long </a:t>
            </a:r>
            <a:r>
              <a:rPr sz="1600" i="1" dirty="0"/>
              <a:t>n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marL="521368" lvl="1" indent="-140368">
              <a:defRPr sz="1800"/>
            </a:pPr>
            <a:r>
              <a:rPr sz="1600" dirty="0"/>
              <a:t>Copies data </a:t>
            </a:r>
            <a:r>
              <a:rPr sz="1600" b="1" dirty="0"/>
              <a:t>from user space to kernel</a:t>
            </a:r>
            <a:endParaRPr sz="1600" dirty="0"/>
          </a:p>
          <a:p>
            <a:pPr marL="521368" lvl="1" indent="-140368">
              <a:defRPr sz="1800"/>
            </a:pPr>
            <a:r>
              <a:rPr sz="1600" dirty="0"/>
              <a:t>Returns number of bytes that could not be copied. On success, this will be zero.</a:t>
            </a:r>
          </a:p>
          <a:p>
            <a:pPr lvl="0">
              <a:defRPr sz="1800"/>
            </a:pPr>
            <a:endParaRPr sz="1600" dirty="0"/>
          </a:p>
          <a:p>
            <a:pPr marL="228600">
              <a:defRPr sz="1800"/>
            </a:pPr>
            <a:endParaRPr sz="1600" dirty="0"/>
          </a:p>
          <a:p>
            <a:pPr marL="228600" indent="-228600">
              <a:defRPr sz="1800"/>
            </a:pPr>
            <a:r>
              <a:rPr sz="1600" b="1" dirty="0"/>
              <a:t>Question: </a:t>
            </a:r>
            <a:r>
              <a:rPr sz="1600" dirty="0"/>
              <a:t>Why shouldn’t you use </a:t>
            </a:r>
            <a:r>
              <a:rPr sz="1600" b="1" dirty="0"/>
              <a:t>memcpy </a:t>
            </a:r>
            <a:r>
              <a:rPr sz="1600" dirty="0"/>
              <a:t>or </a:t>
            </a:r>
            <a:r>
              <a:rPr sz="1600" b="1" dirty="0"/>
              <a:t>call by reference </a:t>
            </a:r>
            <a:r>
              <a:rPr sz="1600" dirty="0"/>
              <a:t>to access userspace data?</a:t>
            </a:r>
          </a:p>
        </p:txBody>
      </p:sp>
    </p:spTree>
    <p:extLst>
      <p:ext uri="{BB962C8B-B14F-4D97-AF65-F5344CB8AC3E}">
        <p14:creationId xmlns:p14="http://schemas.microsoft.com/office/powerpoint/2010/main" val="103434253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185404"/>
            <a:ext cx="8229600" cy="857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115000"/>
              </a:lnSpc>
              <a:spcBef>
                <a:spcPts val="2400"/>
              </a:spcBef>
              <a:defRPr sz="3000"/>
            </a:lvl1pPr>
          </a:lstStyle>
          <a:p>
            <a:pPr lvl="0">
              <a:defRPr sz="1800"/>
            </a:pPr>
            <a:r>
              <a:rPr sz="3600" dirty="0"/>
              <a:t>Memory allocation/deallocation in Kernel</a:t>
            </a:r>
          </a:p>
        </p:txBody>
      </p:sp>
      <p:sp>
        <p:nvSpPr>
          <p:cNvPr id="104" name="Shape 104"/>
          <p:cNvSpPr/>
          <p:nvPr/>
        </p:nvSpPr>
        <p:spPr>
          <a:xfrm>
            <a:off x="548640" y="1042805"/>
            <a:ext cx="8138160" cy="4462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lvl="0">
              <a:defRPr sz="1800"/>
            </a:pPr>
            <a:r>
              <a:rPr sz="2400" dirty="0"/>
              <a:t>Memory Allocation:</a:t>
            </a:r>
          </a:p>
          <a:p>
            <a:pPr lvl="1" indent="228600">
              <a:defRPr sz="1800"/>
            </a:pPr>
            <a:endParaRPr sz="2400" dirty="0"/>
          </a:p>
          <a:p>
            <a:pPr lvl="1" indent="228600">
              <a:defRPr sz="1800"/>
            </a:pPr>
            <a:r>
              <a:rPr sz="2400" dirty="0"/>
              <a:t>kmalloc(): </a:t>
            </a:r>
            <a:r>
              <a:rPr sz="2400" dirty="0"/>
              <a:t>Allocates physically contiguous memory</a:t>
            </a:r>
          </a:p>
          <a:p>
            <a:pPr lvl="0">
              <a:defRPr sz="1800"/>
            </a:pPr>
            <a:r>
              <a:rPr sz="2400" dirty="0"/>
              <a:t>	</a:t>
            </a:r>
            <a:r>
              <a:rPr sz="1800" dirty="0">
                <a:solidFill>
                  <a:srgbClr val="790029"/>
                </a:solidFill>
              </a:rPr>
              <a:t>void * kmalloc(size_t size, int flags)</a:t>
            </a:r>
          </a:p>
          <a:p>
            <a:pPr lvl="0">
              <a:defRPr sz="1800"/>
            </a:pPr>
            <a:r>
              <a:rPr sz="1800" dirty="0">
                <a:solidFill>
                  <a:srgbClr val="790029"/>
                </a:solidFill>
              </a:rPr>
              <a:t>	</a:t>
            </a:r>
          </a:p>
          <a:p>
            <a:pPr lvl="1" indent="228600">
              <a:defRPr sz="1800"/>
            </a:pPr>
            <a:r>
              <a:rPr sz="2400" dirty="0"/>
              <a:t>kzalloc(): Allocates memory and sets it to zero</a:t>
            </a:r>
          </a:p>
          <a:p>
            <a:pPr lvl="1" indent="228600">
              <a:defRPr sz="1800"/>
            </a:pPr>
            <a:endParaRPr sz="2400" dirty="0"/>
          </a:p>
          <a:p>
            <a:pPr lvl="1" indent="228600">
              <a:defRPr sz="1800"/>
            </a:pPr>
            <a:r>
              <a:rPr sz="2400" dirty="0"/>
              <a:t>vmalloc(): </a:t>
            </a:r>
            <a:r>
              <a:rPr sz="2400" dirty="0"/>
              <a:t>Allocates memory that is virtually contiguous and not necessarily physically contiguous. </a:t>
            </a:r>
          </a:p>
          <a:p>
            <a:pPr lvl="4" indent="914400">
              <a:defRPr sz="1800"/>
            </a:pPr>
            <a:r>
              <a:rPr sz="1800" dirty="0">
                <a:solidFill>
                  <a:srgbClr val="790029"/>
                </a:solidFill>
              </a:rPr>
              <a:t>void * vmalloc(unsigned long size)</a:t>
            </a:r>
          </a:p>
          <a:p>
            <a:pPr lvl="0">
              <a:defRPr sz="1800"/>
            </a:pPr>
            <a:endParaRPr sz="1800" dirty="0">
              <a:solidFill>
                <a:srgbClr val="790029"/>
              </a:solidFill>
            </a:endParaRPr>
          </a:p>
          <a:p>
            <a:pPr lvl="0">
              <a:defRPr sz="1800"/>
            </a:pPr>
            <a:r>
              <a:rPr sz="2400" dirty="0"/>
              <a:t>Memory Deallocation: kfree()</a:t>
            </a:r>
          </a:p>
        </p:txBody>
      </p:sp>
    </p:spTree>
    <p:extLst>
      <p:ext uri="{BB962C8B-B14F-4D97-AF65-F5344CB8AC3E}">
        <p14:creationId xmlns:p14="http://schemas.microsoft.com/office/powerpoint/2010/main" val="166264601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3600" u="sng"/>
            </a:lvl1pPr>
          </a:lstStyle>
          <a:p>
            <a:pPr>
              <a:defRPr sz="4400" u="none"/>
            </a:pPr>
            <a:r>
              <a:rPr sz="3600" u="sng"/>
              <a:t>GNU General Public License (GPL)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76200" y="1182686"/>
            <a:ext cx="8991600" cy="5399702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307181" indent="-192881">
              <a:lnSpc>
                <a:spcPct val="80000"/>
              </a:lnSpc>
              <a:spcBef>
                <a:spcPts val="400"/>
              </a:spcBef>
            </a:pPr>
            <a:r>
              <a:rPr sz="1800"/>
              <a:t>http://en.wikipedia.org/wiki/Gpl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</a:pPr>
            <a:endParaRPr sz="1800"/>
          </a:p>
          <a:p>
            <a:pPr marL="307181" indent="-192881">
              <a:lnSpc>
                <a:spcPct val="80000"/>
              </a:lnSpc>
              <a:spcBef>
                <a:spcPts val="400"/>
              </a:spcBef>
            </a:pPr>
            <a:r>
              <a:rPr sz="1800"/>
              <a:t>Basis for all of the GNU software  development, including Linux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</a:pPr>
            <a:endParaRPr sz="1800"/>
          </a:p>
          <a:p>
            <a:pPr marL="307181" indent="-192881">
              <a:lnSpc>
                <a:spcPct val="80000"/>
              </a:lnSpc>
              <a:spcBef>
                <a:spcPts val="400"/>
              </a:spcBef>
            </a:pPr>
            <a:r>
              <a:rPr sz="1800"/>
              <a:t>Allows users to modify software as they see the need </a:t>
            </a:r>
          </a:p>
          <a:p>
            <a:pPr marL="0" indent="0">
              <a:buSzTx/>
              <a:buNone/>
            </a:pPr>
            <a:endParaRPr sz="1800"/>
          </a:p>
          <a:p>
            <a:pPr marL="307181" indent="-192881"/>
            <a:r>
              <a:rPr sz="1800"/>
              <a:t>Requires source code be distributed with binaries </a:t>
            </a:r>
          </a:p>
          <a:p>
            <a:pPr marL="0" indent="0">
              <a:buSzTx/>
              <a:buNone/>
            </a:pPr>
            <a:endParaRPr sz="1800"/>
          </a:p>
          <a:p>
            <a:pPr marL="307181" indent="-192881"/>
            <a:r>
              <a:rPr sz="1800"/>
              <a:t>EXPORT_SYMBOL Vs EXPORT_SYMBOL_GPL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791935" lvl="1" indent="-220435"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Comic Sans MS"/>
                <a:ea typeface="Comic Sans MS"/>
                <a:cs typeface="Comic Sans MS"/>
                <a:sym typeface="Comic Sans MS"/>
              </a:rPr>
              <a:t>Read </a:t>
            </a:r>
            <a:r>
              <a:rPr sz="1800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  <a:hlinkClick r:id="rId2"/>
              </a:rPr>
              <a:t>http://lwn.net/Articles/154602/</a:t>
            </a:r>
          </a:p>
          <a:p>
            <a:pPr marL="0" indent="0">
              <a:buSzTx/>
              <a:buNone/>
            </a:pPr>
            <a:endParaRPr sz="1800"/>
          </a:p>
          <a:p>
            <a:pPr marL="307181" indent="-192881">
              <a:lnSpc>
                <a:spcPct val="80000"/>
              </a:lnSpc>
              <a:spcBef>
                <a:spcPts val="400"/>
              </a:spcBef>
            </a:pPr>
            <a:r>
              <a:rPr sz="1800"/>
              <a:t>Device drivers need not be licensed under the GPL, but the mainstream ones are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52400" y="762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3600" u="sng"/>
            </a:lvl1pPr>
          </a:lstStyle>
          <a:p>
            <a:pPr>
              <a:defRPr sz="4400" u="none"/>
            </a:pPr>
            <a:r>
              <a:rPr sz="3600" u="sng"/>
              <a:t>Workings of a generic module / typical usage:</a:t>
            </a:r>
          </a:p>
        </p:txBody>
      </p:sp>
      <p:pic>
        <p:nvPicPr>
          <p:cNvPr id="3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285" y="947004"/>
            <a:ext cx="6755988" cy="5811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Hello World Kernel Module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152399" y="1119461"/>
            <a:ext cx="8967301" cy="5440202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250657" indent="-250657">
              <a:lnSpc>
                <a:spcPct val="80000"/>
              </a:lnSpc>
              <a:spcBef>
                <a:spcPts val="300"/>
              </a:spcBef>
              <a:buSzPct val="52776"/>
              <a:defRPr sz="2500"/>
            </a:pPr>
            <a:r>
              <a:rPr dirty="0"/>
              <a:t>http://oscourse.github.io/examples/module/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endParaRPr sz="1600"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#include &lt;linux/init.h&gt;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#include &lt;linux/module.h&gt;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MODULE_LICENSE("DUAL BSD/GPL");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// called when module is installed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int </a:t>
            </a:r>
            <a:r>
              <a:rPr sz="1600" dirty="0">
                <a:solidFill>
                  <a:srgbClr val="0000FF"/>
                </a:solidFill>
              </a:rPr>
              <a:t>__init</a:t>
            </a:r>
            <a:r>
              <a:rPr sz="1600" dirty="0"/>
              <a:t> </a:t>
            </a:r>
            <a:r>
              <a:rPr sz="1600" dirty="0">
                <a:solidFill>
                  <a:srgbClr val="FF0000"/>
                </a:solidFill>
              </a:rPr>
              <a:t>hello_init</a:t>
            </a:r>
            <a:r>
              <a:rPr sz="1600" dirty="0"/>
              <a:t>()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{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        printk(KERN_ALERT "mymodule: Hello World!\n");       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        return 0;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}</a:t>
            </a:r>
          </a:p>
          <a:p>
            <a:pPr marL="0" indent="120650">
              <a:buSzTx/>
              <a:buNone/>
            </a:pPr>
            <a:endParaRPr sz="1600"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// called when module is removed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void __exit </a:t>
            </a:r>
            <a:r>
              <a:rPr sz="1600" dirty="0">
                <a:solidFill>
                  <a:srgbClr val="FF0000"/>
                </a:solidFill>
              </a:rPr>
              <a:t>hello_exit</a:t>
            </a:r>
            <a:r>
              <a:rPr sz="1600" dirty="0"/>
              <a:t>()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{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        printk(KERN_ALERT "mymodule: Goodbye, cruel world!!\n");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 dirty="0"/>
              <a:t>}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endParaRPr sz="1600" dirty="0"/>
          </a:p>
          <a:p>
            <a:pPr marL="0" indent="0">
              <a:spcBef>
                <a:spcPts val="300"/>
              </a:spcBef>
              <a:buSzTx/>
              <a:buNone/>
            </a:pPr>
            <a:r>
              <a:rPr sz="1600" dirty="0"/>
              <a:t>module_init(hello_init);</a:t>
            </a:r>
          </a:p>
          <a:p>
            <a:pPr marL="0" indent="0">
              <a:spcBef>
                <a:spcPts val="300"/>
              </a:spcBef>
              <a:buSzTx/>
              <a:buNone/>
            </a:pPr>
            <a:r>
              <a:rPr sz="1600" dirty="0"/>
              <a:t>module_exit(hello_exit);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u="sng"/>
            </a:lvl1pPr>
          </a:lstStyle>
          <a:p>
            <a:pPr>
              <a:defRPr sz="4400" u="none"/>
            </a:pPr>
            <a:r>
              <a:rPr sz="4000" u="sng"/>
              <a:t>Compiling the module 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76200" y="1411287"/>
            <a:ext cx="8991600" cy="476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8293" indent="-178593">
              <a:spcBef>
                <a:spcPts val="0"/>
              </a:spcBef>
              <a:buClr>
                <a:srgbClr val="000000"/>
              </a:buClr>
              <a:buSzPct val="77777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Makefile</a:t>
            </a:r>
          </a:p>
          <a:p>
            <a:pPr marL="801007" lvl="1" indent="-204107">
              <a:spcBef>
                <a:spcPts val="0"/>
              </a:spcBef>
              <a:buClr>
                <a:srgbClr val="000000"/>
              </a:buClr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obj-m := testmod.o</a:t>
            </a:r>
          </a:p>
          <a:p>
            <a:pPr marL="801007" lvl="1" indent="-204107">
              <a:spcBef>
                <a:spcPts val="0"/>
              </a:spcBef>
              <a:buClr>
                <a:srgbClr val="000000"/>
              </a:buClr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[ For multiple files: </a:t>
            </a:r>
            <a:r>
              <a:rPr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module-objs := file1.o file2.o</a:t>
            </a:r>
            <a:r>
              <a:rPr sz="1800">
                <a:latin typeface="Calibri"/>
                <a:ea typeface="Calibri"/>
                <a:cs typeface="Calibri"/>
                <a:sym typeface="Calibri"/>
              </a:rPr>
              <a:t> ]</a:t>
            </a:r>
          </a:p>
          <a:p>
            <a:pPr marL="0" indent="457200">
              <a:spcBef>
                <a:spcPts val="0"/>
              </a:spcBef>
              <a:buSzTx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18293" indent="-178593">
              <a:spcBef>
                <a:spcPts val="0"/>
              </a:spcBef>
              <a:buSzPct val="77777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Compiling:</a:t>
            </a:r>
          </a:p>
          <a:p>
            <a:pPr marL="1292225" lvl="2" indent="-238125">
              <a:spcBef>
                <a:spcPts val="0"/>
              </a:spcBef>
              <a:buSzPct val="77777"/>
              <a:buFont typeface="Wingdings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$ make -C  /lib/modules/$(uname -r)/build M=`pwd` modules</a:t>
            </a:r>
          </a:p>
          <a:p>
            <a:pPr marL="0" indent="0">
              <a:spcBef>
                <a:spcPts val="0"/>
              </a:spcBef>
              <a:buSzTx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SzTx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18293" indent="-178593">
              <a:spcBef>
                <a:spcPts val="0"/>
              </a:spcBef>
              <a:buClr>
                <a:srgbClr val="000000"/>
              </a:buClr>
              <a:buSzPct val="77777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More details on kernel Makefiles</a:t>
            </a:r>
          </a:p>
          <a:p>
            <a:pPr marL="801007" lvl="1" indent="-204107">
              <a:spcBef>
                <a:spcPts val="0"/>
              </a:spcBef>
              <a:buClr>
                <a:srgbClr val="000000"/>
              </a:buClr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https://www.kernel.org/doc/Documentation/kbuild/makefiles.txt </a:t>
            </a:r>
          </a:p>
          <a:p>
            <a:pPr marL="823685" lvl="1" indent="-226785">
              <a:spcBef>
                <a:spcPts val="0"/>
              </a:spcBef>
              <a:buClr>
                <a:srgbClr val="000000"/>
              </a:buClr>
              <a:buSzPct val="77777"/>
              <a:buFont typeface="Courier New"/>
              <a:buChar char="o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https://www.kernel.org/doc/Documentation/kbuild/modules.txt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144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3600" u="sng"/>
            </a:lvl1pPr>
          </a:lstStyle>
          <a:p>
            <a:pPr>
              <a:defRPr sz="4400" u="none"/>
            </a:pPr>
            <a:r>
              <a:rPr sz="3600" u="sng"/>
              <a:t>Module Utilities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152400" y="1009961"/>
            <a:ext cx="8991600" cy="57690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338137" indent="-198437">
              <a:lnSpc>
                <a:spcPct val="80000"/>
              </a:lnSpc>
              <a:spcBef>
                <a:spcPts val="300"/>
              </a:spcBef>
              <a:buSzPct val="70000"/>
            </a:pPr>
            <a:r>
              <a:rPr sz="2000">
                <a:solidFill>
                  <a:srgbClr val="0000FF"/>
                </a:solidFill>
              </a:rPr>
              <a:t>insmod hello.ko</a:t>
            </a:r>
            <a:r>
              <a:rPr sz="2000"/>
              <a:t> 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Inserts a module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Internally, makes a call to sys_init_module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Calls vmalloc() to allocate kernel memory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Copies module binary to memory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Resolves any kernel references (e.g. printk) via kernel symbol table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Calls module’s initialization function</a:t>
            </a:r>
          </a:p>
          <a:p>
            <a:pPr marL="0" indent="0">
              <a:buSzTx/>
              <a:buNone/>
            </a:pPr>
            <a:endParaRPr sz="2000"/>
          </a:p>
          <a:p>
            <a:pPr marL="338137" indent="-198437">
              <a:lnSpc>
                <a:spcPct val="80000"/>
              </a:lnSpc>
              <a:spcBef>
                <a:spcPts val="300"/>
              </a:spcBef>
              <a:buSzPct val="70000"/>
            </a:pPr>
            <a:r>
              <a:rPr sz="2000">
                <a:solidFill>
                  <a:srgbClr val="0000FF"/>
                </a:solidFill>
              </a:rPr>
              <a:t>modprobe hello.ko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Same as insmod, except that it also loads any other modules that hello.ko references.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endParaRPr sz="2000"/>
          </a:p>
          <a:p>
            <a:pPr marL="338137" indent="-198437">
              <a:lnSpc>
                <a:spcPct val="80000"/>
              </a:lnSpc>
              <a:spcBef>
                <a:spcPts val="300"/>
              </a:spcBef>
              <a:buSzPct val="70000"/>
            </a:pPr>
            <a:r>
              <a:rPr sz="2000">
                <a:solidFill>
                  <a:srgbClr val="0000FF"/>
                </a:solidFill>
              </a:rPr>
              <a:t>rmmod</a:t>
            </a:r>
            <a:r>
              <a:rPr sz="2000"/>
              <a:t> 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Removes a module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Fails if module is still in use</a:t>
            </a:r>
          </a:p>
          <a:p>
            <a:pPr marL="914400" lvl="1" indent="-317500">
              <a:lnSpc>
                <a:spcPct val="80000"/>
              </a:lnSpc>
              <a:spcBef>
                <a:spcPts val="300"/>
              </a:spcBef>
              <a:buFont typeface="Courier New"/>
              <a:buChar char="o"/>
              <a:defRPr sz="2800"/>
            </a:pPr>
            <a:endParaRPr sz="2000"/>
          </a:p>
          <a:p>
            <a:pPr marL="338137" indent="-198437">
              <a:lnSpc>
                <a:spcPct val="80000"/>
              </a:lnSpc>
              <a:spcBef>
                <a:spcPts val="300"/>
              </a:spcBef>
              <a:buSzPct val="70000"/>
            </a:pPr>
            <a:r>
              <a:rPr sz="2000">
                <a:solidFill>
                  <a:srgbClr val="0000FF"/>
                </a:solidFill>
              </a:rPr>
              <a:t>lsmod 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Tells what modules are currently loaded 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Internally reads /proc/modules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Things to remember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76199" y="1048542"/>
            <a:ext cx="8991601" cy="5043229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304284" indent="-185539" defTabSz="777240">
              <a:lnSpc>
                <a:spcPct val="80000"/>
              </a:lnSpc>
              <a:spcBef>
                <a:spcPts val="300"/>
              </a:spcBef>
              <a:buSzPct val="63635"/>
              <a:defRPr sz="2720"/>
            </a:pPr>
            <a:r>
              <a:rPr sz="1870"/>
              <a:t>Modules can call other kernel functions</a:t>
            </a:r>
          </a:p>
          <a:p>
            <a:pPr marL="719409" lvl="1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Such as printk, kmalloc, kfree etc.</a:t>
            </a:r>
          </a:p>
          <a:p>
            <a:pPr marL="719409" lvl="1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But only the functions that are EXPORTed by the kernel</a:t>
            </a:r>
          </a:p>
          <a:p>
            <a:pPr marL="1067548" lvl="2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using EXPORT(symbol_name)</a:t>
            </a:r>
          </a:p>
          <a:p>
            <a:pPr marL="0" indent="388620" defTabSz="777240">
              <a:lnSpc>
                <a:spcPct val="80000"/>
              </a:lnSpc>
              <a:spcBef>
                <a:spcPts val="200"/>
              </a:spcBef>
              <a:buSzTx/>
              <a:buNone/>
              <a:defRPr sz="2720"/>
            </a:pPr>
            <a:endParaRPr sz="1870"/>
          </a:p>
          <a:p>
            <a:pPr marL="304284" indent="-185539" defTabSz="777240">
              <a:lnSpc>
                <a:spcPct val="80000"/>
              </a:lnSpc>
              <a:spcBef>
                <a:spcPts val="300"/>
              </a:spcBef>
              <a:buSzPct val="63635"/>
              <a:defRPr sz="2720"/>
            </a:pPr>
            <a:r>
              <a:rPr sz="1870"/>
              <a:t>Modules (or any kernel code for that matter) cannot call user-space library functions</a:t>
            </a:r>
          </a:p>
          <a:p>
            <a:pPr marL="719409" lvl="1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Such as malloc, free, printf etc.</a:t>
            </a:r>
          </a:p>
          <a:p>
            <a:pPr marL="0" indent="388620" defTabSz="777240">
              <a:lnSpc>
                <a:spcPct val="80000"/>
              </a:lnSpc>
              <a:spcBef>
                <a:spcPts val="200"/>
              </a:spcBef>
              <a:buSzTx/>
              <a:buNone/>
              <a:defRPr sz="2720"/>
            </a:pPr>
            <a:endParaRPr sz="1870"/>
          </a:p>
          <a:p>
            <a:pPr marL="304284" indent="-185539" defTabSz="777240">
              <a:lnSpc>
                <a:spcPct val="80000"/>
              </a:lnSpc>
              <a:spcBef>
                <a:spcPts val="300"/>
              </a:spcBef>
              <a:buSzPct val="63635"/>
              <a:defRPr sz="2720"/>
            </a:pPr>
            <a:r>
              <a:rPr sz="1870"/>
              <a:t>Modules should not include standard header files</a:t>
            </a:r>
          </a:p>
          <a:p>
            <a:pPr marL="719409" lvl="1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Such as stdio.h, stdlib.h, etc.</a:t>
            </a:r>
          </a:p>
          <a:p>
            <a:pPr marL="0" indent="0" defTabSz="777240">
              <a:spcBef>
                <a:spcPts val="500"/>
              </a:spcBef>
              <a:buSzTx/>
              <a:buNone/>
              <a:defRPr sz="2720"/>
            </a:pPr>
            <a:endParaRPr sz="1870"/>
          </a:p>
          <a:p>
            <a:pPr marL="304284" indent="-185539" defTabSz="777240">
              <a:lnSpc>
                <a:spcPct val="80000"/>
              </a:lnSpc>
              <a:spcBef>
                <a:spcPts val="300"/>
              </a:spcBef>
              <a:buSzPct val="63635"/>
              <a:defRPr sz="2720"/>
            </a:pPr>
            <a:r>
              <a:rPr sz="1870"/>
              <a:t>Segmentation fault may be harmless in user space</a:t>
            </a:r>
          </a:p>
          <a:p>
            <a:pPr marL="719409" lvl="1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But a kernel fault can crash the entire system</a:t>
            </a:r>
          </a:p>
          <a:p>
            <a:pPr marL="0" indent="0" defTabSz="777240">
              <a:spcBef>
                <a:spcPts val="500"/>
              </a:spcBef>
              <a:buSzTx/>
              <a:buNone/>
              <a:defRPr sz="2720"/>
            </a:pPr>
            <a:endParaRPr sz="1870"/>
          </a:p>
          <a:p>
            <a:pPr marL="304284" indent="-185539" defTabSz="777240">
              <a:lnSpc>
                <a:spcPct val="80000"/>
              </a:lnSpc>
              <a:spcBef>
                <a:spcPts val="300"/>
              </a:spcBef>
              <a:buSzPct val="63635"/>
              <a:defRPr sz="2720"/>
            </a:pPr>
            <a:r>
              <a:rPr sz="1870"/>
              <a:t>Version Dependency:</a:t>
            </a:r>
          </a:p>
          <a:p>
            <a:pPr marL="719409" lvl="1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Module should be recompiled for each version of kernel that it is linked to.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Concurrency Issues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76200" y="1258887"/>
            <a:ext cx="8991600" cy="47610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350821" indent="-213915" defTabSz="896111">
              <a:lnSpc>
                <a:spcPct val="80000"/>
              </a:lnSpc>
              <a:spcBef>
                <a:spcPts val="300"/>
              </a:spcBef>
              <a:buSzPct val="63635"/>
              <a:defRPr sz="3136"/>
            </a:pPr>
            <a:r>
              <a:rPr sz="2156"/>
              <a:t>Many processes could try to access your module concurrently.</a:t>
            </a:r>
          </a:p>
          <a:p>
            <a:pPr marL="829436" lvl="1" indent="-244474" defTabSz="896111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744"/>
            </a:pPr>
            <a:r>
              <a:rPr sz="2156"/>
              <a:t>So different parts of your module may be active at the same time</a:t>
            </a:r>
          </a:p>
          <a:p>
            <a:pPr marL="0" indent="448055" defTabSz="896111">
              <a:lnSpc>
                <a:spcPct val="80000"/>
              </a:lnSpc>
              <a:spcBef>
                <a:spcPts val="200"/>
              </a:spcBef>
              <a:buSzTx/>
              <a:buNone/>
              <a:defRPr sz="3136"/>
            </a:pPr>
            <a:endParaRPr sz="2156"/>
          </a:p>
          <a:p>
            <a:pPr marL="350821" indent="-213915" defTabSz="896111">
              <a:lnSpc>
                <a:spcPct val="80000"/>
              </a:lnSpc>
              <a:spcBef>
                <a:spcPts val="300"/>
              </a:spcBef>
              <a:buSzPct val="63635"/>
              <a:defRPr sz="3136"/>
            </a:pPr>
            <a:r>
              <a:rPr sz="2156"/>
              <a:t>Device interrupts can trigger Interrupt Service Routines (ISR)</a:t>
            </a:r>
          </a:p>
          <a:p>
            <a:pPr marL="829436" lvl="1" indent="-244474" defTabSz="896111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744"/>
            </a:pPr>
            <a:r>
              <a:rPr sz="2156"/>
              <a:t>ISRs may access common data that your module uses as well.</a:t>
            </a:r>
          </a:p>
          <a:p>
            <a:pPr marL="0" indent="448055" defTabSz="896111">
              <a:lnSpc>
                <a:spcPct val="80000"/>
              </a:lnSpc>
              <a:spcBef>
                <a:spcPts val="200"/>
              </a:spcBef>
              <a:buSzTx/>
              <a:buNone/>
              <a:defRPr sz="3136"/>
            </a:pPr>
            <a:endParaRPr sz="2156"/>
          </a:p>
          <a:p>
            <a:pPr marL="350821" indent="-213915" defTabSz="896111">
              <a:lnSpc>
                <a:spcPct val="80000"/>
              </a:lnSpc>
              <a:spcBef>
                <a:spcPts val="300"/>
              </a:spcBef>
              <a:buSzPct val="63635"/>
              <a:defRPr sz="3136"/>
            </a:pPr>
            <a:r>
              <a:rPr sz="2156"/>
              <a:t>Kernel timers can concurrently execute with your module and access common data.</a:t>
            </a:r>
          </a:p>
          <a:p>
            <a:pPr marL="0" indent="0" defTabSz="896111">
              <a:lnSpc>
                <a:spcPct val="80000"/>
              </a:lnSpc>
              <a:spcBef>
                <a:spcPts val="300"/>
              </a:spcBef>
              <a:buSzTx/>
              <a:buNone/>
              <a:defRPr sz="3136"/>
            </a:pPr>
            <a:endParaRPr sz="2156"/>
          </a:p>
          <a:p>
            <a:pPr marL="350821" indent="-213915" defTabSz="896111">
              <a:lnSpc>
                <a:spcPct val="80000"/>
              </a:lnSpc>
              <a:spcBef>
                <a:spcPts val="300"/>
              </a:spcBef>
              <a:buSzPct val="63635"/>
              <a:defRPr sz="3136"/>
            </a:pPr>
            <a:r>
              <a:rPr sz="2156"/>
              <a:t>You may have symmetric multi-processor (SMP) system, so multiple processors may be executing your module code </a:t>
            </a:r>
            <a:r>
              <a:rPr sz="2156">
                <a:solidFill>
                  <a:srgbClr val="0000FF"/>
                </a:solidFill>
              </a:rPr>
              <a:t>simultaneously </a:t>
            </a:r>
            <a:r>
              <a:rPr sz="2156"/>
              <a:t>(not just concurrently).</a:t>
            </a:r>
          </a:p>
          <a:p>
            <a:pPr marL="0" indent="0" defTabSz="896111">
              <a:lnSpc>
                <a:spcPct val="80000"/>
              </a:lnSpc>
              <a:spcBef>
                <a:spcPts val="300"/>
              </a:spcBef>
              <a:buSzTx/>
              <a:buNone/>
              <a:defRPr sz="3136"/>
            </a:pPr>
            <a:endParaRPr sz="2156"/>
          </a:p>
          <a:p>
            <a:pPr marL="350821" indent="-213915" defTabSz="896111">
              <a:lnSpc>
                <a:spcPct val="80000"/>
              </a:lnSpc>
              <a:spcBef>
                <a:spcPts val="300"/>
              </a:spcBef>
              <a:buSzPct val="63635"/>
              <a:defRPr sz="3136"/>
            </a:pPr>
            <a:r>
              <a:rPr sz="2156"/>
              <a:t>Therefore, your module code (and most kernel code, in general) should be </a:t>
            </a:r>
            <a:r>
              <a:rPr sz="2156">
                <a:solidFill>
                  <a:srgbClr val="0000FF"/>
                </a:solidFill>
              </a:rPr>
              <a:t>re-enterant</a:t>
            </a:r>
          </a:p>
          <a:p>
            <a:pPr marL="829436" lvl="1" indent="-244474" defTabSz="896111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744"/>
            </a:pPr>
            <a:r>
              <a:rPr sz="2156"/>
              <a:t>Capable of correctly executing in more than one context simultaneously.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01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1113866"/>
            <a:ext cx="4774401" cy="5023134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Error handling</a:t>
            </a:r>
          </a:p>
        </p:txBody>
      </p:sp>
      <p:sp>
        <p:nvSpPr>
          <p:cNvPr id="57" name="Shape 57"/>
          <p:cNvSpPr/>
          <p:nvPr/>
        </p:nvSpPr>
        <p:spPr>
          <a:xfrm>
            <a:off x="414325" y="2557660"/>
            <a:ext cx="3886201" cy="228601"/>
          </a:xfrm>
          <a:prstGeom prst="rect">
            <a:avLst/>
          </a:prstGeom>
          <a:ln w="28575" cap="rnd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58" name="image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2962275"/>
            <a:ext cx="4038600" cy="1830387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5257800" y="4028483"/>
            <a:ext cx="3886200" cy="228601"/>
          </a:xfrm>
          <a:prstGeom prst="rect">
            <a:avLst/>
          </a:prstGeom>
          <a:ln w="28575" cap="rnd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4826000" y="4930488"/>
            <a:ext cx="3733800" cy="1411189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324929" indent="-204787" defTabSz="786384">
              <a:lnSpc>
                <a:spcPct val="80000"/>
              </a:lnSpc>
              <a:spcBef>
                <a:spcPts val="300"/>
              </a:spcBef>
              <a:buSzPct val="58332"/>
              <a:defRPr sz="2752"/>
            </a:pPr>
            <a:r>
              <a:rPr sz="2064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 case of failure to go ahead; undo every registration activity</a:t>
            </a:r>
          </a:p>
          <a:p>
            <a:pPr marL="324929" indent="-204787" defTabSz="786384">
              <a:lnSpc>
                <a:spcPct val="80000"/>
              </a:lnSpc>
              <a:spcBef>
                <a:spcPts val="300"/>
              </a:spcBef>
              <a:buSzPct val="58332"/>
              <a:defRPr sz="2752"/>
            </a:pPr>
            <a:r>
              <a:rPr sz="2064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But only those that were registered successfully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1196</Words>
  <Application>Microsoft Macintosh PowerPoint</Application>
  <PresentationFormat>On-screen Show (4:3)</PresentationFormat>
  <Paragraphs>263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Avenir Roman</vt:lpstr>
      <vt:lpstr>Calibri</vt:lpstr>
      <vt:lpstr>Comic Sans MS</vt:lpstr>
      <vt:lpstr>Courier New</vt:lpstr>
      <vt:lpstr>Helvetica</vt:lpstr>
      <vt:lpstr>Times</vt:lpstr>
      <vt:lpstr>Times New Roman</vt:lpstr>
      <vt:lpstr>Verdana</vt:lpstr>
      <vt:lpstr>Wingdings</vt:lpstr>
      <vt:lpstr>Arial</vt:lpstr>
      <vt:lpstr>Default</vt:lpstr>
      <vt:lpstr>Kernel Modules</vt:lpstr>
      <vt:lpstr>Kernel Modules</vt:lpstr>
      <vt:lpstr>Workings of a generic module / typical usage:</vt:lpstr>
      <vt:lpstr>Hello World Kernel Module</vt:lpstr>
      <vt:lpstr>Compiling the module </vt:lpstr>
      <vt:lpstr>Module Utilities</vt:lpstr>
      <vt:lpstr>Things to remember</vt:lpstr>
      <vt:lpstr>Concurrency Issues</vt:lpstr>
      <vt:lpstr>Error handling</vt:lpstr>
      <vt:lpstr>Module Parameters</vt:lpstr>
      <vt:lpstr>Implementing character devices in Linux</vt:lpstr>
      <vt:lpstr>Device Classification</vt:lpstr>
      <vt:lpstr>Major and Minor Number</vt:lpstr>
      <vt:lpstr>“Miscellaneous” Devices in Linux</vt:lpstr>
      <vt:lpstr>Implementing a device driver  for  a miscellaneous device</vt:lpstr>
      <vt:lpstr>Implementing a device driver  for  a miscellaneous device</vt:lpstr>
      <vt:lpstr>How do file ops work on character devices</vt:lpstr>
      <vt:lpstr>Implementing a device driver  for  a miscellaneous device</vt:lpstr>
      <vt:lpstr>Implementing a device driver  for  a miscellaneous device</vt:lpstr>
      <vt:lpstr>Moving data in and out of the Kernel</vt:lpstr>
      <vt:lpstr>Memory allocation/deallocation in Kernel</vt:lpstr>
      <vt:lpstr>GNU General Public License (GPL)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Modules</dc:title>
  <cp:lastModifiedBy>Kartik Gopalan</cp:lastModifiedBy>
  <cp:revision>8</cp:revision>
  <dcterms:modified xsi:type="dcterms:W3CDTF">2017-02-08T22:57:24Z</dcterms:modified>
</cp:coreProperties>
</file>