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6858000" cy="9144000"/>
  <p:defaultTextStyle>
    <a:lvl1pPr>
      <a:defRPr sz="1400">
        <a:latin typeface="Arial"/>
        <a:ea typeface="Arial"/>
        <a:cs typeface="Arial"/>
        <a:sym typeface="Arial"/>
      </a:defRPr>
    </a:lvl1pPr>
    <a:lvl2pPr>
      <a:defRPr sz="1400">
        <a:latin typeface="Arial"/>
        <a:ea typeface="Arial"/>
        <a:cs typeface="Arial"/>
        <a:sym typeface="Arial"/>
      </a:defRPr>
    </a:lvl2pPr>
    <a:lvl3pPr>
      <a:defRPr sz="1400">
        <a:latin typeface="Arial"/>
        <a:ea typeface="Arial"/>
        <a:cs typeface="Arial"/>
        <a:sym typeface="Arial"/>
      </a:defRPr>
    </a:lvl3pPr>
    <a:lvl4pPr>
      <a:defRPr sz="1400">
        <a:latin typeface="Arial"/>
        <a:ea typeface="Arial"/>
        <a:cs typeface="Arial"/>
        <a:sym typeface="Arial"/>
      </a:defRPr>
    </a:lvl4pPr>
    <a:lvl5pPr>
      <a:defRPr sz="1400">
        <a:latin typeface="Arial"/>
        <a:ea typeface="Arial"/>
        <a:cs typeface="Arial"/>
        <a:sym typeface="Arial"/>
      </a:defRPr>
    </a:lvl5pPr>
    <a:lvl6pPr>
      <a:defRPr sz="1400">
        <a:latin typeface="Arial"/>
        <a:ea typeface="Arial"/>
        <a:cs typeface="Arial"/>
        <a:sym typeface="Arial"/>
      </a:defRPr>
    </a:lvl6pPr>
    <a:lvl7pPr>
      <a:defRPr sz="1400">
        <a:latin typeface="Arial"/>
        <a:ea typeface="Arial"/>
        <a:cs typeface="Arial"/>
        <a:sym typeface="Arial"/>
      </a:defRPr>
    </a:lvl7pPr>
    <a:lvl8pPr>
      <a:defRPr sz="1400">
        <a:latin typeface="Arial"/>
        <a:ea typeface="Arial"/>
        <a:cs typeface="Arial"/>
        <a:sym typeface="Arial"/>
      </a:defRPr>
    </a:lvl8pPr>
    <a:lvl9pPr>
      <a:defRPr sz="1400"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A81B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A81BA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A81BA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AE2CD"/>
          </a:solidFill>
        </a:fill>
      </a:tcStyle>
    </a:wholeTbl>
    <a:band2H>
      <a:tcTxStyle b="def" i="def"/>
      <a:tcStyle>
        <a:tcBdr/>
        <a:fill>
          <a:solidFill>
            <a:srgbClr val="EDF1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BAB42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BAB42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BAB42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CCCC"/>
          </a:solidFill>
        </a:fill>
      </a:tcStyle>
    </a:wholeTbl>
    <a:band2H>
      <a:tcTxStyle b="def" i="def"/>
      <a:tcStyle>
        <a:tcBdr/>
        <a:fill>
          <a:solidFill>
            <a:srgbClr val="EEE7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63334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63334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63334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A81B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A81BA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5" name="Shape 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297467"/>
            <a:ext cx="7772400" cy="2445674"/>
          </a:xfrm>
          <a:prstGeom prst="rect">
            <a:avLst/>
          </a:prstGeom>
        </p:spPr>
        <p:txBody>
          <a:bodyPr anchor="b"/>
          <a:lstStyle/>
          <a:p>
            <a:pPr lvl="0" algn="ctr">
              <a:defRPr sz="4800"/>
            </a:pP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685800" y="2840053"/>
            <a:ext cx="7772400" cy="2070674"/>
          </a:xfrm>
          <a:prstGeom prst="rect">
            <a:avLst/>
          </a:prstGeom>
        </p:spPr>
        <p:txBody>
          <a:bodyPr/>
          <a:lstStyle/>
          <a:p>
            <a:pPr lvl="0" algn="ctr">
              <a:defRPr>
                <a:solidFill>
                  <a:srgbClr val="666666"/>
                </a:solidFill>
              </a:defRPr>
            </a:pP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xfrm>
            <a:off x="8556790" y="4762675"/>
            <a:ext cx="548700" cy="367950"/>
          </a:xfrm>
          <a:prstGeom prst="rect">
            <a:avLst/>
          </a:prstGeom>
        </p:spPr>
        <p:txBody>
          <a:bodyPr/>
          <a:lstStyle>
            <a:lvl1pPr algn="r">
              <a:defRPr sz="13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311699" y="1152475"/>
            <a:ext cx="3999900" cy="3991025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311699" y="445025"/>
            <a:ext cx="8520601" cy="755126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311699" y="0"/>
            <a:ext cx="2808000" cy="1311299"/>
          </a:xfrm>
          <a:prstGeom prst="rect">
            <a:avLst/>
          </a:prstGeom>
        </p:spPr>
        <p:txBody>
          <a:bodyPr anchor="b"/>
          <a:lstStyle/>
          <a:p>
            <a:pPr lvl="0">
              <a:defRPr sz="2400"/>
            </a:pP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311699" y="1389599"/>
            <a:ext cx="2808000" cy="3753902"/>
          </a:xfrm>
          <a:prstGeom prst="rect">
            <a:avLst/>
          </a:prstGeom>
        </p:spPr>
        <p:txBody>
          <a:bodyPr/>
          <a:lstStyle/>
          <a:p>
            <a:pPr lvl="0">
              <a:defRPr sz="1200"/>
            </a:pP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/>
          <a:p>
            <a:pPr lvl="0">
              <a:defRPr sz="4800"/>
            </a:pP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2" name="Shape 52"/>
          <p:cNvSpPr/>
          <p:nvPr>
            <p:ph type="title"/>
          </p:nvPr>
        </p:nvSpPr>
        <p:spPr>
          <a:xfrm>
            <a:off x="265500" y="0"/>
            <a:ext cx="4045199" cy="2715476"/>
          </a:xfrm>
          <a:prstGeom prst="rect">
            <a:avLst/>
          </a:prstGeom>
        </p:spPr>
        <p:txBody>
          <a:bodyPr anchor="b"/>
          <a:lstStyle/>
          <a:p>
            <a:pPr lvl="0" algn="ctr">
              <a:defRPr sz="4200"/>
            </a:pP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xfrm>
            <a:off x="265500" y="2803075"/>
            <a:ext cx="4045199" cy="2340425"/>
          </a:xfrm>
          <a:prstGeom prst="rect">
            <a:avLst/>
          </a:prstGeom>
        </p:spPr>
        <p:txBody>
          <a:bodyPr/>
          <a:lstStyle/>
          <a:p>
            <a:pPr lvl="0" algn="ctr">
              <a:defRPr sz="2100"/>
            </a:pP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body" idx="1"/>
          </p:nvPr>
        </p:nvSpPr>
        <p:spPr>
          <a:xfrm>
            <a:off x="311699" y="3922750"/>
            <a:ext cx="5998802" cy="1220751"/>
          </a:xfrm>
          <a:prstGeom prst="rect">
            <a:avLst/>
          </a:prstGeom>
        </p:spPr>
        <p:txBody>
          <a:bodyPr anchor="ctr"/>
          <a:lstStyle/>
          <a:p>
            <a:pPr lvl="0"/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311699" y="0"/>
            <a:ext cx="8520601" cy="3069625"/>
          </a:xfrm>
          <a:prstGeom prst="rect">
            <a:avLst/>
          </a:prstGeom>
        </p:spPr>
        <p:txBody>
          <a:bodyPr anchor="b"/>
          <a:lstStyle/>
          <a:p>
            <a:pPr lvl="0" algn="ctr">
              <a:defRPr sz="12000"/>
            </a:pP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311699" y="3152225"/>
            <a:ext cx="8520601" cy="1991275"/>
          </a:xfrm>
          <a:prstGeom prst="rect">
            <a:avLst/>
          </a:prstGeom>
        </p:spPr>
        <p:txBody>
          <a:bodyPr/>
          <a:lstStyle/>
          <a:p>
            <a:pPr lvl="0" algn="ctr"/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457200" y="0"/>
            <a:ext cx="8229600" cy="1063378"/>
          </a:xfrm>
          <a:prstGeom prst="rect">
            <a:avLst/>
          </a:prstGeom>
        </p:spPr>
        <p:txBody>
          <a:bodyPr anchor="b"/>
          <a:lstStyle/>
          <a:p>
            <a:pPr lvl="0"/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xfrm>
            <a:off x="8556790" y="4762675"/>
            <a:ext cx="548700" cy="367950"/>
          </a:xfrm>
          <a:prstGeom prst="rect">
            <a:avLst/>
          </a:prstGeom>
        </p:spPr>
        <p:txBody>
          <a:bodyPr/>
          <a:lstStyle>
            <a:lvl1pPr algn="r">
              <a:defRPr sz="13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457200" y="0"/>
            <a:ext cx="8229600" cy="1063378"/>
          </a:xfrm>
          <a:prstGeom prst="rect">
            <a:avLst/>
          </a:prstGeom>
        </p:spPr>
        <p:txBody>
          <a:bodyPr anchor="b"/>
          <a:lstStyle/>
          <a:p>
            <a:pPr lvl="0"/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457200" y="1200150"/>
            <a:ext cx="3994500" cy="394335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xfrm>
            <a:off x="8556790" y="4762675"/>
            <a:ext cx="548700" cy="367950"/>
          </a:xfrm>
          <a:prstGeom prst="rect">
            <a:avLst/>
          </a:prstGeom>
        </p:spPr>
        <p:txBody>
          <a:bodyPr/>
          <a:lstStyle>
            <a:lvl1pPr algn="r">
              <a:defRPr sz="13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0"/>
            <a:ext cx="8229600" cy="1063378"/>
          </a:xfrm>
          <a:prstGeom prst="rect">
            <a:avLst/>
          </a:prstGeom>
        </p:spPr>
        <p:txBody>
          <a:bodyPr anchor="b"/>
          <a:lstStyle/>
          <a:p>
            <a:pPr lvl="0"/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xfrm>
            <a:off x="8556790" y="4762675"/>
            <a:ext cx="548700" cy="367950"/>
          </a:xfrm>
          <a:prstGeom prst="rect">
            <a:avLst/>
          </a:prstGeom>
        </p:spPr>
        <p:txBody>
          <a:bodyPr/>
          <a:lstStyle>
            <a:lvl1pPr algn="r">
              <a:defRPr sz="13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body" idx="1"/>
          </p:nvPr>
        </p:nvSpPr>
        <p:spPr>
          <a:xfrm>
            <a:off x="457200" y="4406308"/>
            <a:ext cx="8229600" cy="737193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ts val="300"/>
              </a:spcBef>
              <a:defRPr sz="1800"/>
            </a:pP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xfrm>
            <a:off x="8556790" y="4762675"/>
            <a:ext cx="548700" cy="367950"/>
          </a:xfrm>
          <a:prstGeom prst="rect">
            <a:avLst/>
          </a:prstGeom>
        </p:spPr>
        <p:txBody>
          <a:bodyPr/>
          <a:lstStyle>
            <a:lvl1pPr algn="r">
              <a:defRPr sz="13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sldNum" sz="quarter" idx="2"/>
          </p:nvPr>
        </p:nvSpPr>
        <p:spPr>
          <a:xfrm>
            <a:off x="8556790" y="4762675"/>
            <a:ext cx="548700" cy="367950"/>
          </a:xfrm>
          <a:prstGeom prst="rect">
            <a:avLst/>
          </a:prstGeom>
        </p:spPr>
        <p:txBody>
          <a:bodyPr/>
          <a:lstStyle>
            <a:lvl1pPr algn="r">
              <a:defRPr sz="13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311708" y="0"/>
            <a:ext cx="8520600" cy="2797174"/>
          </a:xfrm>
          <a:prstGeom prst="rect">
            <a:avLst/>
          </a:prstGeom>
        </p:spPr>
        <p:txBody>
          <a:bodyPr anchor="b"/>
          <a:lstStyle/>
          <a:p>
            <a:pPr lvl="0" algn="ctr">
              <a:defRPr sz="5200"/>
            </a:pP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311699" y="2834125"/>
            <a:ext cx="8520601" cy="2078476"/>
          </a:xfrm>
          <a:prstGeom prst="rect">
            <a:avLst/>
          </a:prstGeom>
        </p:spPr>
        <p:txBody>
          <a:bodyPr/>
          <a:lstStyle/>
          <a:p>
            <a:pPr lvl="0" algn="ctr">
              <a:defRPr sz="2800"/>
            </a:pPr>
          </a:p>
        </p:txBody>
      </p:sp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311699" y="2150849"/>
            <a:ext cx="8520601" cy="841801"/>
          </a:xfrm>
          <a:prstGeom prst="rect">
            <a:avLst/>
          </a:prstGeom>
        </p:spPr>
        <p:txBody>
          <a:bodyPr anchor="ctr"/>
          <a:lstStyle/>
          <a:p>
            <a:pPr lvl="0" algn="ctr">
              <a:defRPr sz="3600"/>
            </a:pP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11699" y="445025"/>
            <a:ext cx="8520601" cy="7074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/>
          <a:lstStyle/>
          <a:p>
            <a:pPr lvl="0"/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11699" y="1152475"/>
            <a:ext cx="8520601" cy="399102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/>
          <a:lstStyle/>
          <a:p>
            <a:pPr lvl="0"/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72457" y="4669899"/>
            <a:ext cx="548700" cy="380234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 anchor="ctr">
            <a:spAutoFit/>
          </a:bodyPr>
          <a:lstStyle/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spd="med" advClick="1"/>
  <p:txStyles>
    <p:titleStyle>
      <a:lvl1pPr>
        <a:defRPr sz="1400">
          <a:latin typeface="Arial"/>
          <a:ea typeface="Arial"/>
          <a:cs typeface="Arial"/>
          <a:sym typeface="Arial"/>
        </a:defRPr>
      </a:lvl1pPr>
      <a:lvl2pPr>
        <a:defRPr sz="1400">
          <a:latin typeface="Arial"/>
          <a:ea typeface="Arial"/>
          <a:cs typeface="Arial"/>
          <a:sym typeface="Arial"/>
        </a:defRPr>
      </a:lvl2pPr>
      <a:lvl3pPr>
        <a:defRPr sz="1400">
          <a:latin typeface="Arial"/>
          <a:ea typeface="Arial"/>
          <a:cs typeface="Arial"/>
          <a:sym typeface="Arial"/>
        </a:defRPr>
      </a:lvl3pPr>
      <a:lvl4pPr>
        <a:defRPr sz="1400">
          <a:latin typeface="Arial"/>
          <a:ea typeface="Arial"/>
          <a:cs typeface="Arial"/>
          <a:sym typeface="Arial"/>
        </a:defRPr>
      </a:lvl4pPr>
      <a:lvl5pPr>
        <a:defRPr sz="1400">
          <a:latin typeface="Arial"/>
          <a:ea typeface="Arial"/>
          <a:cs typeface="Arial"/>
          <a:sym typeface="Arial"/>
        </a:defRPr>
      </a:lvl5pPr>
      <a:lvl6pPr>
        <a:defRPr sz="1400">
          <a:latin typeface="Arial"/>
          <a:ea typeface="Arial"/>
          <a:cs typeface="Arial"/>
          <a:sym typeface="Arial"/>
        </a:defRPr>
      </a:lvl6pPr>
      <a:lvl7pPr>
        <a:defRPr sz="1400">
          <a:latin typeface="Arial"/>
          <a:ea typeface="Arial"/>
          <a:cs typeface="Arial"/>
          <a:sym typeface="Arial"/>
        </a:defRPr>
      </a:lvl7pPr>
      <a:lvl8pPr>
        <a:defRPr sz="1400">
          <a:latin typeface="Arial"/>
          <a:ea typeface="Arial"/>
          <a:cs typeface="Arial"/>
          <a:sym typeface="Arial"/>
        </a:defRPr>
      </a:lvl8pPr>
      <a:lvl9pPr>
        <a:defRPr sz="1400">
          <a:latin typeface="Arial"/>
          <a:ea typeface="Arial"/>
          <a:cs typeface="Arial"/>
          <a:sym typeface="Arial"/>
        </a:defRPr>
      </a:lvl9pPr>
    </p:titleStyle>
    <p:bodyStyle>
      <a:lvl1pPr>
        <a:defRPr sz="1400">
          <a:latin typeface="Arial"/>
          <a:ea typeface="Arial"/>
          <a:cs typeface="Arial"/>
          <a:sym typeface="Arial"/>
        </a:defRPr>
      </a:lvl1pPr>
      <a:lvl2pPr>
        <a:defRPr sz="1400">
          <a:latin typeface="Arial"/>
          <a:ea typeface="Arial"/>
          <a:cs typeface="Arial"/>
          <a:sym typeface="Arial"/>
        </a:defRPr>
      </a:lvl2pPr>
      <a:lvl3pPr>
        <a:defRPr sz="1400">
          <a:latin typeface="Arial"/>
          <a:ea typeface="Arial"/>
          <a:cs typeface="Arial"/>
          <a:sym typeface="Arial"/>
        </a:defRPr>
      </a:lvl3pPr>
      <a:lvl4pPr>
        <a:defRPr sz="1400">
          <a:latin typeface="Arial"/>
          <a:ea typeface="Arial"/>
          <a:cs typeface="Arial"/>
          <a:sym typeface="Arial"/>
        </a:defRPr>
      </a:lvl4pPr>
      <a:lvl5pPr>
        <a:defRPr sz="1400">
          <a:latin typeface="Arial"/>
          <a:ea typeface="Arial"/>
          <a:cs typeface="Arial"/>
          <a:sym typeface="Arial"/>
        </a:defRPr>
      </a:lvl5pPr>
      <a:lvl6pPr>
        <a:defRPr sz="1400">
          <a:latin typeface="Arial"/>
          <a:ea typeface="Arial"/>
          <a:cs typeface="Arial"/>
          <a:sym typeface="Arial"/>
        </a:defRPr>
      </a:lvl6pPr>
      <a:lvl7pPr>
        <a:defRPr sz="1400">
          <a:latin typeface="Arial"/>
          <a:ea typeface="Arial"/>
          <a:cs typeface="Arial"/>
          <a:sym typeface="Arial"/>
        </a:defRPr>
      </a:lvl7pPr>
      <a:lvl8pPr>
        <a:defRPr sz="1400">
          <a:latin typeface="Arial"/>
          <a:ea typeface="Arial"/>
          <a:cs typeface="Arial"/>
          <a:sym typeface="Arial"/>
        </a:defRPr>
      </a:lvl8pPr>
      <a:lvl9pPr>
        <a:defRPr sz="1400">
          <a:latin typeface="Arial"/>
          <a:ea typeface="Arial"/>
          <a:cs typeface="Arial"/>
          <a:sym typeface="Arial"/>
        </a:defRPr>
      </a:lvl9pPr>
    </p:bodyStyle>
    <p:otherStyle>
      <a:lvl1pPr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defRPr sz="4800"/>
            </a:lvl1pPr>
          </a:lstStyle>
          <a:p>
            <a:pPr lvl="0">
              <a:defRPr sz="1800"/>
            </a:pPr>
            <a:r>
              <a:rPr sz="4800"/>
              <a:t>CS350 Lab5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/>
          </a:lstStyle>
          <a:p>
            <a:pPr lvl="0">
              <a:defRPr sz="1800"/>
            </a:pPr>
            <a:r>
              <a:rPr sz="1400"/>
              <a:t>Major and Minor Number</a:t>
            </a:r>
          </a:p>
        </p:txBody>
      </p:sp>
      <p:pic>
        <p:nvPicPr>
          <p:cNvPr id="70" name="image0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03825" y="1063407"/>
            <a:ext cx="747201" cy="747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image0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34324" y="1190924"/>
            <a:ext cx="492151" cy="492151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/>
        </p:nvSpPr>
        <p:spPr>
          <a:xfrm>
            <a:off x="3387725" y="1699499"/>
            <a:ext cx="2453701" cy="1992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solidFill>
              <a:srgbClr val="666666"/>
            </a:solidFill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3" name="Shape 73"/>
          <p:cNvSpPr/>
          <p:nvPr/>
        </p:nvSpPr>
        <p:spPr>
          <a:xfrm>
            <a:off x="4591949" y="1901600"/>
            <a:ext cx="1043400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/>
          </a:lstStyle>
          <a:p>
            <a:pPr lvl="0">
              <a:defRPr sz="1800"/>
            </a:pPr>
            <a:r>
              <a:rPr sz="1400"/>
              <a:t>mydevice1</a:t>
            </a:r>
          </a:p>
        </p:txBody>
      </p:sp>
      <p:pic>
        <p:nvPicPr>
          <p:cNvPr id="74" name="image00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4224" y="2134523"/>
            <a:ext cx="1043325" cy="1043325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/>
          <p:nvPr/>
        </p:nvSpPr>
        <p:spPr>
          <a:xfrm>
            <a:off x="854601" y="3418525"/>
            <a:ext cx="1043401" cy="58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/>
          </a:lstStyle>
          <a:p>
            <a:pPr lvl="0">
              <a:defRPr sz="1800"/>
            </a:pPr>
            <a:r>
              <a:rPr sz="1400"/>
              <a:t>Userspace Code</a:t>
            </a:r>
          </a:p>
        </p:txBody>
      </p:sp>
      <p:sp>
        <p:nvSpPr>
          <p:cNvPr id="76" name="Shape 76"/>
          <p:cNvSpPr/>
          <p:nvPr/>
        </p:nvSpPr>
        <p:spPr>
          <a:xfrm>
            <a:off x="1967525" y="2695499"/>
            <a:ext cx="1420201" cy="1"/>
          </a:xfrm>
          <a:prstGeom prst="line">
            <a:avLst/>
          </a:prstGeom>
          <a:ln>
            <a:solidFill>
              <a:srgbClr val="666666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7" name="Shape 77"/>
          <p:cNvSpPr/>
          <p:nvPr/>
        </p:nvSpPr>
        <p:spPr>
          <a:xfrm>
            <a:off x="1900024" y="2726825"/>
            <a:ext cx="1420200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/>
          </a:lstStyle>
          <a:p>
            <a:pPr lvl="0">
              <a:defRPr sz="1800"/>
            </a:pPr>
            <a:r>
              <a:rPr sz="1400"/>
              <a:t>/dev/mydevice1</a:t>
            </a:r>
          </a:p>
        </p:txBody>
      </p:sp>
      <p:sp>
        <p:nvSpPr>
          <p:cNvPr id="78" name="Shape 78"/>
          <p:cNvSpPr/>
          <p:nvPr/>
        </p:nvSpPr>
        <p:spPr>
          <a:xfrm>
            <a:off x="3091625" y="1327699"/>
            <a:ext cx="1352700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/>
          </a:lstStyle>
          <a:p>
            <a:pPr lvl="0">
              <a:defRPr sz="1800"/>
            </a:pPr>
            <a:r>
              <a:rPr sz="1400"/>
              <a:t>Kernel</a:t>
            </a:r>
          </a:p>
        </p:txBody>
      </p:sp>
      <p:sp>
        <p:nvSpPr>
          <p:cNvPr id="79" name="Shape 79"/>
          <p:cNvSpPr/>
          <p:nvPr/>
        </p:nvSpPr>
        <p:spPr>
          <a:xfrm>
            <a:off x="3388200" y="2974437"/>
            <a:ext cx="1352700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/>
          </a:lstStyle>
          <a:p>
            <a:pPr lvl="0">
              <a:defRPr sz="1800"/>
            </a:pPr>
            <a:r>
              <a:rPr sz="1400"/>
              <a:t>Driver</a:t>
            </a:r>
          </a:p>
        </p:txBody>
      </p:sp>
      <p:pic>
        <p:nvPicPr>
          <p:cNvPr id="80" name="image0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0025" y="3044607"/>
            <a:ext cx="747201" cy="747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image0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10524" y="3172124"/>
            <a:ext cx="492151" cy="492151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/>
        </p:nvSpPr>
        <p:spPr>
          <a:xfrm>
            <a:off x="7017700" y="3791775"/>
            <a:ext cx="1043400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/>
          </a:lstStyle>
          <a:p>
            <a:pPr lvl="0">
              <a:defRPr sz="1800"/>
            </a:pPr>
            <a:r>
              <a:rPr sz="1400"/>
              <a:t>mydevice2</a:t>
            </a:r>
          </a:p>
        </p:txBody>
      </p:sp>
      <p:sp>
        <p:nvSpPr>
          <p:cNvPr id="83" name="Shape 83"/>
          <p:cNvSpPr/>
          <p:nvPr/>
        </p:nvSpPr>
        <p:spPr>
          <a:xfrm>
            <a:off x="3769200" y="1810574"/>
            <a:ext cx="1948199" cy="1207800"/>
          </a:xfrm>
          <a:prstGeom prst="rect">
            <a:avLst/>
          </a:prstGeom>
          <a:solidFill>
            <a:srgbClr val="CCCCCC"/>
          </a:solidFill>
          <a:ln>
            <a:solidFill>
              <a:srgbClr val="666666"/>
            </a:solidFill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84" name="Shape 84"/>
          <p:cNvSpPr/>
          <p:nvPr/>
        </p:nvSpPr>
        <p:spPr>
          <a:xfrm>
            <a:off x="3749549" y="2101175"/>
            <a:ext cx="842401" cy="58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0" algn="ctr">
              <a:defRPr sz="1800"/>
            </a:pPr>
            <a:r>
              <a:rPr sz="1400"/>
              <a:t>Major </a:t>
            </a:r>
            <a:endParaRPr sz="1400"/>
          </a:p>
          <a:p>
            <a:pPr lvl="0" algn="ctr">
              <a:defRPr sz="1800"/>
            </a:pPr>
            <a:r>
              <a:rPr sz="1400"/>
              <a:t>Number</a:t>
            </a:r>
          </a:p>
        </p:txBody>
      </p:sp>
      <p:sp>
        <p:nvSpPr>
          <p:cNvPr id="85" name="Shape 85"/>
          <p:cNvSpPr/>
          <p:nvPr/>
        </p:nvSpPr>
        <p:spPr>
          <a:xfrm>
            <a:off x="4817100" y="1772199"/>
            <a:ext cx="747300" cy="583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0">
              <a:defRPr sz="1800"/>
            </a:pPr>
            <a:r>
              <a:rPr sz="1400"/>
              <a:t>Minor Num 1</a:t>
            </a:r>
          </a:p>
        </p:txBody>
      </p:sp>
      <p:sp>
        <p:nvSpPr>
          <p:cNvPr id="86" name="Shape 86"/>
          <p:cNvSpPr/>
          <p:nvPr/>
        </p:nvSpPr>
        <p:spPr>
          <a:xfrm>
            <a:off x="4811174" y="2449349"/>
            <a:ext cx="747300" cy="583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0">
              <a:defRPr sz="1800"/>
            </a:pPr>
            <a:r>
              <a:rPr sz="1400"/>
              <a:t>Minor Num 2</a:t>
            </a:r>
          </a:p>
        </p:txBody>
      </p:sp>
      <p:sp>
        <p:nvSpPr>
          <p:cNvPr id="87" name="Shape 87"/>
          <p:cNvSpPr/>
          <p:nvPr/>
        </p:nvSpPr>
        <p:spPr>
          <a:xfrm>
            <a:off x="7017700" y="1810574"/>
            <a:ext cx="1043400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/>
          </a:lstStyle>
          <a:p>
            <a:pPr lvl="0">
              <a:defRPr sz="1800"/>
            </a:pPr>
            <a:r>
              <a:rPr sz="1400"/>
              <a:t>mydevice1</a:t>
            </a:r>
          </a:p>
        </p:txBody>
      </p:sp>
      <p:sp>
        <p:nvSpPr>
          <p:cNvPr id="90" name="Shape 90"/>
          <p:cNvSpPr/>
          <p:nvPr/>
        </p:nvSpPr>
        <p:spPr>
          <a:xfrm>
            <a:off x="5558490" y="2852442"/>
            <a:ext cx="1652035" cy="492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>
              <a:srgbClr val="666666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91" name="Shape 91"/>
          <p:cNvSpPr/>
          <p:nvPr/>
        </p:nvSpPr>
        <p:spPr>
          <a:xfrm>
            <a:off x="5564415" y="1507453"/>
            <a:ext cx="1569910" cy="4494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>
            <a:solidFill>
              <a:srgbClr val="666666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ctr">
              <a:lnSpc>
                <a:spcPct val="115000"/>
              </a:lnSpc>
              <a:spcBef>
                <a:spcPts val="2400"/>
              </a:spcBef>
              <a:defRPr sz="1800"/>
            </a:pPr>
            <a:r>
              <a:rPr sz="3000"/>
              <a:t>Step1: </a:t>
            </a:r>
            <a:r>
              <a:rPr sz="2600"/>
              <a:t>Write kernel_module.c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137561" indent="-137561" defTabSz="896111">
              <a:buSzPct val="100000"/>
              <a:buChar char="•"/>
              <a:defRPr sz="1800"/>
            </a:pPr>
            <a:r>
              <a:rPr sz="1372"/>
              <a:t>Steps given in kernel module slides. </a:t>
            </a:r>
            <a:endParaRPr sz="1372"/>
          </a:p>
          <a:p>
            <a:pPr lvl="0" marL="137561" indent="-137561" defTabSz="896111">
              <a:buSzPct val="100000"/>
              <a:buChar char="•"/>
              <a:defRPr sz="1800"/>
            </a:pPr>
            <a:endParaRPr sz="1372"/>
          </a:p>
          <a:p>
            <a:pPr lvl="0" marL="137561" indent="-137561" defTabSz="896111">
              <a:buSzPct val="100000"/>
              <a:buChar char="•"/>
              <a:defRPr sz="1800"/>
            </a:pPr>
            <a:r>
              <a:rPr sz="1372"/>
              <a:t>Kernel module should have a file name </a:t>
            </a:r>
            <a:endParaRPr sz="1372"/>
          </a:p>
          <a:p>
            <a:pPr lvl="1" marL="510941" indent="-137561" defTabSz="896111">
              <a:buSzPct val="100000"/>
              <a:buChar char="•"/>
              <a:defRPr sz="1800"/>
            </a:pPr>
            <a:r>
              <a:rPr sz="1372"/>
              <a:t>E.g. “mydevice” as given in slides</a:t>
            </a:r>
            <a:endParaRPr sz="1372"/>
          </a:p>
          <a:p>
            <a:pPr lvl="0" marL="137561" indent="-137561" defTabSz="896111">
              <a:buSzPct val="100000"/>
              <a:buChar char="•"/>
              <a:defRPr sz="1800"/>
            </a:pPr>
            <a:endParaRPr sz="1372"/>
          </a:p>
          <a:p>
            <a:pPr lvl="0" marL="137561" indent="-137561" defTabSz="896111">
              <a:buSzPct val="100000"/>
              <a:buChar char="•"/>
              <a:defRPr sz="1800"/>
            </a:pPr>
            <a:r>
              <a:rPr sz="1372"/>
              <a:t>It should define the allowed file operations on this file </a:t>
            </a:r>
            <a:endParaRPr sz="1372"/>
          </a:p>
          <a:p>
            <a:pPr lvl="1" marL="510941" indent="-137561" defTabSz="896111">
              <a:buSzPct val="100000"/>
              <a:buChar char="•"/>
              <a:defRPr sz="1800"/>
            </a:pPr>
            <a:r>
              <a:rPr sz="1372"/>
              <a:t>“my_fops” in the slides contains the function pointers to the allowed file operation functions</a:t>
            </a:r>
            <a:endParaRPr sz="1372"/>
          </a:p>
          <a:p>
            <a:pPr lvl="0" marL="137561" indent="-137561" defTabSz="896111">
              <a:buSzPct val="100000"/>
              <a:buChar char="•"/>
              <a:defRPr sz="1800"/>
            </a:pPr>
            <a:endParaRPr sz="1372"/>
          </a:p>
          <a:p>
            <a:pPr lvl="0" marL="137561" indent="-137561" defTabSz="896111">
              <a:buSzPct val="100000"/>
              <a:buChar char="•"/>
              <a:defRPr sz="1800"/>
            </a:pPr>
            <a:r>
              <a:rPr sz="1372"/>
              <a:t>Driver should also request a minor number for the device</a:t>
            </a:r>
            <a:endParaRPr sz="1372"/>
          </a:p>
          <a:p>
            <a:pPr lvl="1" marL="510941" indent="-137561" defTabSz="896111">
              <a:buSzPct val="100000"/>
              <a:buChar char="•"/>
              <a:defRPr sz="1800"/>
            </a:pPr>
            <a:r>
              <a:rPr sz="1372"/>
              <a:t>using MISC_DYNAMIC_MINOR</a:t>
            </a:r>
            <a:endParaRPr sz="1372"/>
          </a:p>
          <a:p>
            <a:pPr lvl="1" marL="510941" indent="-137561" defTabSz="896111">
              <a:buSzPct val="100000"/>
              <a:buChar char="•"/>
              <a:defRPr sz="1800"/>
            </a:pPr>
            <a:r>
              <a:rPr sz="1372"/>
              <a:t>operating system dynamically assigns minor number to this file</a:t>
            </a:r>
            <a:endParaRPr sz="1372"/>
          </a:p>
          <a:p>
            <a:pPr lvl="0" marL="137561" indent="-137561" defTabSz="896111">
              <a:buSzPct val="100000"/>
              <a:buChar char="•"/>
              <a:defRPr sz="1800"/>
            </a:pPr>
            <a:endParaRPr sz="1372"/>
          </a:p>
          <a:p>
            <a:pPr lvl="0" marL="137561" indent="-137561" defTabSz="896111">
              <a:buSzPct val="100000"/>
              <a:buChar char="•"/>
              <a:defRPr sz="1800"/>
            </a:pPr>
            <a:r>
              <a:rPr sz="1372"/>
              <a:t>To register this device with kernel, you must call “misc_register()” function. </a:t>
            </a:r>
            <a:endParaRPr sz="1372"/>
          </a:p>
          <a:p>
            <a:pPr lvl="1" marL="510941" indent="-137561" defTabSz="896111">
              <a:buSzPct val="100000"/>
              <a:buChar char="•"/>
              <a:defRPr sz="1800"/>
            </a:pPr>
            <a:r>
              <a:rPr sz="1372"/>
              <a:t>Ideal place to call “ misc_register()” function is in init_module() function as it is the first function that is called when you insert the module in the kernel.</a:t>
            </a:r>
            <a:endParaRPr sz="1372"/>
          </a:p>
          <a:p>
            <a:pPr lvl="1" marL="510941" indent="-137561" defTabSz="896111">
              <a:buSzPct val="100000"/>
              <a:buChar char="•"/>
              <a:defRPr sz="1800"/>
            </a:pPr>
            <a:endParaRPr sz="1372"/>
          </a:p>
          <a:p>
            <a:pPr lvl="0" marL="137561" indent="-137561" defTabSz="896111">
              <a:buSzPct val="100000"/>
              <a:buChar char="•"/>
              <a:defRPr sz="1800"/>
            </a:pPr>
            <a:r>
              <a:rPr sz="1372"/>
              <a:t>To unregister the device, you should call “misc_deregister()”. </a:t>
            </a:r>
            <a:endParaRPr sz="1372"/>
          </a:p>
          <a:p>
            <a:pPr lvl="1" marL="510941" indent="-137561" defTabSz="896111">
              <a:buSzPct val="100000"/>
              <a:buChar char="•"/>
              <a:defRPr sz="1800"/>
            </a:pPr>
            <a:r>
              <a:rPr sz="1372"/>
              <a:t>Ideal place to call it is in cleanup_module()	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 algn="ctr">
              <a:defRPr sz="1800"/>
            </a:pPr>
            <a:r>
              <a:rPr sz="3300"/>
              <a:t>Step 2: </a:t>
            </a:r>
            <a:r>
              <a:rPr sz="3300"/>
              <a:t>Write user space program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457199" y="1050967"/>
            <a:ext cx="8229601" cy="3943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 marL="140368" indent="-140368">
              <a:buSzPct val="100000"/>
              <a:buChar char="•"/>
              <a:defRPr sz="1800"/>
            </a:pPr>
            <a:endParaRPr sz="1400"/>
          </a:p>
          <a:p>
            <a:pPr lvl="0" marL="140368" indent="-140368">
              <a:buSzPct val="100000"/>
              <a:buChar char="•"/>
              <a:defRPr sz="1800"/>
            </a:pPr>
            <a:r>
              <a:rPr sz="1400"/>
              <a:t>We can use regular file operations on device files:</a:t>
            </a:r>
            <a:endParaRPr sz="1400"/>
          </a:p>
          <a:p>
            <a:pPr lvl="1" marL="521368" indent="-140368">
              <a:buSzPct val="100000"/>
              <a:buChar char="•"/>
              <a:defRPr sz="1800"/>
            </a:pPr>
            <a:endParaRPr sz="1400"/>
          </a:p>
          <a:p>
            <a:pPr lvl="1" marL="521368" indent="-140368">
              <a:buSzPct val="100000"/>
              <a:buChar char="•"/>
              <a:defRPr sz="1800"/>
            </a:pPr>
            <a:r>
              <a:rPr sz="1400"/>
              <a:t>Open - Called each time the device is opened from user space.</a:t>
            </a:r>
            <a:endParaRPr sz="1400"/>
          </a:p>
          <a:p>
            <a:pPr lvl="1" marL="521368" indent="-140368">
              <a:buSzPct val="100000"/>
              <a:buChar char="•"/>
              <a:defRPr sz="1800"/>
            </a:pPr>
            <a:endParaRPr sz="1400"/>
          </a:p>
          <a:p>
            <a:pPr lvl="1" marL="521368" indent="-140368">
              <a:buSzPct val="100000"/>
              <a:buChar char="•"/>
              <a:defRPr sz="1800"/>
            </a:pPr>
            <a:r>
              <a:rPr sz="1400"/>
              <a:t>Read - Called when a process has already opened the file and tries to read from it.</a:t>
            </a:r>
            <a:endParaRPr sz="1400"/>
          </a:p>
          <a:p>
            <a:pPr lvl="2" marL="902368" indent="-140368">
              <a:buSzPct val="100000"/>
              <a:buChar char="•"/>
              <a:defRPr sz="1800"/>
            </a:pPr>
            <a:r>
              <a:rPr sz="1400"/>
              <a:t>Use “copy_to_user” to copy data to user space from kernel</a:t>
            </a:r>
            <a:endParaRPr sz="1400"/>
          </a:p>
          <a:p>
            <a:pPr lvl="1" marL="521368" indent="-140368">
              <a:buSzPct val="100000"/>
              <a:buChar char="•"/>
              <a:defRPr sz="1800"/>
            </a:pPr>
            <a:endParaRPr sz="1400"/>
          </a:p>
          <a:p>
            <a:pPr lvl="1" marL="521368" indent="-140368">
              <a:buSzPct val="100000"/>
              <a:buChar char="•"/>
              <a:defRPr sz="1800"/>
            </a:pPr>
            <a:r>
              <a:rPr sz="1400"/>
              <a:t>Write - Called when a process tries to write into the device file. </a:t>
            </a:r>
            <a:endParaRPr sz="1400"/>
          </a:p>
          <a:p>
            <a:pPr lvl="2" marL="902368" indent="-140368">
              <a:buSzPct val="100000"/>
              <a:buChar char="•"/>
              <a:defRPr sz="1800"/>
            </a:pPr>
            <a:r>
              <a:rPr sz="1400"/>
              <a:t>Use “copy_from_user” to copy data to kernel from user space</a:t>
            </a:r>
            <a:endParaRPr sz="1400"/>
          </a:p>
          <a:p>
            <a:pPr lvl="2" marL="902368" indent="-140368">
              <a:buSzPct val="100000"/>
              <a:buChar char="•"/>
              <a:defRPr sz="1800"/>
            </a:pPr>
            <a:endParaRPr sz="1400"/>
          </a:p>
          <a:p>
            <a:pPr lvl="1" marL="521368" indent="-140368">
              <a:buSzPct val="100000"/>
              <a:buChar char="•"/>
              <a:defRPr sz="1800"/>
            </a:pPr>
            <a:r>
              <a:rPr sz="1400"/>
              <a:t>Close - Called when the device is closed in user space. 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300"/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140368" indent="-140368">
              <a:buSzPct val="100000"/>
              <a:buChar char="•"/>
              <a:defRPr sz="1800"/>
            </a:pPr>
            <a:r>
              <a:rPr sz="1400"/>
              <a:t>A file operation on a device file will be handled by the kernel module associated with the device.</a:t>
            </a:r>
            <a:endParaRPr sz="1400"/>
          </a:p>
          <a:p>
            <a:pPr lvl="0" marL="140368" indent="-140368">
              <a:buSzPct val="100000"/>
              <a:buChar char="•"/>
              <a:defRPr sz="1800"/>
            </a:pPr>
            <a:endParaRPr sz="1400"/>
          </a:p>
          <a:p>
            <a:pPr lvl="0" marL="140368" indent="-140368">
              <a:buSzPct val="100000"/>
              <a:buChar char="•"/>
              <a:defRPr sz="1800"/>
            </a:pPr>
            <a:r>
              <a:rPr sz="1400"/>
              <a:t>Call “open” system call to open “mydevice” file</a:t>
            </a:r>
            <a:endParaRPr sz="1400"/>
          </a:p>
          <a:p>
            <a:pPr lvl="0" marL="140368" indent="-140368">
              <a:buSzPct val="100000"/>
              <a:buChar char="•"/>
              <a:defRPr sz="1800"/>
            </a:pPr>
            <a:endParaRPr sz="1400"/>
          </a:p>
          <a:p>
            <a:pPr lvl="0" marL="140368" indent="-140368">
              <a:buSzPct val="100000"/>
              <a:buChar char="•"/>
              <a:defRPr sz="1800"/>
            </a:pPr>
            <a:r>
              <a:rPr sz="1400"/>
              <a:t>Call “read” system call to read from the “mydevice” file</a:t>
            </a:r>
            <a:endParaRPr sz="1400"/>
          </a:p>
          <a:p>
            <a:pPr lvl="0" marL="140368" indent="-140368">
              <a:buSzPct val="100000"/>
              <a:buChar char="•"/>
              <a:defRPr sz="1800"/>
            </a:pPr>
            <a:endParaRPr sz="1400"/>
          </a:p>
          <a:p>
            <a:pPr lvl="0" indent="457200">
              <a:defRPr sz="1800"/>
            </a:pPr>
            <a:endParaRPr sz="1400"/>
          </a:p>
          <a:p>
            <a:pPr lvl="0" indent="457200">
              <a:defRPr sz="1800"/>
            </a:pPr>
            <a:r>
              <a:rPr sz="1400"/>
              <a:t>fd = open("/dev/mydevice", O_RDWR);</a:t>
            </a:r>
            <a:endParaRPr sz="1400"/>
          </a:p>
          <a:p>
            <a:pPr lvl="0" marL="457200" indent="-317500">
              <a:buSzPct val="100000"/>
              <a:buChar char="-"/>
              <a:defRPr sz="1800"/>
            </a:pPr>
            <a:endParaRPr sz="1400"/>
          </a:p>
          <a:p>
            <a:pPr lvl="1" marL="521368" indent="-140368">
              <a:buSzPct val="100000"/>
              <a:buChar char="•"/>
              <a:defRPr sz="1800"/>
            </a:pPr>
            <a:r>
              <a:rPr sz="1400"/>
              <a:t>opens /dev/mydevice device for read and write operation. </a:t>
            </a:r>
            <a:endParaRPr sz="1400"/>
          </a:p>
          <a:p>
            <a:pPr lvl="1" marL="521368" indent="-140368">
              <a:buSzPct val="100000"/>
              <a:buChar char="•"/>
              <a:defRPr sz="1800"/>
            </a:pPr>
            <a:endParaRPr sz="1400"/>
          </a:p>
          <a:p>
            <a:pPr lvl="1" marL="521368" indent="-140368">
              <a:buSzPct val="100000"/>
              <a:buChar char="•"/>
              <a:defRPr sz="1800"/>
            </a:pPr>
            <a:r>
              <a:rPr sz="1400"/>
              <a:t>OS will call my_open() file operation handler in the kernel module which is associated with the device. </a:t>
            </a:r>
            <a:endParaRPr sz="1400"/>
          </a:p>
          <a:p>
            <a:pPr lvl="1" marL="521368" indent="-140368">
              <a:buSzPct val="100000"/>
              <a:buChar char="•"/>
              <a:defRPr sz="1800"/>
            </a:pPr>
            <a:endParaRPr sz="1400"/>
          </a:p>
          <a:p>
            <a:pPr lvl="1" marL="521368" indent="-140368">
              <a:buSzPct val="100000"/>
              <a:buChar char="•"/>
              <a:defRPr sz="1800"/>
            </a:pPr>
            <a:r>
              <a:rPr sz="1400"/>
              <a:t>misc_register(&amp;my_misc_device) instruction in my_module_init() registers the module. It creates an entry in the “/dev” directory for “mydevice” file and informs the operating system what file-operations handler functions are available for this device.</a:t>
            </a:r>
          </a:p>
        </p:txBody>
      </p:sp>
      <p:sp>
        <p:nvSpPr>
          <p:cNvPr id="101" name="Shape 101"/>
          <p:cNvSpPr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115000"/>
              </a:lnSpc>
              <a:spcBef>
                <a:spcPts val="2400"/>
              </a:spcBef>
              <a:defRPr sz="3000"/>
            </a:lvl1pPr>
          </a:lstStyle>
          <a:p>
            <a:pPr lvl="0">
              <a:defRPr sz="1800"/>
            </a:pPr>
            <a:r>
              <a:rPr sz="3000"/>
              <a:t>How do file ops work on character devices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115000"/>
              </a:lnSpc>
              <a:spcBef>
                <a:spcPts val="2400"/>
              </a:spcBef>
              <a:defRPr sz="3000"/>
            </a:lvl1pPr>
          </a:lstStyle>
          <a:p>
            <a:pPr lvl="0">
              <a:defRPr sz="1800"/>
            </a:pPr>
            <a:r>
              <a:rPr sz="3000"/>
              <a:t>Memory allocation/deallocation in Kernel</a:t>
            </a:r>
          </a:p>
        </p:txBody>
      </p:sp>
      <p:sp>
        <p:nvSpPr>
          <p:cNvPr id="104" name="Shape 104"/>
          <p:cNvSpPr/>
          <p:nvPr/>
        </p:nvSpPr>
        <p:spPr>
          <a:xfrm>
            <a:off x="605850" y="1267490"/>
            <a:ext cx="7932300" cy="2905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0">
              <a:defRPr sz="1800"/>
            </a:pPr>
            <a:r>
              <a:t>Memory Allocation:</a:t>
            </a:r>
          </a:p>
          <a:p>
            <a:pPr lvl="1" indent="228600">
              <a:defRPr sz="1800"/>
            </a:pPr>
          </a:p>
          <a:p>
            <a:pPr lvl="1" indent="228600">
              <a:defRPr sz="1800"/>
            </a:pPr>
            <a:r>
              <a:t>kmalloc(): </a:t>
            </a:r>
            <a:r>
              <a:rPr sz="1400"/>
              <a:t>Allocates physically contiguous memory</a:t>
            </a:r>
            <a:endParaRPr sz="1400"/>
          </a:p>
          <a:p>
            <a:pPr lvl="0">
              <a:defRPr sz="1800"/>
            </a:pPr>
            <a:r>
              <a:rPr sz="1400"/>
              <a:t>	</a:t>
            </a:r>
            <a:r>
              <a:rPr sz="1100">
                <a:solidFill>
                  <a:srgbClr val="790029"/>
                </a:solidFill>
              </a:rPr>
              <a:t>void * kmalloc(size_t size, int flags)</a:t>
            </a:r>
            <a:endParaRPr sz="1100">
              <a:solidFill>
                <a:srgbClr val="790029"/>
              </a:solidFill>
            </a:endParaRPr>
          </a:p>
          <a:p>
            <a:pPr lvl="0">
              <a:defRPr sz="1800"/>
            </a:pPr>
            <a:r>
              <a:rPr sz="1100">
                <a:solidFill>
                  <a:srgbClr val="790029"/>
                </a:solidFill>
              </a:rPr>
              <a:t>	</a:t>
            </a:r>
            <a:endParaRPr sz="1100">
              <a:solidFill>
                <a:srgbClr val="790029"/>
              </a:solidFill>
            </a:endParaRPr>
          </a:p>
          <a:p>
            <a:pPr lvl="1" indent="228600">
              <a:defRPr sz="1800"/>
            </a:pPr>
            <a:r>
              <a:t>kzalloc(): Allocates memory and sets it to zero</a:t>
            </a:r>
          </a:p>
          <a:p>
            <a:pPr lvl="1" indent="228600">
              <a:defRPr sz="1800"/>
            </a:pPr>
          </a:p>
          <a:p>
            <a:pPr lvl="1" indent="228600">
              <a:defRPr sz="1800"/>
            </a:pPr>
            <a:r>
              <a:t>vmalloc(): </a:t>
            </a:r>
            <a:r>
              <a:rPr sz="1400"/>
              <a:t>Allocates memory that is virtually contiguous and not necessarily physically contiguous. </a:t>
            </a:r>
            <a:endParaRPr sz="1400"/>
          </a:p>
          <a:p>
            <a:pPr lvl="4" indent="914400">
              <a:defRPr sz="1800"/>
            </a:pPr>
            <a:r>
              <a:rPr sz="1100">
                <a:solidFill>
                  <a:srgbClr val="790029"/>
                </a:solidFill>
              </a:rPr>
              <a:t>void * vmalloc(unsigned long size)</a:t>
            </a:r>
            <a:endParaRPr sz="1100">
              <a:solidFill>
                <a:srgbClr val="790029"/>
              </a:solidFill>
            </a:endParaRPr>
          </a:p>
          <a:p>
            <a:pPr lvl="0">
              <a:defRPr sz="1800"/>
            </a:pPr>
            <a:endParaRPr sz="1100">
              <a:solidFill>
                <a:srgbClr val="790029"/>
              </a:solidFill>
            </a:endParaRPr>
          </a:p>
          <a:p>
            <a:pPr lvl="0">
              <a:defRPr sz="1800"/>
            </a:pPr>
            <a:r>
              <a:t>Memory Deallocation: kfree()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115000"/>
              </a:lnSpc>
              <a:spcBef>
                <a:spcPts val="2400"/>
              </a:spcBef>
              <a:defRPr sz="3000"/>
            </a:lvl1pPr>
          </a:lstStyle>
          <a:p>
            <a:pPr lvl="0">
              <a:defRPr sz="1800"/>
            </a:pPr>
            <a:r>
              <a:rPr sz="3000"/>
              <a:t>Moving data in and out of the Kernel</a:t>
            </a:r>
          </a:p>
        </p:txBody>
      </p:sp>
      <p:sp>
        <p:nvSpPr>
          <p:cNvPr id="107" name="Shape 107"/>
          <p:cNvSpPr/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140368" indent="-140368">
              <a:buSzPct val="100000"/>
              <a:buChar char="•"/>
              <a:defRPr sz="1800"/>
            </a:pPr>
            <a:r>
              <a:rPr b="1" sz="1400"/>
              <a:t>copy_to_user()</a:t>
            </a:r>
            <a:endParaRPr b="1" sz="1400"/>
          </a:p>
          <a:p>
            <a:pPr lvl="1" marL="521368" indent="-140368">
              <a:buSzPct val="100000"/>
              <a:buChar char="•"/>
              <a:defRPr sz="1800"/>
            </a:pPr>
            <a:r>
              <a:rPr sz="1400"/>
              <a:t>unsigned long copy_to_user </a:t>
            </a:r>
            <a:r>
              <a:rPr sz="1400">
                <a:latin typeface="Verdana"/>
                <a:ea typeface="Verdana"/>
                <a:cs typeface="Verdana"/>
                <a:sym typeface="Verdana"/>
              </a:rPr>
              <a:t>(void __user * </a:t>
            </a:r>
            <a:r>
              <a:rPr i="1" sz="1400"/>
              <a:t>dst</a:t>
            </a:r>
            <a:r>
              <a:rPr sz="1400">
                <a:latin typeface="Verdana"/>
                <a:ea typeface="Verdana"/>
                <a:cs typeface="Verdana"/>
                <a:sym typeface="Verdana"/>
              </a:rPr>
              <a:t>, const void * </a:t>
            </a:r>
            <a:r>
              <a:rPr i="1" sz="1400"/>
              <a:t>src</a:t>
            </a:r>
            <a:r>
              <a:rPr sz="1400">
                <a:latin typeface="Verdana"/>
                <a:ea typeface="Verdana"/>
                <a:cs typeface="Verdana"/>
                <a:sym typeface="Verdana"/>
              </a:rPr>
              <a:t>, unsigned long </a:t>
            </a:r>
            <a:r>
              <a:rPr i="1" sz="1400"/>
              <a:t>n</a:t>
            </a:r>
            <a:r>
              <a:rPr sz="1400">
                <a:latin typeface="Verdana"/>
                <a:ea typeface="Verdana"/>
                <a:cs typeface="Verdana"/>
                <a:sym typeface="Verdana"/>
              </a:rPr>
              <a:t>);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lvl="1" marL="521368" indent="-140368">
              <a:buSzPct val="100000"/>
              <a:buChar char="•"/>
              <a:defRPr sz="1800"/>
            </a:pPr>
            <a:r>
              <a:rPr sz="1400"/>
              <a:t>Copies data </a:t>
            </a:r>
            <a:r>
              <a:rPr b="1" sz="1400"/>
              <a:t>from kernel space to user space</a:t>
            </a:r>
            <a:endParaRPr sz="1400"/>
          </a:p>
          <a:p>
            <a:pPr lvl="1" marL="521368" indent="-140368">
              <a:buSzPct val="100000"/>
              <a:buChar char="•"/>
              <a:defRPr sz="1800"/>
            </a:pPr>
            <a:r>
              <a:rPr sz="1400"/>
              <a:t>Returns number of bytes that could not be copied. On success, this will be zero.</a:t>
            </a:r>
            <a:endParaRPr sz="1400"/>
          </a:p>
          <a:p>
            <a:pPr lvl="1" marL="521368" indent="-140368">
              <a:buSzPct val="100000"/>
              <a:buChar char="•"/>
              <a:defRPr sz="1800"/>
            </a:pPr>
            <a:r>
              <a:rPr sz="1400"/>
              <a:t>Checks that dst is writable by calling access_ok on dst with a type of VERIFY_WRITE. If it returns non-zero, copy_to_user proceeds to copy</a:t>
            </a:r>
            <a:endParaRPr sz="1400"/>
          </a:p>
          <a:p>
            <a:pPr lvl="0">
              <a:defRPr sz="1800"/>
            </a:pPr>
            <a:endParaRPr sz="1400"/>
          </a:p>
          <a:p>
            <a:pPr lvl="0" marL="140368" indent="-140368">
              <a:buSzPct val="100000"/>
              <a:buChar char="•"/>
              <a:defRPr sz="1800"/>
            </a:pPr>
            <a:r>
              <a:rPr b="1" sz="1400"/>
              <a:t>copy_from_user()</a:t>
            </a:r>
            <a:endParaRPr b="1" sz="1400"/>
          </a:p>
          <a:p>
            <a:pPr lvl="1" marL="521368" indent="-140368">
              <a:buSzPct val="100000"/>
              <a:buChar char="•"/>
              <a:defRPr sz="1800"/>
            </a:pPr>
            <a:r>
              <a:rPr sz="1400"/>
              <a:t>unsigned long copy_from_user </a:t>
            </a:r>
            <a:r>
              <a:rPr sz="1400">
                <a:latin typeface="Verdana"/>
                <a:ea typeface="Verdana"/>
                <a:cs typeface="Verdana"/>
                <a:sym typeface="Verdana"/>
              </a:rPr>
              <a:t>(void * </a:t>
            </a:r>
            <a:r>
              <a:rPr i="1" sz="1400"/>
              <a:t>dst</a:t>
            </a:r>
            <a:r>
              <a:rPr sz="1400">
                <a:latin typeface="Verdana"/>
                <a:ea typeface="Verdana"/>
                <a:cs typeface="Verdana"/>
                <a:sym typeface="Verdana"/>
              </a:rPr>
              <a:t>, const void __user * </a:t>
            </a:r>
            <a:r>
              <a:rPr i="1" sz="1400"/>
              <a:t>src</a:t>
            </a:r>
            <a:r>
              <a:rPr sz="1400">
                <a:latin typeface="Verdana"/>
                <a:ea typeface="Verdana"/>
                <a:cs typeface="Verdana"/>
                <a:sym typeface="Verdana"/>
              </a:rPr>
              <a:t>, unsigned long </a:t>
            </a:r>
            <a:r>
              <a:rPr i="1" sz="1400"/>
              <a:t>n</a:t>
            </a:r>
            <a:r>
              <a:rPr sz="1400">
                <a:latin typeface="Verdana"/>
                <a:ea typeface="Verdana"/>
                <a:cs typeface="Verdana"/>
                <a:sym typeface="Verdana"/>
              </a:rPr>
              <a:t>);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lvl="1" marL="521368" indent="-140368">
              <a:buSzPct val="100000"/>
              <a:buChar char="•"/>
              <a:defRPr sz="1800"/>
            </a:pPr>
            <a:r>
              <a:rPr sz="1400"/>
              <a:t>Copies data </a:t>
            </a:r>
            <a:r>
              <a:rPr b="1" sz="1400"/>
              <a:t>from user space to kernel</a:t>
            </a:r>
            <a:endParaRPr sz="1400"/>
          </a:p>
          <a:p>
            <a:pPr lvl="1" marL="521368" indent="-140368">
              <a:buSzPct val="100000"/>
              <a:buChar char="•"/>
              <a:defRPr sz="1800"/>
            </a:pPr>
            <a:r>
              <a:rPr sz="1400"/>
              <a:t>Returns number of bytes that could not be copied. On success, this will be zero.</a:t>
            </a:r>
            <a:endParaRPr sz="1400"/>
          </a:p>
          <a:p>
            <a:pPr lvl="0">
              <a:defRPr sz="1800"/>
            </a:pPr>
            <a:endParaRPr sz="1400"/>
          </a:p>
          <a:p>
            <a:pPr lvl="0" marL="228600">
              <a:defRPr sz="1800"/>
            </a:pPr>
            <a:endParaRPr sz="1400"/>
          </a:p>
          <a:p>
            <a:pPr lvl="0" marL="228600" indent="-228600">
              <a:defRPr sz="1800"/>
            </a:pPr>
            <a:r>
              <a:rPr b="1" sz="1400"/>
              <a:t>Question: </a:t>
            </a:r>
            <a:r>
              <a:rPr sz="1400"/>
              <a:t>Why shouldn’t you use </a:t>
            </a:r>
            <a:r>
              <a:rPr b="1" sz="1400"/>
              <a:t>memcpy </a:t>
            </a:r>
            <a:r>
              <a:rPr sz="1400"/>
              <a:t>or </a:t>
            </a:r>
            <a:r>
              <a:rPr b="1" sz="1400"/>
              <a:t>call by reference </a:t>
            </a:r>
            <a:r>
              <a:rPr sz="1400"/>
              <a:t>to access userspace data?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A81BA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3A81BA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A81BA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3A81BA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