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3500" y="165100"/>
            <a:ext cx="7772400" cy="2857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25400" y="38100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858000" y="6372859"/>
            <a:ext cx="1905000" cy="332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" y="1157634"/>
            <a:ext cx="8991600" cy="570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" y="0"/>
            <a:ext cx="8991600" cy="95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7239000" y="6525259"/>
            <a:ext cx="1905000" cy="3327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xfrm>
            <a:off x="142329" y="165100"/>
            <a:ext cx="8230593" cy="2857500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Memory Management -Segmentation </a:t>
            </a:r>
          </a:p>
        </p:txBody>
      </p:sp>
      <p:sp>
        <p:nvSpPr>
          <p:cNvPr id="32" name="Shape 32"/>
          <p:cNvSpPr/>
          <p:nvPr>
            <p:ph type="subTitle" sz="half" idx="1"/>
          </p:nvPr>
        </p:nvSpPr>
        <p:spPr>
          <a:xfrm>
            <a:off x="152400" y="3695700"/>
            <a:ext cx="6400800" cy="297180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Kartik Gopalan</a:t>
            </a:r>
          </a:p>
          <a:p>
            <a:pPr>
              <a:defRPr sz="2500"/>
            </a:pPr>
          </a:p>
          <a:p>
            <a:pPr>
              <a:defRPr sz="2500"/>
            </a:pPr>
            <a:r>
              <a:t>Chapter 3  Tanenbaum’s book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sz="quarter" idx="1"/>
          </p:nvPr>
        </p:nvSpPr>
        <p:spPr>
          <a:xfrm>
            <a:off x="152400" y="814387"/>
            <a:ext cx="8991600" cy="1376056"/>
          </a:xfrm>
          <a:prstGeom prst="rect">
            <a:avLst/>
          </a:prstGeom>
        </p:spPr>
        <p:txBody>
          <a:bodyPr/>
          <a:lstStyle/>
          <a:p>
            <a:pPr marL="250657" indent="-250657">
              <a:spcBef>
                <a:spcPts val="0"/>
              </a:spcBef>
              <a:defRPr sz="2500"/>
            </a:pPr>
            <a:r>
              <a:t>Each process can have multiple segments</a:t>
            </a:r>
          </a:p>
          <a:p>
            <a:pPr marL="250657" indent="-250657">
              <a:spcBef>
                <a:spcPts val="0"/>
              </a:spcBef>
              <a:defRPr sz="2500"/>
            </a:pPr>
            <a:r>
              <a:t>Multiple segments map to one </a:t>
            </a:r>
            <a:r>
              <a:rPr u="sng"/>
              <a:t>linear</a:t>
            </a:r>
            <a:r>
              <a:t> address space</a:t>
            </a:r>
          </a:p>
          <a:p>
            <a:pPr marL="250657" indent="-250657">
              <a:spcBef>
                <a:spcPts val="0"/>
              </a:spcBef>
              <a:defRPr sz="2500"/>
            </a:pPr>
            <a:r>
              <a:t>Linear address space has one page table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152400" y="0"/>
            <a:ext cx="8991600" cy="929333"/>
          </a:xfrm>
          <a:prstGeom prst="rect">
            <a:avLst/>
          </a:prstGeom>
        </p:spPr>
        <p:txBody>
          <a:bodyPr/>
          <a:lstStyle/>
          <a:p>
            <a:pPr/>
            <a:r>
              <a:t>Pentium — Paged Segmentation</a:t>
            </a:r>
          </a:p>
        </p:txBody>
      </p:sp>
      <p:sp>
        <p:nvSpPr>
          <p:cNvPr id="69" name="Shape 69"/>
          <p:cNvSpPr/>
          <p:nvPr/>
        </p:nvSpPr>
        <p:spPr>
          <a:xfrm>
            <a:off x="495300" y="2400300"/>
            <a:ext cx="1270000" cy="1270000"/>
          </a:xfrm>
          <a:prstGeom prst="rect">
            <a:avLst/>
          </a:prstGeom>
          <a:solidFill>
            <a:srgbClr val="FCD1FF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Segment 3</a:t>
            </a:r>
          </a:p>
        </p:txBody>
      </p:sp>
      <p:sp>
        <p:nvSpPr>
          <p:cNvPr id="70" name="Shape 70"/>
          <p:cNvSpPr/>
          <p:nvPr/>
        </p:nvSpPr>
        <p:spPr>
          <a:xfrm>
            <a:off x="495300" y="3937000"/>
            <a:ext cx="1270000" cy="1270000"/>
          </a:xfrm>
          <a:prstGeom prst="rect">
            <a:avLst/>
          </a:prstGeom>
          <a:solidFill>
            <a:srgbClr val="FCD1FF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Segment 2</a:t>
            </a:r>
          </a:p>
        </p:txBody>
      </p:sp>
      <p:sp>
        <p:nvSpPr>
          <p:cNvPr id="71" name="Shape 71"/>
          <p:cNvSpPr/>
          <p:nvPr/>
        </p:nvSpPr>
        <p:spPr>
          <a:xfrm>
            <a:off x="495300" y="5473700"/>
            <a:ext cx="1270000" cy="1270000"/>
          </a:xfrm>
          <a:prstGeom prst="rect">
            <a:avLst/>
          </a:prstGeom>
          <a:solidFill>
            <a:srgbClr val="FCD1FF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Segment 1</a:t>
            </a:r>
          </a:p>
        </p:txBody>
      </p:sp>
      <p:sp>
        <p:nvSpPr>
          <p:cNvPr id="72" name="Shape 72"/>
          <p:cNvSpPr/>
          <p:nvPr/>
        </p:nvSpPr>
        <p:spPr>
          <a:xfrm>
            <a:off x="3683000" y="2400300"/>
            <a:ext cx="1651000" cy="4343400"/>
          </a:xfrm>
          <a:prstGeom prst="rect">
            <a:avLst/>
          </a:prstGeom>
          <a:solidFill>
            <a:srgbClr val="FFEF83"/>
          </a:solidFill>
          <a:ln w="508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Linear</a:t>
            </a:r>
          </a:p>
          <a:p>
            <a:pPr algn="ct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Address Space</a:t>
            </a:r>
          </a:p>
        </p:txBody>
      </p:sp>
      <p:sp>
        <p:nvSpPr>
          <p:cNvPr id="73" name="Shape 73"/>
          <p:cNvSpPr/>
          <p:nvPr/>
        </p:nvSpPr>
        <p:spPr>
          <a:xfrm>
            <a:off x="6858000" y="2400300"/>
            <a:ext cx="1651000" cy="4343400"/>
          </a:xfrm>
          <a:prstGeom prst="rect">
            <a:avLst/>
          </a:prstGeom>
          <a:solidFill>
            <a:srgbClr val="7CEBFF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Physical</a:t>
            </a:r>
          </a:p>
          <a:p>
            <a:pPr algn="ct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Memory</a:t>
            </a:r>
          </a:p>
        </p:txBody>
      </p:sp>
      <p:sp>
        <p:nvSpPr>
          <p:cNvPr id="74" name="Shape 74"/>
          <p:cNvSpPr/>
          <p:nvPr/>
        </p:nvSpPr>
        <p:spPr>
          <a:xfrm>
            <a:off x="5337099" y="4524895"/>
            <a:ext cx="1535439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5402976" y="3986529"/>
            <a:ext cx="1272907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Page Table</a:t>
            </a:r>
          </a:p>
        </p:txBody>
      </p:sp>
      <p:sp>
        <p:nvSpPr>
          <p:cNvPr id="76" name="Shape 76"/>
          <p:cNvSpPr/>
          <p:nvPr/>
        </p:nvSpPr>
        <p:spPr>
          <a:xfrm>
            <a:off x="1755699" y="6691630"/>
            <a:ext cx="3591002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1755699" y="5485130"/>
            <a:ext cx="3637678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2281926" y="6259829"/>
            <a:ext cx="822591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Base 1</a:t>
            </a:r>
          </a:p>
        </p:txBody>
      </p:sp>
      <p:sp>
        <p:nvSpPr>
          <p:cNvPr id="79" name="Shape 79"/>
          <p:cNvSpPr/>
          <p:nvPr/>
        </p:nvSpPr>
        <p:spPr>
          <a:xfrm>
            <a:off x="2281926" y="5447029"/>
            <a:ext cx="963494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Limit 1 </a:t>
            </a:r>
          </a:p>
        </p:txBody>
      </p:sp>
      <p:sp>
        <p:nvSpPr>
          <p:cNvPr id="80" name="Shape 80"/>
          <p:cNvSpPr/>
          <p:nvPr/>
        </p:nvSpPr>
        <p:spPr>
          <a:xfrm>
            <a:off x="1771650" y="5175250"/>
            <a:ext cx="3605777" cy="0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1771650" y="3968750"/>
            <a:ext cx="3605777" cy="0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2297877" y="4743449"/>
            <a:ext cx="822590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Base 2</a:t>
            </a:r>
          </a:p>
        </p:txBody>
      </p:sp>
      <p:sp>
        <p:nvSpPr>
          <p:cNvPr id="83" name="Shape 83"/>
          <p:cNvSpPr/>
          <p:nvPr/>
        </p:nvSpPr>
        <p:spPr>
          <a:xfrm>
            <a:off x="2297877" y="3930649"/>
            <a:ext cx="963493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Limit 2 </a:t>
            </a:r>
          </a:p>
        </p:txBody>
      </p:sp>
      <p:sp>
        <p:nvSpPr>
          <p:cNvPr id="84" name="Shape 84"/>
          <p:cNvSpPr/>
          <p:nvPr/>
        </p:nvSpPr>
        <p:spPr>
          <a:xfrm>
            <a:off x="1787600" y="3640936"/>
            <a:ext cx="3605777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1787600" y="2434436"/>
            <a:ext cx="3602658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2313827" y="3209135"/>
            <a:ext cx="822591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Base 3</a:t>
            </a:r>
          </a:p>
        </p:txBody>
      </p:sp>
      <p:sp>
        <p:nvSpPr>
          <p:cNvPr id="87" name="Shape 87"/>
          <p:cNvSpPr/>
          <p:nvPr/>
        </p:nvSpPr>
        <p:spPr>
          <a:xfrm>
            <a:off x="2313827" y="2396335"/>
            <a:ext cx="963494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Limit 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sz="quarter" idx="1"/>
          </p:nvPr>
        </p:nvSpPr>
        <p:spPr>
          <a:xfrm>
            <a:off x="5194300" y="1657920"/>
            <a:ext cx="3733007" cy="12079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8609" indent="-308609" defTabSz="822959">
              <a:lnSpc>
                <a:spcPct val="90000"/>
              </a:lnSpc>
              <a:spcBef>
                <a:spcPts val="500"/>
              </a:spcBef>
              <a:buSzTx/>
              <a:buNone/>
              <a:defRPr sz="2880"/>
            </a:pPr>
            <a:r>
              <a:rPr sz="2250"/>
              <a:t>Step 1: </a:t>
            </a:r>
            <a:r>
              <a:rPr sz="2159"/>
              <a:t>Convert (selector, offset) pair to a linear address using segment descriptor</a:t>
            </a: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-1" y="38100"/>
            <a:ext cx="9144002" cy="723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58368">
              <a:defRPr sz="4248"/>
            </a:lvl1pPr>
          </a:lstStyle>
          <a:p>
            <a:pPr/>
            <a:r>
              <a:t> Translation of a Pentium Virtual Address</a:t>
            </a:r>
          </a:p>
        </p:txBody>
      </p:sp>
      <p:pic>
        <p:nvPicPr>
          <p:cNvPr id="91" name="4-4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343" y="1083418"/>
            <a:ext cx="4114019" cy="22226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4309931" y="1081690"/>
            <a:ext cx="1927360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(or Virtual Address)</a:t>
            </a:r>
          </a:p>
        </p:txBody>
      </p:sp>
      <p:pic>
        <p:nvPicPr>
          <p:cNvPr id="93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03" y="3487737"/>
            <a:ext cx="5178509" cy="3358082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5295403" y="4222750"/>
            <a:ext cx="3733008" cy="138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36600" indent="-236600" defTabSz="630936">
              <a:spcBef>
                <a:spcPts val="300"/>
              </a:spcBef>
              <a:buClr>
                <a:srgbClr val="3333FF"/>
              </a:buClr>
              <a:buFont typeface="Wingdings"/>
              <a:defRPr sz="22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 2: </a:t>
            </a:r>
            <a:r>
              <a:rPr sz="2415"/>
              <a:t>Convert linear address onto a physical address using page table entry</a:t>
            </a:r>
          </a:p>
        </p:txBody>
      </p:sp>
      <p:sp>
        <p:nvSpPr>
          <p:cNvPr id="95" name="Shape 95"/>
          <p:cNvSpPr/>
          <p:nvPr/>
        </p:nvSpPr>
        <p:spPr>
          <a:xfrm>
            <a:off x="488076" y="786129"/>
            <a:ext cx="9930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sz="quarter" idx="1"/>
          </p:nvPr>
        </p:nvSpPr>
        <p:spPr>
          <a:xfrm>
            <a:off x="4868060" y="1776087"/>
            <a:ext cx="4308263" cy="15525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buSzTx/>
              <a:buNone/>
            </a:pPr>
            <a:r>
              <a:t>A Pentium selector</a:t>
            </a:r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(equivalent to Segment Number in Multics)</a:t>
            </a:r>
            <a:endParaRPr sz="1600"/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GDT = Global Descriptor Table</a:t>
            </a:r>
            <a:endParaRPr sz="1600"/>
          </a:p>
          <a:p>
            <a:pPr marL="342900" indent="-34290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600"/>
              <a:t>LDT = Local Descriptor Table</a:t>
            </a:r>
          </a:p>
        </p:txBody>
      </p:sp>
      <p:sp>
        <p:nvSpPr>
          <p:cNvPr id="98" name="Shape 98"/>
          <p:cNvSpPr/>
          <p:nvPr>
            <p:ph type="title"/>
          </p:nvPr>
        </p:nvSpPr>
        <p:spPr>
          <a:xfrm>
            <a:off x="-1" y="38099"/>
            <a:ext cx="9144002" cy="6699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Segmentation with Paging: Pentium</a:t>
            </a:r>
          </a:p>
        </p:txBody>
      </p:sp>
      <p:pic>
        <p:nvPicPr>
          <p:cNvPr id="99" name="4-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25" y="1967912"/>
            <a:ext cx="4804028" cy="117057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979029" y="909223"/>
            <a:ext cx="71859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Similar to MULTICS, but addresses a number of different design goals</a:t>
            </a:r>
          </a:p>
        </p:txBody>
      </p:sp>
      <p:sp>
        <p:nvSpPr>
          <p:cNvPr id="101" name="Shape 101"/>
          <p:cNvSpPr/>
          <p:nvPr/>
        </p:nvSpPr>
        <p:spPr>
          <a:xfrm>
            <a:off x="5772592" y="5053792"/>
            <a:ext cx="3394267" cy="97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00526" indent="-200526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81526" indent="-200526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2pPr>
          </a:lstStyle>
          <a:p>
            <a:pPr/>
            <a:r>
              <a:t>Code segment descriptor</a:t>
            </a:r>
            <a:endParaRPr sz="2800"/>
          </a:p>
          <a:p>
            <a:pPr lvl="1"/>
            <a:r>
              <a:t>Data segment descriptors are  slightly different</a:t>
            </a:r>
          </a:p>
        </p:txBody>
      </p:sp>
      <p:pic>
        <p:nvPicPr>
          <p:cNvPr id="102" name="image.png"/>
          <p:cNvPicPr>
            <a:picLocks noChangeAspect="1"/>
          </p:cNvPicPr>
          <p:nvPr/>
        </p:nvPicPr>
        <p:blipFill>
          <a:blip r:embed="rId3">
            <a:extLst/>
          </a:blip>
          <a:srcRect l="21772" t="45007" r="13330" b="35942"/>
          <a:stretch>
            <a:fillRect/>
          </a:stretch>
        </p:blipFill>
        <p:spPr>
          <a:xfrm>
            <a:off x="35101" y="3587750"/>
            <a:ext cx="5786589" cy="312714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3771900" y="4203700"/>
            <a:ext cx="1219200" cy="228600"/>
          </a:xfrm>
          <a:prstGeom prst="rect">
            <a:avLst/>
          </a:prstGeom>
          <a:ln w="44450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4" name="Shape 104"/>
          <p:cNvSpPr/>
          <p:nvPr/>
        </p:nvSpPr>
        <p:spPr>
          <a:xfrm flipV="1">
            <a:off x="4991099" y="4051300"/>
            <a:ext cx="1143001" cy="30480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6104111" y="3824686"/>
            <a:ext cx="3052165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Four privilege levels in x86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idx="1"/>
          </p:nvPr>
        </p:nvSpPr>
        <p:spPr>
          <a:xfrm>
            <a:off x="457200" y="1476375"/>
            <a:ext cx="8458200" cy="5381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Chapter 3: Modern Operating Systems, Andrew S. Tanenbaum</a:t>
            </a:r>
            <a:endParaRPr sz="2000"/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sz="2000"/>
          </a:p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Segmentation</a:t>
            </a:r>
            <a:endParaRPr sz="1800"/>
          </a:p>
          <a:p>
            <a:pPr lvl="1" marL="561473" indent="-180473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http://en.wikipedia.org/wiki/Memory_segment</a:t>
            </a:r>
            <a:endParaRPr sz="1800"/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sz="1800"/>
          </a:p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x86</a:t>
            </a:r>
            <a:endParaRPr sz="2000"/>
          </a:p>
          <a:p>
            <a:pPr lvl="1" marL="561473" indent="-180473">
              <a:lnSpc>
                <a:spcPct val="80000"/>
              </a:lnSpc>
              <a:spcBef>
                <a:spcPts val="400"/>
              </a:spcBef>
              <a:defRPr sz="2800"/>
            </a:pPr>
            <a:r>
              <a:rPr sz="1800"/>
              <a:t>http://en.wikipedia.org/wiki/X86</a:t>
            </a:r>
            <a:endParaRPr sz="1800"/>
          </a:p>
          <a:p>
            <a:pPr>
              <a:lnSpc>
                <a:spcPct val="80000"/>
              </a:lnSpc>
            </a:pPr>
            <a:endParaRPr sz="2000"/>
          </a:p>
          <a:p>
            <a:pPr marL="200526" indent="-200526">
              <a:lnSpc>
                <a:spcPct val="80000"/>
              </a:lnSpc>
              <a:spcBef>
                <a:spcPts val="400"/>
              </a:spcBef>
            </a:pPr>
            <a:r>
              <a:rPr sz="2000"/>
              <a:t>Intel Memory model</a:t>
            </a:r>
            <a:endParaRPr sz="2000"/>
          </a:p>
          <a:p>
            <a:pPr lvl="1" marL="571500" indent="-190500">
              <a:lnSpc>
                <a:spcPct val="80000"/>
              </a:lnSpc>
              <a:spcBef>
                <a:spcPts val="400"/>
              </a:spcBef>
              <a:defRPr sz="1900"/>
            </a:pPr>
            <a:r>
              <a:t>http://en.wikipedia.org/wiki/Intel_Memory_Model</a:t>
            </a:r>
          </a:p>
        </p:txBody>
      </p:sp>
      <p:sp>
        <p:nvSpPr>
          <p:cNvPr id="108" name="Shape 108"/>
          <p:cNvSpPr/>
          <p:nvPr>
            <p:ph type="title"/>
          </p:nvPr>
        </p:nvSpPr>
        <p:spPr>
          <a:xfrm>
            <a:off x="76200" y="-12701"/>
            <a:ext cx="8991600" cy="83919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sz="quarter" idx="1"/>
          </p:nvPr>
        </p:nvSpPr>
        <p:spPr>
          <a:xfrm>
            <a:off x="4340450" y="5220406"/>
            <a:ext cx="4572001" cy="8572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80736" indent="-280736">
              <a:lnSpc>
                <a:spcPct val="90000"/>
              </a:lnSpc>
              <a:defRPr sz="2800"/>
            </a:lvl1pPr>
          </a:lstStyle>
          <a:p>
            <a:pPr/>
            <a:r>
              <a:t>Separate I and D spaces</a:t>
            </a:r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15875" y="-165101"/>
            <a:ext cx="9280526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Separate Instruction and Data Spaces</a:t>
            </a:r>
          </a:p>
        </p:txBody>
      </p:sp>
      <p:pic>
        <p:nvPicPr>
          <p:cNvPr id="3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00" y="1573212"/>
            <a:ext cx="8575675" cy="346551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232256" y="5249743"/>
            <a:ext cx="4038601" cy="49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90763" indent="-290763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One address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"/>
          </p:nvPr>
        </p:nvSpPr>
        <p:spPr>
          <a:xfrm>
            <a:off x="533400" y="5810250"/>
            <a:ext cx="8394700" cy="6286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40631" indent="-240631">
              <a:lnSpc>
                <a:spcPct val="90000"/>
              </a:lnSpc>
              <a:spcBef>
                <a:spcPts val="500"/>
              </a:spcBef>
              <a:defRPr sz="2400"/>
            </a:lvl1pPr>
          </a:lstStyle>
          <a:p>
            <a:pPr>
              <a:defRPr sz="3200"/>
            </a:pPr>
            <a:r>
              <a:rPr sz="2400"/>
              <a:t>One-dimensional address space with growing tables</a:t>
            </a:r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25400" y="-183059"/>
            <a:ext cx="8686800" cy="9450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85800">
              <a:defRPr sz="3300"/>
            </a:lvl1pPr>
          </a:lstStyle>
          <a:p>
            <a:pPr/>
            <a:r>
              <a:t>Example: Compiler program without segmentation</a:t>
            </a:r>
          </a:p>
        </p:txBody>
      </p:sp>
      <p:pic>
        <p:nvPicPr>
          <p:cNvPr id="42" name="4-3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2175" y="1041400"/>
            <a:ext cx="5014913" cy="4489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sz="quarter" idx="1"/>
          </p:nvPr>
        </p:nvSpPr>
        <p:spPr>
          <a:xfrm>
            <a:off x="136525" y="5497344"/>
            <a:ext cx="9086850" cy="10335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8008" indent="-308008" defTabSz="877823">
              <a:lnSpc>
                <a:spcPct val="90000"/>
              </a:lnSpc>
              <a:defRPr sz="3072"/>
            </a:pPr>
            <a:r>
              <a:t>One process has multiple address spaces.</a:t>
            </a:r>
          </a:p>
          <a:p>
            <a:pPr marL="308008" indent="-308008" defTabSz="877823">
              <a:lnSpc>
                <a:spcPct val="90000"/>
              </a:lnSpc>
              <a:defRPr sz="3072"/>
            </a:pPr>
            <a:r>
              <a:t>Each address space grows or shrink, independently</a:t>
            </a:r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154905" y="-190501"/>
            <a:ext cx="8491290" cy="94949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13231">
              <a:defRPr sz="3432"/>
            </a:lvl1pPr>
          </a:lstStyle>
          <a:p>
            <a:pPr/>
            <a:r>
              <a:t>Example: Compiler program with segmentation</a:t>
            </a:r>
          </a:p>
        </p:txBody>
      </p:sp>
      <p:pic>
        <p:nvPicPr>
          <p:cNvPr id="46" name="4-3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175" y="1214437"/>
            <a:ext cx="7829550" cy="4030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6200" y="152400"/>
            <a:ext cx="8991600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96111">
              <a:defRPr sz="4312"/>
            </a:lvl1pPr>
          </a:lstStyle>
          <a:p>
            <a:pPr/>
            <a:r>
              <a:t>Comparison of paging and segmentation</a:t>
            </a:r>
          </a:p>
        </p:txBody>
      </p:sp>
      <p:pic>
        <p:nvPicPr>
          <p:cNvPr id="4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957262"/>
            <a:ext cx="6019800" cy="5214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sz="quarter" idx="1"/>
          </p:nvPr>
        </p:nvSpPr>
        <p:spPr>
          <a:xfrm>
            <a:off x="251618" y="5481637"/>
            <a:ext cx="8763002" cy="1071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t>(a)-(d) Development of checkerboarding (external fragmentation)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t>(e) Removal of the checkerboarding by compaction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-1" y="-228601"/>
            <a:ext cx="9144002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Implementation of Pure Segmentation</a:t>
            </a:r>
          </a:p>
        </p:txBody>
      </p:sp>
      <p:pic>
        <p:nvPicPr>
          <p:cNvPr id="5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325" y="1076325"/>
            <a:ext cx="7875588" cy="4014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552" indent="-210552">
              <a:defRPr sz="2500"/>
            </a:pPr>
            <a:r>
              <a:t>Every process can have multiple virtual address spaces (or segments)</a:t>
            </a:r>
          </a:p>
          <a:p>
            <a:pPr marL="210552" indent="-210552">
              <a:defRPr sz="2500"/>
            </a:pPr>
          </a:p>
          <a:p>
            <a:pPr marL="210552" indent="-210552">
              <a:defRPr sz="2500"/>
            </a:pPr>
            <a:r>
              <a:t>Each Segment has its own page table</a:t>
            </a:r>
          </a:p>
          <a:p>
            <a:pPr marL="210552" indent="-210552">
              <a:defRPr sz="2500"/>
            </a:pPr>
          </a:p>
          <a:p>
            <a:pPr marL="210552" indent="-210552">
              <a:defRPr sz="2500"/>
            </a:pPr>
            <a:r>
              <a:t>Advantage</a:t>
            </a:r>
          </a:p>
          <a:p>
            <a:pPr lvl="1" marL="606028" indent="-225028">
              <a:defRPr sz="2500"/>
            </a:pPr>
            <a:r>
              <a:t>Each segment can have the full virtual address space allowed by number of address bits</a:t>
            </a:r>
          </a:p>
          <a:p>
            <a:pPr marL="225028" indent="-225028">
              <a:defRPr sz="2500"/>
            </a:pPr>
          </a:p>
          <a:p>
            <a:pPr marL="225028" indent="-225028">
              <a:defRPr sz="2500"/>
            </a:pPr>
            <a:r>
              <a:t>Disadvantage</a:t>
            </a:r>
          </a:p>
          <a:p>
            <a:pPr lvl="1" marL="606028" indent="-225028">
              <a:defRPr sz="2500"/>
            </a:pPr>
            <a:r>
              <a:t>Switching from one segment to another has a high context switch penalty, even within the same process.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MULTICS — Paged Segmentation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-1" y="-355601"/>
            <a:ext cx="9144002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Translation of a Multics Virtual Address</a:t>
            </a:r>
          </a:p>
        </p:txBody>
      </p:sp>
      <p:pic>
        <p:nvPicPr>
          <p:cNvPr id="59" name="4-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174750"/>
            <a:ext cx="6958013" cy="4781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"/>
          </p:nvPr>
        </p:nvSpPr>
        <p:spPr>
          <a:xfrm>
            <a:off x="279400" y="5289549"/>
            <a:ext cx="4419600" cy="13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20842" indent="-320842">
              <a:spcBef>
                <a:spcPts val="600"/>
              </a:spcBef>
              <a:defRPr sz="2500"/>
            </a:lvl1pPr>
          </a:lstStyle>
          <a:p>
            <a:pPr/>
            <a:r>
              <a:t>Segment descriptor table has one descriptor for each segment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Segmentation with Paging: MULTICS</a:t>
            </a:r>
          </a:p>
        </p:txBody>
      </p:sp>
      <p:pic>
        <p:nvPicPr>
          <p:cNvPr id="63" name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6496"/>
          <a:stretch>
            <a:fillRect/>
          </a:stretch>
        </p:blipFill>
        <p:spPr>
          <a:xfrm>
            <a:off x="0" y="1257300"/>
            <a:ext cx="4978448" cy="4136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.png"/>
          <p:cNvPicPr>
            <a:picLocks noChangeAspect="1"/>
          </p:cNvPicPr>
          <p:nvPr/>
        </p:nvPicPr>
        <p:blipFill>
          <a:blip r:embed="rId2">
            <a:extLst/>
          </a:blip>
          <a:srcRect l="0" t="60073" r="0" b="2758"/>
          <a:stretch>
            <a:fillRect/>
          </a:stretch>
        </p:blipFill>
        <p:spPr>
          <a:xfrm>
            <a:off x="4581525" y="1833562"/>
            <a:ext cx="4333875" cy="2765426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4686300" y="5181600"/>
            <a:ext cx="4333875" cy="7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0657" indent="-250657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Each segment descriptor points to a page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