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FECACB"/>
          </a:solidFill>
        </a:fill>
      </a:tcStyle>
    </a:wholeTbl>
    <a:band2H>
      <a:tcTxStyle b="def" i="def"/>
      <a:tcStyle>
        <a:tcBdr/>
        <a:fill>
          <a:solidFill>
            <a:srgbClr val="FEE6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 rot="5400000">
            <a:off x="3448048" y="1238249"/>
            <a:ext cx="6515101" cy="2057401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idx="1"/>
          </p:nvPr>
        </p:nvSpPr>
        <p:spPr>
          <a:xfrm rot="5400000">
            <a:off x="-2724150" y="-2724151"/>
            <a:ext cx="6515100" cy="6019801"/>
          </a:xfrm>
          <a:prstGeom prst="rect">
            <a:avLst/>
          </a:prstGeom>
        </p:spPr>
        <p:txBody>
          <a:bodyPr>
            <a:spAutoFit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533400" y="38100"/>
            <a:ext cx="8229600" cy="1409700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533400" y="1447800"/>
            <a:ext cx="8229600" cy="54102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xfrm>
            <a:off x="685800" y="2130425"/>
            <a:ext cx="7772400" cy="1755775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100" name="Shape 100"/>
          <p:cNvSpPr/>
          <p:nvPr>
            <p:ph type="body" sz="half" idx="1"/>
          </p:nvPr>
        </p:nvSpPr>
        <p:spPr>
          <a:xfrm>
            <a:off x="1371600" y="3886200"/>
            <a:ext cx="6400799" cy="29718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</a:lvl1pPr>
            <a:lvl2pPr marL="0" indent="457200" algn="ctr">
              <a:buClrTx/>
              <a:buSzTx/>
              <a:buFontTx/>
              <a:buNone/>
            </a:lvl2pPr>
            <a:lvl3pPr marL="0" indent="914400" algn="ctr">
              <a:buClrTx/>
              <a:buSzTx/>
              <a:buFontTx/>
              <a:buNone/>
            </a:lvl3pPr>
            <a:lvl4pPr marL="0" indent="1371600" algn="ctr">
              <a:buClrTx/>
              <a:buSzTx/>
              <a:buFontTx/>
              <a:buNone/>
            </a:lvl4pPr>
            <a:lvl5pPr marL="0" indent="1828800" algn="ct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533400" y="38100"/>
            <a:ext cx="8229600" cy="1104900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 rot="5400000">
            <a:off x="-2019301" y="-4229101"/>
            <a:ext cx="5105399" cy="8229601"/>
          </a:xfrm>
          <a:prstGeom prst="rect">
            <a:avLst/>
          </a:prstGeom>
        </p:spPr>
        <p:txBody>
          <a:bodyPr>
            <a:spAutoFit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92288" y="4800600"/>
            <a:ext cx="5486399" cy="566738"/>
          </a:xfrm>
          <a:prstGeom prst="rect">
            <a:avLst/>
          </a:prstGeom>
        </p:spPr>
        <p:txBody>
          <a:bodyPr anchor="t"/>
          <a:lstStyle>
            <a:lvl1pPr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1792288" y="5367337"/>
            <a:ext cx="5486399" cy="14906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273050"/>
            <a:ext cx="3008314" cy="2876550"/>
          </a:xfrm>
          <a:prstGeom prst="rect">
            <a:avLst/>
          </a:prstGeom>
        </p:spPr>
        <p:txBody>
          <a:bodyPr anchor="t"/>
          <a:lstStyle>
            <a:lvl1pPr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b="0" sz="3200">
                <a:latin typeface="Arial"/>
                <a:ea typeface="Arial"/>
                <a:cs typeface="Arial"/>
                <a:sym typeface="Arial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b="0" sz="3200">
                <a:latin typeface="Arial"/>
                <a:ea typeface="Arial"/>
                <a:cs typeface="Arial"/>
                <a:sym typeface="Arial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b="0" sz="3200">
                <a:latin typeface="Arial"/>
                <a:ea typeface="Arial"/>
                <a:cs typeface="Arial"/>
                <a:sym typeface="Arial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b="0" sz="3200">
                <a:latin typeface="Arial"/>
                <a:ea typeface="Arial"/>
                <a:cs typeface="Arial"/>
                <a:sym typeface="Arial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b="0"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533400" y="38100"/>
            <a:ext cx="8229600" cy="1562100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56" name="Shape 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274636"/>
            <a:ext cx="8229600" cy="1204981"/>
          </a:xfrm>
          <a:prstGeom prst="rect">
            <a:avLst/>
          </a:prstGeom>
        </p:spPr>
        <p:txBody>
          <a:bodyPr anchor="t"/>
          <a:lstStyle>
            <a:lvl1pPr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body" sz="quarter" idx="1"/>
          </p:nvPr>
        </p:nvSpPr>
        <p:spPr>
          <a:xfrm>
            <a:off x="457200" y="1479617"/>
            <a:ext cx="4040188" cy="69525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533400" y="38100"/>
            <a:ext cx="8229600" cy="1409700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33400" y="1447800"/>
            <a:ext cx="4038599" cy="54102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b="0" sz="2800">
                <a:latin typeface="Arial"/>
                <a:ea typeface="Arial"/>
                <a:cs typeface="Arial"/>
                <a:sym typeface="Arial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b="0" sz="2800">
                <a:latin typeface="Arial"/>
                <a:ea typeface="Arial"/>
                <a:cs typeface="Arial"/>
                <a:sym typeface="Arial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b="0" sz="2800">
                <a:latin typeface="Arial"/>
                <a:ea typeface="Arial"/>
                <a:cs typeface="Arial"/>
                <a:sym typeface="Arial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b="0" sz="2800">
                <a:latin typeface="Arial"/>
                <a:ea typeface="Arial"/>
                <a:cs typeface="Arial"/>
                <a:sym typeface="Arial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b="0"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small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" name="Shape 82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b="0" sz="2000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b="0" sz="2000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b="0" sz="2000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b="0" sz="2000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b="0"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76200" y="1066800"/>
            <a:ext cx="8026400" cy="0"/>
          </a:xfrm>
          <a:prstGeom prst="line">
            <a:avLst/>
          </a:prstGeom>
          <a:ln w="50800" cap="rnd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81D75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81D75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81D75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81D75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81D75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81D75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81D75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81D75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81D75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marR="0" indent="-27305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Arial"/>
        <a:buChar char="●"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42950" marR="0" indent="-193675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Arial"/>
        <a:buChar char="●"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173480" marR="0" indent="-18288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Arial"/>
        <a:buChar char="●"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635760" marR="0" indent="-21336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Arial"/>
        <a:buChar char="●"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087879" marR="0" indent="-182879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Arial"/>
        <a:buChar char="●"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545079" marR="0" indent="-182879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Arial"/>
        <a:buChar char="●"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002279" marR="0" indent="-182879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Arial"/>
        <a:buChar char="●"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459479" marR="0" indent="-182879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Arial"/>
        <a:buChar char="●"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3916679" marR="0" indent="-182879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Arial"/>
        <a:buChar char="●"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685800" y="1295400"/>
            <a:ext cx="7772400" cy="1295400"/>
          </a:xfrm>
          <a:prstGeom prst="rect">
            <a:avLst/>
          </a:prstGeom>
        </p:spPr>
        <p:txBody>
          <a:bodyPr lIns="44450" tIns="44450" rIns="44450" bIns="44450" anchor="ctr">
            <a:normAutofit fontScale="100000" lnSpcReduction="0"/>
          </a:bodyPr>
          <a:lstStyle/>
          <a:p>
            <a:pPr algn="ctr"/>
            <a:r>
              <a:t>Why Threads Are A Bad Idea</a:t>
            </a:r>
            <a:br/>
            <a:r>
              <a:t>(for most purposes)</a:t>
            </a:r>
          </a:p>
        </p:txBody>
      </p:sp>
      <p:sp>
        <p:nvSpPr>
          <p:cNvPr id="111" name="Shape 111"/>
          <p:cNvSpPr/>
          <p:nvPr>
            <p:ph type="body" sz="half" idx="1"/>
          </p:nvPr>
        </p:nvSpPr>
        <p:spPr>
          <a:xfrm>
            <a:off x="914399" y="3200400"/>
            <a:ext cx="7391401" cy="2438400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 indent="342900"/>
            <a:r>
              <a:rPr>
                <a:solidFill>
                  <a:srgbClr val="97000A"/>
                </a:solidFill>
              </a:rPr>
              <a:t>John Ousterhout</a:t>
            </a:r>
            <a:endParaRPr>
              <a:solidFill>
                <a:srgbClr val="97000A"/>
              </a:solidFill>
            </a:endParaRPr>
          </a:p>
          <a:p>
            <a:pPr indent="342900">
              <a:spcBef>
                <a:spcPts val="600"/>
              </a:spcBef>
            </a:pPr>
            <a:r>
              <a:rPr>
                <a:solidFill>
                  <a:srgbClr val="97000A"/>
                </a:solidFill>
              </a:rPr>
              <a:t>Sun Microsystems Laboratories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xfrm>
            <a:off x="533400" y="38099"/>
            <a:ext cx="8229600" cy="1104901"/>
          </a:xfrm>
          <a:prstGeom prst="rect">
            <a:avLst/>
          </a:prstGeom>
        </p:spPr>
        <p:txBody>
          <a:bodyPr lIns="44450" tIns="44450" rIns="44450" bIns="44450" anchor="b">
            <a:normAutofit fontScale="100000" lnSpcReduction="0"/>
          </a:bodyPr>
          <a:lstStyle/>
          <a:p>
            <a:pPr/>
            <a:r>
              <a:t>Event-Driven Programming</a:t>
            </a:r>
          </a:p>
        </p:txBody>
      </p:sp>
      <p:sp>
        <p:nvSpPr>
          <p:cNvPr id="217" name="Shape 217"/>
          <p:cNvSpPr/>
          <p:nvPr>
            <p:ph type="body" sz="half" idx="1"/>
          </p:nvPr>
        </p:nvSpPr>
        <p:spPr>
          <a:xfrm>
            <a:off x="533400" y="1535112"/>
            <a:ext cx="4889500" cy="5018086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 marL="371475" indent="-257175">
              <a:spcBef>
                <a:spcPts val="1900"/>
              </a:spcBef>
            </a:pPr>
            <a:r>
              <a:rPr sz="1800"/>
              <a:t>One execution stream: no CPU concurrency.</a:t>
            </a:r>
            <a:endParaRPr sz="1800"/>
          </a:p>
          <a:p>
            <a:pPr marL="0" indent="0">
              <a:buSzTx/>
              <a:buNone/>
            </a:pPr>
            <a:endParaRPr sz="1800"/>
          </a:p>
          <a:p>
            <a:pPr marL="371475" indent="-257175"/>
            <a:r>
              <a:rPr sz="1800"/>
              <a:t>Register interest in events (callbacks).</a:t>
            </a:r>
            <a:endParaRPr sz="1800"/>
          </a:p>
          <a:p>
            <a:pPr marL="0" indent="0">
              <a:buSzTx/>
              <a:buNone/>
            </a:pPr>
            <a:endParaRPr sz="1800"/>
          </a:p>
          <a:p>
            <a:pPr marL="371475" indent="-257175"/>
            <a:r>
              <a:rPr sz="1800"/>
              <a:t>Event loop waits for events, invokes handlers.</a:t>
            </a:r>
            <a:endParaRPr sz="1800"/>
          </a:p>
          <a:p>
            <a:pPr marL="0" indent="0">
              <a:buSzTx/>
              <a:buNone/>
            </a:pPr>
            <a:endParaRPr sz="1800"/>
          </a:p>
          <a:p>
            <a:pPr marL="371475" indent="-257175"/>
            <a:r>
              <a:rPr sz="1800"/>
              <a:t>No preemption of event handlers.</a:t>
            </a:r>
            <a:endParaRPr sz="1800"/>
          </a:p>
          <a:p>
            <a:pPr marL="0" indent="0">
              <a:buSzTx/>
              <a:buNone/>
            </a:pPr>
            <a:endParaRPr sz="1800"/>
          </a:p>
          <a:p>
            <a:pPr marL="371475" indent="-257175"/>
            <a:r>
              <a:rPr sz="1800"/>
              <a:t>Handlers generally short-lived.</a:t>
            </a:r>
          </a:p>
        </p:txBody>
      </p:sp>
      <p:grpSp>
        <p:nvGrpSpPr>
          <p:cNvPr id="220" name="Group 220"/>
          <p:cNvGrpSpPr/>
          <p:nvPr/>
        </p:nvGrpSpPr>
        <p:grpSpPr>
          <a:xfrm>
            <a:off x="6102350" y="2368550"/>
            <a:ext cx="1435100" cy="825500"/>
            <a:chOff x="0" y="0"/>
            <a:chExt cx="1435100" cy="825499"/>
          </a:xfrm>
        </p:grpSpPr>
        <p:sp>
          <p:nvSpPr>
            <p:cNvPr id="218" name="Shape 218"/>
            <p:cNvSpPr/>
            <p:nvPr/>
          </p:nvSpPr>
          <p:spPr>
            <a:xfrm>
              <a:off x="0" y="0"/>
              <a:ext cx="1435100" cy="825500"/>
            </a:xfrm>
            <a:prstGeom prst="roundRect">
              <a:avLst>
                <a:gd name="adj" fmla="val 2699"/>
              </a:avLst>
            </a:prstGeom>
            <a:solidFill>
              <a:srgbClr val="FFFF84"/>
            </a:solidFill>
            <a:ln w="12700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19" name="Shape 219"/>
            <p:cNvSpPr/>
            <p:nvPr/>
          </p:nvSpPr>
          <p:spPr>
            <a:xfrm>
              <a:off x="6526" y="106455"/>
              <a:ext cx="1422048" cy="612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450" tIns="44450" rIns="44450" bIns="44450" numCol="1" anchor="ctr">
              <a:spAutoFit/>
            </a:bodyPr>
            <a:lstStyle/>
            <a:p>
              <a:pPr algn="ctr"/>
              <a:r>
                <a:rPr sz="1800">
                  <a:latin typeface="Times New Roman"/>
                  <a:ea typeface="Times New Roman"/>
                  <a:cs typeface="Times New Roman"/>
                  <a:sym typeface="Times New Roman"/>
                </a:rPr>
                <a:t>Event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ctr"/>
              <a:r>
                <a:rPr sz="1800">
                  <a:latin typeface="Times New Roman"/>
                  <a:ea typeface="Times New Roman"/>
                  <a:cs typeface="Times New Roman"/>
                  <a:sym typeface="Times New Roman"/>
                </a:rPr>
                <a:t>Loop</a:t>
              </a:r>
            </a:p>
          </p:txBody>
        </p:sp>
      </p:grpSp>
      <p:sp>
        <p:nvSpPr>
          <p:cNvPr id="221" name="Shape 221"/>
          <p:cNvSpPr/>
          <p:nvPr/>
        </p:nvSpPr>
        <p:spPr>
          <a:xfrm rot="16200000">
            <a:off x="7050863" y="1647055"/>
            <a:ext cx="969950" cy="1368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cubicBezTo>
                  <a:pt x="10776" y="0"/>
                  <a:pt x="10788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10775"/>
                  <a:pt x="0" y="10750"/>
                  <a:pt x="0" y="10725"/>
                </a:cubicBezTo>
                <a:moveTo>
                  <a:pt x="10765" y="0"/>
                </a:moveTo>
                <a:cubicBezTo>
                  <a:pt x="10776" y="0"/>
                  <a:pt x="10788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10775"/>
                  <a:pt x="0" y="10750"/>
                  <a:pt x="0" y="10725"/>
                </a:cubicBezTo>
                <a:lnTo>
                  <a:pt x="10800" y="10800"/>
                </a:lnTo>
                <a:close/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227" name="Group 227"/>
          <p:cNvGrpSpPr/>
          <p:nvPr/>
        </p:nvGrpSpPr>
        <p:grpSpPr>
          <a:xfrm>
            <a:off x="5340349" y="3740150"/>
            <a:ext cx="2882901" cy="444500"/>
            <a:chOff x="0" y="0"/>
            <a:chExt cx="2882900" cy="444500"/>
          </a:xfrm>
        </p:grpSpPr>
        <p:sp>
          <p:nvSpPr>
            <p:cNvPr id="222" name="Shape 222"/>
            <p:cNvSpPr/>
            <p:nvPr/>
          </p:nvSpPr>
          <p:spPr>
            <a:xfrm>
              <a:off x="-1" y="0"/>
              <a:ext cx="444501" cy="444500"/>
            </a:xfrm>
            <a:prstGeom prst="roundRect">
              <a:avLst>
                <a:gd name="adj" fmla="val 2699"/>
              </a:avLst>
            </a:prstGeom>
            <a:solidFill>
              <a:srgbClr val="A2FFA3"/>
            </a:solidFill>
            <a:ln w="12700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09600" y="0"/>
              <a:ext cx="444500" cy="444500"/>
            </a:xfrm>
            <a:prstGeom prst="roundRect">
              <a:avLst>
                <a:gd name="adj" fmla="val 2699"/>
              </a:avLst>
            </a:prstGeom>
            <a:solidFill>
              <a:srgbClr val="A2FFA3"/>
            </a:solidFill>
            <a:ln w="12700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219200" y="0"/>
              <a:ext cx="444500" cy="444500"/>
            </a:xfrm>
            <a:prstGeom prst="roundRect">
              <a:avLst>
                <a:gd name="adj" fmla="val 2699"/>
              </a:avLst>
            </a:prstGeom>
            <a:solidFill>
              <a:srgbClr val="A2FFA3"/>
            </a:solidFill>
            <a:ln w="12700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828800" y="0"/>
              <a:ext cx="444500" cy="444500"/>
            </a:xfrm>
            <a:prstGeom prst="roundRect">
              <a:avLst>
                <a:gd name="adj" fmla="val 2699"/>
              </a:avLst>
            </a:prstGeom>
            <a:solidFill>
              <a:srgbClr val="A2FFA3"/>
            </a:solidFill>
            <a:ln w="12700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2438400" y="0"/>
              <a:ext cx="444500" cy="444500"/>
            </a:xfrm>
            <a:prstGeom prst="roundRect">
              <a:avLst>
                <a:gd name="adj" fmla="val 2699"/>
              </a:avLst>
            </a:prstGeom>
            <a:solidFill>
              <a:srgbClr val="A2FFA3"/>
            </a:solidFill>
            <a:ln w="12700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28" name="Shape 228"/>
          <p:cNvSpPr/>
          <p:nvPr/>
        </p:nvSpPr>
        <p:spPr>
          <a:xfrm>
            <a:off x="6781800" y="3200400"/>
            <a:ext cx="1" cy="533400"/>
          </a:xfrm>
          <a:prstGeom prst="line">
            <a:avLst/>
          </a:prstGeom>
          <a:ln w="12700" cap="rnd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9" name="Shape 229"/>
          <p:cNvSpPr/>
          <p:nvPr/>
        </p:nvSpPr>
        <p:spPr>
          <a:xfrm flipH="1">
            <a:off x="6172200" y="3200400"/>
            <a:ext cx="609600" cy="533400"/>
          </a:xfrm>
          <a:prstGeom prst="line">
            <a:avLst/>
          </a:prstGeom>
          <a:ln w="12700" cap="rnd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0" name="Shape 230"/>
          <p:cNvSpPr/>
          <p:nvPr/>
        </p:nvSpPr>
        <p:spPr>
          <a:xfrm>
            <a:off x="6781799" y="3200400"/>
            <a:ext cx="609600" cy="533400"/>
          </a:xfrm>
          <a:prstGeom prst="line">
            <a:avLst/>
          </a:prstGeom>
          <a:ln w="12700" cap="rnd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1" name="Shape 231"/>
          <p:cNvSpPr/>
          <p:nvPr/>
        </p:nvSpPr>
        <p:spPr>
          <a:xfrm>
            <a:off x="6781799" y="3200400"/>
            <a:ext cx="1219200" cy="533400"/>
          </a:xfrm>
          <a:prstGeom prst="line">
            <a:avLst/>
          </a:prstGeom>
          <a:ln w="12700" cap="rnd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2" name="Shape 232"/>
          <p:cNvSpPr/>
          <p:nvPr/>
        </p:nvSpPr>
        <p:spPr>
          <a:xfrm flipH="1">
            <a:off x="5562600" y="3200400"/>
            <a:ext cx="1219200" cy="533400"/>
          </a:xfrm>
          <a:prstGeom prst="line">
            <a:avLst/>
          </a:prstGeom>
          <a:ln w="12700" cap="rnd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5634037" y="4191000"/>
            <a:ext cx="2295525" cy="345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50" tIns="44450" rIns="44450" bIns="44450">
            <a:spAutoFit/>
          </a:bodyPr>
          <a:lstStyle>
            <a:lvl1pPr algn="ctr">
              <a:spcBef>
                <a:spcPts val="9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Event Handlers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xfrm>
            <a:off x="533400" y="38099"/>
            <a:ext cx="8229600" cy="1104901"/>
          </a:xfrm>
          <a:prstGeom prst="rect">
            <a:avLst/>
          </a:prstGeom>
        </p:spPr>
        <p:txBody>
          <a:bodyPr lIns="44450" tIns="44450" rIns="44450" bIns="44450" anchor="b">
            <a:normAutofit fontScale="100000" lnSpcReduction="0"/>
          </a:bodyPr>
          <a:lstStyle/>
          <a:p>
            <a:pPr/>
            <a:r>
              <a:t>What Are Events Used For?</a:t>
            </a:r>
          </a:p>
        </p:txBody>
      </p:sp>
      <p:sp>
        <p:nvSpPr>
          <p:cNvPr id="236" name="Shape 236"/>
          <p:cNvSpPr/>
          <p:nvPr>
            <p:ph type="body" idx="1"/>
          </p:nvPr>
        </p:nvSpPr>
        <p:spPr>
          <a:xfrm>
            <a:off x="533400" y="1624011"/>
            <a:ext cx="8229600" cy="4929189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 marL="457200" indent="-317500">
              <a:buSzPct val="58332"/>
            </a:pPr>
            <a:r>
              <a:t>Mostly </a:t>
            </a:r>
            <a:r>
              <a:rPr>
                <a:solidFill>
                  <a:srgbClr val="97000A"/>
                </a:solidFill>
              </a:rPr>
              <a:t>GUIs:</a:t>
            </a:r>
            <a:endParaRPr>
              <a:solidFill>
                <a:srgbClr val="97000A"/>
              </a:solidFill>
            </a:endParaRPr>
          </a:p>
          <a:p>
            <a:pPr lvl="1" marL="914400" indent="-317500">
              <a:spcBef>
                <a:spcPts val="40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One handler for each event (press button, invoke menu entry, etc.).</a:t>
            </a:r>
          </a:p>
          <a:p>
            <a:pPr lvl="1" marL="914400" indent="-317500">
              <a:spcBef>
                <a:spcPts val="40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Handler implements behavior (undo, delete file, etc.).</a:t>
            </a:r>
          </a:p>
          <a:p>
            <a:pPr marL="457200" indent="-317500">
              <a:spcBef>
                <a:spcPts val="2400"/>
              </a:spcBef>
              <a:buSzPct val="58332"/>
            </a:pPr>
            <a:r>
              <a:rPr>
                <a:solidFill>
                  <a:srgbClr val="97000A"/>
                </a:solidFill>
              </a:rPr>
              <a:t>Distributed systems:</a:t>
            </a:r>
            <a:endParaRPr>
              <a:solidFill>
                <a:srgbClr val="97000A"/>
              </a:solidFill>
            </a:endParaRPr>
          </a:p>
          <a:p>
            <a:pPr lvl="1" marL="914400" indent="-317500">
              <a:spcBef>
                <a:spcPts val="40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One handler for each source of input (socket, etc.).</a:t>
            </a:r>
          </a:p>
          <a:p>
            <a:pPr lvl="1" marL="914400" indent="-317500">
              <a:spcBef>
                <a:spcPts val="40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Handler processes incoming request, sends response.</a:t>
            </a:r>
          </a:p>
          <a:p>
            <a:pPr lvl="1" marL="914400" indent="-317500">
              <a:spcBef>
                <a:spcPts val="40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Event-driven I/O for I/O overlap.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533400" y="38099"/>
            <a:ext cx="8229600" cy="1104901"/>
          </a:xfrm>
          <a:prstGeom prst="rect">
            <a:avLst/>
          </a:prstGeom>
        </p:spPr>
        <p:txBody>
          <a:bodyPr lIns="44450" tIns="44450" rIns="44450" bIns="44450" anchor="b">
            <a:normAutofit fontScale="100000" lnSpcReduction="0"/>
          </a:bodyPr>
          <a:lstStyle/>
          <a:p>
            <a:pPr/>
            <a:r>
              <a:t>Problems With Events</a:t>
            </a:r>
          </a:p>
        </p:txBody>
      </p:sp>
      <p:sp>
        <p:nvSpPr>
          <p:cNvPr id="239" name="Shape 239"/>
          <p:cNvSpPr/>
          <p:nvPr>
            <p:ph type="body" idx="1"/>
          </p:nvPr>
        </p:nvSpPr>
        <p:spPr>
          <a:xfrm>
            <a:off x="533399" y="1295400"/>
            <a:ext cx="7696201" cy="4572000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 marL="457200" indent="-317500">
              <a:buSzPct val="58332"/>
            </a:pPr>
            <a:r>
              <a:t>Long-running handlers make application non-responsive. Some solutions:</a:t>
            </a:r>
          </a:p>
          <a:p>
            <a:pPr lvl="1" marL="914400" indent="-317500">
              <a:spcBef>
                <a:spcPts val="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Fork off subprocesses for long-running things (e.g. multimedia), use events to find out when done.</a:t>
            </a:r>
          </a:p>
          <a:p>
            <a:pPr lvl="1" marL="914400" indent="-317500">
              <a:spcBef>
                <a:spcPts val="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Break up handlers (e.g. event-driven I/O).</a:t>
            </a:r>
          </a:p>
          <a:p>
            <a:pPr lvl="1" marL="914400" indent="-317500">
              <a:spcBef>
                <a:spcPts val="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Periodically call event loop in handler (reentrancy adds complexity).</a:t>
            </a:r>
          </a:p>
          <a:p>
            <a:pPr marL="457200" indent="-317500">
              <a:spcBef>
                <a:spcPts val="400"/>
              </a:spcBef>
              <a:buSzPct val="58332"/>
            </a:pPr>
            <a:r>
              <a:t>Can't (hard to?) maintain local state across events (handler must return).</a:t>
            </a:r>
          </a:p>
          <a:p>
            <a:pPr marL="457200" indent="-317500">
              <a:spcBef>
                <a:spcPts val="400"/>
              </a:spcBef>
              <a:buSzPct val="58332"/>
            </a:pPr>
            <a:r>
              <a:t>No CPU concurrency (not suitable for scientific apps).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xfrm>
            <a:off x="533400" y="38099"/>
            <a:ext cx="8229600" cy="1104901"/>
          </a:xfrm>
          <a:prstGeom prst="rect">
            <a:avLst/>
          </a:prstGeom>
        </p:spPr>
        <p:txBody>
          <a:bodyPr lIns="44450" tIns="44450" rIns="44450" bIns="44450" anchor="b">
            <a:normAutofit fontScale="100000" lnSpcReduction="0"/>
          </a:bodyPr>
          <a:lstStyle/>
          <a:p>
            <a:pPr/>
            <a:r>
              <a:t>Events vs. Threads</a:t>
            </a:r>
          </a:p>
        </p:txBody>
      </p:sp>
      <p:sp>
        <p:nvSpPr>
          <p:cNvPr id="242" name="Shape 242"/>
          <p:cNvSpPr/>
          <p:nvPr>
            <p:ph type="body" idx="1"/>
          </p:nvPr>
        </p:nvSpPr>
        <p:spPr>
          <a:xfrm>
            <a:off x="533400" y="1447800"/>
            <a:ext cx="8229600" cy="5105399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 marL="457200" indent="-317500">
              <a:buSzPct val="58332"/>
            </a:pPr>
            <a:r>
              <a:t>Events avoid concurrency as much as possible, threads embrace:</a:t>
            </a:r>
          </a:p>
          <a:p>
            <a:pPr lvl="1" marL="914400" indent="-317500">
              <a:spcBef>
                <a:spcPts val="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Easy to get started with events: no concurrency, no preemption, no synchronization, no deadlock.</a:t>
            </a:r>
          </a:p>
          <a:p>
            <a:pPr lvl="1" marL="914400" indent="-317500">
              <a:spcBef>
                <a:spcPts val="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Use complicated techniques only for unusual cases.</a:t>
            </a:r>
          </a:p>
          <a:p>
            <a:pPr lvl="1" marL="914400" indent="-317500">
              <a:spcBef>
                <a:spcPts val="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With threads, even the simplest application faces the full complexity.</a:t>
            </a:r>
          </a:p>
          <a:p>
            <a:pPr marL="457200" indent="-317500">
              <a:buSzPct val="58332"/>
            </a:pPr>
            <a:r>
              <a:t>Debugging easier with events:</a:t>
            </a:r>
          </a:p>
          <a:p>
            <a:pPr lvl="1" marL="914400" indent="-317500">
              <a:spcBef>
                <a:spcPts val="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Timing dependencies only related to events, not to internal scheduling.</a:t>
            </a:r>
          </a:p>
          <a:p>
            <a:pPr lvl="1" marL="914400" indent="-317500">
              <a:spcBef>
                <a:spcPts val="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Problems easier to track down: slow response to button vs. corrupted memory.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xfrm>
            <a:off x="533400" y="38099"/>
            <a:ext cx="8229600" cy="1104901"/>
          </a:xfrm>
          <a:prstGeom prst="rect">
            <a:avLst/>
          </a:prstGeom>
        </p:spPr>
        <p:txBody>
          <a:bodyPr lIns="44450" tIns="44450" rIns="44450" bIns="44450" anchor="b">
            <a:normAutofit fontScale="100000" lnSpcReduction="0"/>
          </a:bodyPr>
          <a:lstStyle/>
          <a:p>
            <a:pPr/>
            <a:r>
              <a:t>Events vs. Threads, cont'd</a:t>
            </a:r>
          </a:p>
        </p:txBody>
      </p:sp>
      <p:sp>
        <p:nvSpPr>
          <p:cNvPr id="245" name="Shape 245"/>
          <p:cNvSpPr/>
          <p:nvPr>
            <p:ph type="body" idx="1"/>
          </p:nvPr>
        </p:nvSpPr>
        <p:spPr>
          <a:xfrm>
            <a:off x="533400" y="1447800"/>
            <a:ext cx="8229600" cy="5105399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 marL="457200" indent="-317500">
              <a:buSzPct val="58332"/>
            </a:pPr>
            <a:r>
              <a:t>Events faster than threads on single CPU:</a:t>
            </a:r>
          </a:p>
          <a:p>
            <a:pPr lvl="1" marL="914400" indent="-317500">
              <a:spcBef>
                <a:spcPts val="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No locking overheads.</a:t>
            </a:r>
          </a:p>
          <a:p>
            <a:pPr lvl="1" marL="914400" indent="-317500">
              <a:spcBef>
                <a:spcPts val="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No context switching.</a:t>
            </a:r>
          </a:p>
          <a:p>
            <a:pPr marL="457200" indent="-317500">
              <a:spcBef>
                <a:spcPts val="2400"/>
              </a:spcBef>
              <a:buSzPct val="58332"/>
            </a:pPr>
            <a:r>
              <a:t>Events more portable than threads.</a:t>
            </a:r>
          </a:p>
          <a:p>
            <a:pPr marL="457200" indent="-317500">
              <a:spcBef>
                <a:spcPts val="2400"/>
              </a:spcBef>
              <a:buSzPct val="58332"/>
            </a:pPr>
            <a:r>
              <a:t>Threads provide true concurrency:</a:t>
            </a:r>
          </a:p>
          <a:p>
            <a:pPr lvl="1" marL="914400" indent="-317500">
              <a:spcBef>
                <a:spcPts val="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Can have long-running stateful handlers without freezes.</a:t>
            </a:r>
          </a:p>
          <a:p>
            <a:pPr lvl="1" marL="914400" indent="-317500">
              <a:spcBef>
                <a:spcPts val="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Scalable performance on multiple CPUs.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533400" y="38099"/>
            <a:ext cx="8229600" cy="1104901"/>
          </a:xfrm>
          <a:prstGeom prst="rect">
            <a:avLst/>
          </a:prstGeom>
        </p:spPr>
        <p:txBody>
          <a:bodyPr lIns="44450" tIns="44450" rIns="44450" bIns="44450" anchor="b">
            <a:normAutofit fontScale="100000" lnSpcReduction="0"/>
          </a:bodyPr>
          <a:lstStyle/>
          <a:p>
            <a:pPr/>
            <a:r>
              <a:t>Should You Abandon Threads?</a:t>
            </a:r>
          </a:p>
        </p:txBody>
      </p:sp>
      <p:sp>
        <p:nvSpPr>
          <p:cNvPr id="248" name="Shape 248"/>
          <p:cNvSpPr/>
          <p:nvPr>
            <p:ph type="body" idx="1"/>
          </p:nvPr>
        </p:nvSpPr>
        <p:spPr>
          <a:xfrm>
            <a:off x="533400" y="1447800"/>
            <a:ext cx="7821611" cy="5018086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 marL="457200" indent="-317500">
              <a:buSzPct val="58332"/>
            </a:pPr>
            <a:r>
              <a:rPr>
                <a:solidFill>
                  <a:srgbClr val="97000A"/>
                </a:solidFill>
              </a:rPr>
              <a:t>No:</a:t>
            </a:r>
            <a:r>
              <a:t> important for high-end servers (e.g. databases).</a:t>
            </a:r>
          </a:p>
          <a:p>
            <a:pPr marL="457200" indent="-317500">
              <a:spcBef>
                <a:spcPts val="1600"/>
              </a:spcBef>
              <a:buSzPct val="58332"/>
            </a:pPr>
            <a:r>
              <a:t>But, avoid threads wherever possible:</a:t>
            </a:r>
          </a:p>
          <a:p>
            <a:pPr lvl="1" marL="914400" indent="-317500">
              <a:spcBef>
                <a:spcPts val="40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Use events, not threads, for GUIs,</a:t>
            </a:r>
            <a:br/>
            <a:r>
              <a:t>distributed systems, low-end servers.</a:t>
            </a:r>
          </a:p>
          <a:p>
            <a:pPr lvl="1" marL="914400" indent="-317500">
              <a:spcBef>
                <a:spcPts val="40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Only use threads where true CPU</a:t>
            </a:r>
            <a:br/>
            <a:r>
              <a:t>concurrency is needed.</a:t>
            </a:r>
          </a:p>
          <a:p>
            <a:pPr lvl="1" marL="914400" indent="-317500">
              <a:spcBef>
                <a:spcPts val="40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Where threads needed, isolate usage</a:t>
            </a:r>
            <a:br/>
            <a:r>
              <a:t>in threaded application kernel: keep</a:t>
            </a:r>
            <a:br/>
            <a:r>
              <a:t>most of code single-threaded.</a:t>
            </a:r>
          </a:p>
        </p:txBody>
      </p:sp>
      <p:grpSp>
        <p:nvGrpSpPr>
          <p:cNvPr id="251" name="Group 251"/>
          <p:cNvGrpSpPr/>
          <p:nvPr/>
        </p:nvGrpSpPr>
        <p:grpSpPr>
          <a:xfrm>
            <a:off x="6330950" y="5949950"/>
            <a:ext cx="2273400" cy="520800"/>
            <a:chOff x="0" y="0"/>
            <a:chExt cx="2273399" cy="520799"/>
          </a:xfrm>
        </p:grpSpPr>
        <p:sp>
          <p:nvSpPr>
            <p:cNvPr id="249" name="Shape 249"/>
            <p:cNvSpPr/>
            <p:nvPr/>
          </p:nvSpPr>
          <p:spPr>
            <a:xfrm>
              <a:off x="0" y="0"/>
              <a:ext cx="2273400" cy="520800"/>
            </a:xfrm>
            <a:prstGeom prst="roundRect">
              <a:avLst>
                <a:gd name="adj" fmla="val 2699"/>
              </a:avLst>
            </a:prstGeom>
            <a:solidFill>
              <a:srgbClr val="A2C1FE"/>
            </a:solidFill>
            <a:ln w="12700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50" name="Shape 250"/>
            <p:cNvSpPr/>
            <p:nvPr/>
          </p:nvSpPr>
          <p:spPr>
            <a:xfrm>
              <a:off x="4116" y="87455"/>
              <a:ext cx="2265167" cy="3458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450" tIns="44450" rIns="44450" bIns="4445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rPr sz="1800">
                  <a:latin typeface="Times New Roman"/>
                  <a:ea typeface="Times New Roman"/>
                  <a:cs typeface="Times New Roman"/>
                  <a:sym typeface="Times New Roman"/>
                </a:rPr>
                <a:t>Threaded Kernel</a:t>
              </a:r>
            </a:p>
          </p:txBody>
        </p:sp>
      </p:grpSp>
      <p:sp>
        <p:nvSpPr>
          <p:cNvPr id="252" name="Shape 252"/>
          <p:cNvSpPr/>
          <p:nvPr/>
        </p:nvSpPr>
        <p:spPr>
          <a:xfrm>
            <a:off x="6407150" y="5035550"/>
            <a:ext cx="292200" cy="901800"/>
          </a:xfrm>
          <a:prstGeom prst="roundRect">
            <a:avLst>
              <a:gd name="adj" fmla="val 2699"/>
            </a:avLst>
          </a:prstGeom>
          <a:solidFill>
            <a:srgbClr val="FFFF84"/>
          </a:solidFill>
          <a:ln w="12700"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3" name="Shape 253"/>
          <p:cNvSpPr/>
          <p:nvPr/>
        </p:nvSpPr>
        <p:spPr>
          <a:xfrm>
            <a:off x="6864350" y="5035550"/>
            <a:ext cx="292200" cy="901800"/>
          </a:xfrm>
          <a:prstGeom prst="roundRect">
            <a:avLst>
              <a:gd name="adj" fmla="val 2699"/>
            </a:avLst>
          </a:prstGeom>
          <a:solidFill>
            <a:srgbClr val="FFFF84"/>
          </a:solidFill>
          <a:ln w="12700"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4" name="Shape 254"/>
          <p:cNvSpPr/>
          <p:nvPr/>
        </p:nvSpPr>
        <p:spPr>
          <a:xfrm>
            <a:off x="7321550" y="5035550"/>
            <a:ext cx="292200" cy="901800"/>
          </a:xfrm>
          <a:prstGeom prst="roundRect">
            <a:avLst>
              <a:gd name="adj" fmla="val 2699"/>
            </a:avLst>
          </a:prstGeom>
          <a:solidFill>
            <a:srgbClr val="FFFF84"/>
          </a:solidFill>
          <a:ln w="12700"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5" name="Shape 255"/>
          <p:cNvSpPr/>
          <p:nvPr/>
        </p:nvSpPr>
        <p:spPr>
          <a:xfrm>
            <a:off x="7778750" y="5035550"/>
            <a:ext cx="292200" cy="901800"/>
          </a:xfrm>
          <a:prstGeom prst="roundRect">
            <a:avLst>
              <a:gd name="adj" fmla="val 2699"/>
            </a:avLst>
          </a:prstGeom>
          <a:solidFill>
            <a:srgbClr val="FFFF84"/>
          </a:solidFill>
          <a:ln w="12700"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6" name="Shape 256"/>
          <p:cNvSpPr/>
          <p:nvPr/>
        </p:nvSpPr>
        <p:spPr>
          <a:xfrm>
            <a:off x="8235950" y="5035550"/>
            <a:ext cx="292200" cy="901800"/>
          </a:xfrm>
          <a:prstGeom prst="roundRect">
            <a:avLst>
              <a:gd name="adj" fmla="val 2699"/>
            </a:avLst>
          </a:prstGeom>
          <a:solidFill>
            <a:srgbClr val="FFFF84"/>
          </a:solidFill>
          <a:ln w="12700"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7" name="Shape 257"/>
          <p:cNvSpPr/>
          <p:nvPr/>
        </p:nvSpPr>
        <p:spPr>
          <a:xfrm>
            <a:off x="5852150" y="4638649"/>
            <a:ext cx="2976900" cy="345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50" tIns="44450" rIns="44450" bIns="44450">
            <a:spAutoFit/>
          </a:bodyPr>
          <a:lstStyle>
            <a:lvl1pPr algn="ctr">
              <a:spcBef>
                <a:spcPts val="1000"/>
              </a:spcBef>
              <a:defRPr b="1"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 sz="1400">
                <a:latin typeface="Arial"/>
                <a:ea typeface="Arial"/>
                <a:cs typeface="Arial"/>
                <a:sym typeface="Arial"/>
              </a:defRPr>
            </a:pP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Event-Driven Handlers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xfrm>
            <a:off x="533400" y="38099"/>
            <a:ext cx="8229600" cy="1104901"/>
          </a:xfrm>
          <a:prstGeom prst="rect">
            <a:avLst/>
          </a:prstGeom>
        </p:spPr>
        <p:txBody>
          <a:bodyPr lIns="44450" tIns="44450" rIns="44450" bIns="44450" anchor="b">
            <a:normAutofit fontScale="100000" lnSpcReduction="0"/>
          </a:bodyPr>
          <a:lstStyle/>
          <a:p>
            <a:pPr/>
            <a:r>
              <a:t>Conclusions</a:t>
            </a:r>
          </a:p>
        </p:txBody>
      </p:sp>
      <p:sp>
        <p:nvSpPr>
          <p:cNvPr id="260" name="Shape 260"/>
          <p:cNvSpPr/>
          <p:nvPr>
            <p:ph type="body" idx="1"/>
          </p:nvPr>
        </p:nvSpPr>
        <p:spPr>
          <a:xfrm>
            <a:off x="533400" y="1447800"/>
            <a:ext cx="8229600" cy="5105399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 marL="457200" indent="-317500">
              <a:buSzPct val="58332"/>
            </a:pPr>
            <a:r>
              <a:t>Concurrency is fundamentally hard;  avoid whenever possible. (??)</a:t>
            </a:r>
          </a:p>
          <a:p>
            <a:pPr marL="457200" indent="-317500">
              <a:buSzPct val="58332"/>
            </a:pPr>
            <a:r>
              <a:t>Threads more powerful than events, but power is rarely needed.</a:t>
            </a:r>
          </a:p>
          <a:p>
            <a:pPr marL="457200" indent="-317500">
              <a:buSzPct val="58332"/>
            </a:pPr>
            <a:r>
              <a:t>Threads much harder to program than events</a:t>
            </a:r>
            <a:r>
              <a:t>; for experts only.</a:t>
            </a:r>
          </a:p>
          <a:p>
            <a:pPr marL="457200" indent="-317500">
              <a:buSzPct val="58332"/>
            </a:pPr>
            <a:r>
              <a:t>Use events as primary development tool (both GUIs and distributed systems).</a:t>
            </a:r>
          </a:p>
          <a:p>
            <a:pPr marL="457200" indent="-317500">
              <a:buSzPct val="58332"/>
            </a:pPr>
            <a:r>
              <a:t>Use threads only for performance-critical kernels.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533400" y="38099"/>
            <a:ext cx="8229600" cy="1104901"/>
          </a:xfrm>
          <a:prstGeom prst="rect">
            <a:avLst/>
          </a:prstGeom>
        </p:spPr>
        <p:txBody>
          <a:bodyPr lIns="44450" tIns="44450" rIns="44450" bIns="44450" anchor="b">
            <a:normAutofit fontScale="100000" lnSpcReduction="0"/>
          </a:bodyPr>
          <a:lstStyle/>
          <a:p>
            <a:pPr/>
            <a:r>
              <a:t>Introduction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533399" y="1295400"/>
            <a:ext cx="7696201" cy="5029199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 indent="-342900">
              <a:buSzPct val="45833"/>
            </a:pPr>
            <a:r>
              <a:t>Threads:</a:t>
            </a:r>
          </a:p>
          <a:p>
            <a:pPr lvl="1" indent="-285750">
              <a:spcBef>
                <a:spcPts val="0"/>
              </a:spcBef>
              <a:buClr>
                <a:srgbClr val="000000"/>
              </a:buClr>
              <a:buSzPct val="60416"/>
              <a:defRPr b="0"/>
            </a:pPr>
            <a:r>
              <a:t>Grew up in OS world (processes).</a:t>
            </a:r>
          </a:p>
          <a:p>
            <a:pPr lvl="1" indent="-285750">
              <a:spcBef>
                <a:spcPts val="0"/>
              </a:spcBef>
              <a:buClr>
                <a:srgbClr val="000000"/>
              </a:buClr>
              <a:buSzPct val="60416"/>
              <a:defRPr b="0"/>
            </a:pPr>
            <a:r>
              <a:t>Evolved into user-level tool.</a:t>
            </a:r>
          </a:p>
          <a:p>
            <a:pPr lvl="1" indent="-285750">
              <a:spcBef>
                <a:spcPts val="0"/>
              </a:spcBef>
              <a:buClr>
                <a:srgbClr val="000000"/>
              </a:buClr>
              <a:buSzPct val="60416"/>
              <a:defRPr b="0"/>
            </a:pPr>
            <a:r>
              <a:t>Proposed as solution for a variety of problems.</a:t>
            </a:r>
          </a:p>
          <a:p>
            <a:pPr lvl="1" indent="-285750">
              <a:spcBef>
                <a:spcPts val="0"/>
              </a:spcBef>
              <a:buClr>
                <a:srgbClr val="000000"/>
              </a:buClr>
              <a:buSzPct val="60416"/>
              <a:defRPr b="0"/>
            </a:pPr>
            <a:r>
              <a:t>Every programmer should be a threads programmer?</a:t>
            </a:r>
          </a:p>
          <a:p>
            <a:pPr indent="-342900">
              <a:spcBef>
                <a:spcPts val="400"/>
              </a:spcBef>
              <a:buSzPct val="45833"/>
            </a:pPr>
            <a:r>
              <a:t>Problem: threads are very hard to program.</a:t>
            </a:r>
          </a:p>
          <a:p>
            <a:pPr indent="-342900">
              <a:spcBef>
                <a:spcPts val="400"/>
              </a:spcBef>
              <a:buSzPct val="45833"/>
            </a:pPr>
            <a:r>
              <a:t>Alternative: events.</a:t>
            </a:r>
          </a:p>
          <a:p>
            <a:pPr indent="-342900">
              <a:spcBef>
                <a:spcPts val="400"/>
              </a:spcBef>
              <a:buSzPct val="45833"/>
            </a:pPr>
            <a:r>
              <a:t>Claims:</a:t>
            </a:r>
          </a:p>
          <a:p>
            <a:pPr lvl="1" indent="-285750">
              <a:spcBef>
                <a:spcPts val="0"/>
              </a:spcBef>
              <a:buClr>
                <a:srgbClr val="000000"/>
              </a:buClr>
              <a:buSzPct val="60416"/>
              <a:defRPr b="0"/>
            </a:pPr>
            <a:r>
              <a:t>For most purposes proposed for threads, events are better.</a:t>
            </a:r>
          </a:p>
          <a:p>
            <a:pPr lvl="1" indent="-285750">
              <a:spcBef>
                <a:spcPts val="0"/>
              </a:spcBef>
              <a:buClr>
                <a:srgbClr val="000000"/>
              </a:buClr>
              <a:buSzPct val="60416"/>
              <a:defRPr b="0"/>
            </a:pPr>
            <a:r>
              <a:t>Threads should be used only when true CPU concurrency is needed.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xfrm>
            <a:off x="533400" y="38099"/>
            <a:ext cx="8229600" cy="1104901"/>
          </a:xfrm>
          <a:prstGeom prst="rect">
            <a:avLst/>
          </a:prstGeom>
        </p:spPr>
        <p:txBody>
          <a:bodyPr lIns="44450" tIns="44450" rIns="44450" bIns="44450" anchor="b">
            <a:normAutofit fontScale="100000" lnSpcReduction="0"/>
          </a:bodyPr>
          <a:lstStyle/>
          <a:p>
            <a:pPr/>
            <a:r>
              <a:t>What Are Threads?</a:t>
            </a:r>
          </a:p>
        </p:txBody>
      </p:sp>
      <p:sp>
        <p:nvSpPr>
          <p:cNvPr id="117" name="Shape 117"/>
          <p:cNvSpPr/>
          <p:nvPr>
            <p:ph type="body" sz="half" idx="1"/>
          </p:nvPr>
        </p:nvSpPr>
        <p:spPr>
          <a:xfrm>
            <a:off x="533400" y="3560762"/>
            <a:ext cx="8229600" cy="2992438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 marL="457200" indent="-317500">
              <a:buSzPct val="58332"/>
            </a:pPr>
            <a:r>
              <a:rPr>
                <a:solidFill>
                  <a:srgbClr val="97000A"/>
                </a:solidFill>
              </a:rPr>
              <a:t>General-purpose solution for managing concurrency.</a:t>
            </a:r>
            <a:endParaRPr>
              <a:solidFill>
                <a:srgbClr val="97000A"/>
              </a:solidFill>
            </a:endParaRPr>
          </a:p>
          <a:p>
            <a:pPr marL="457200" indent="-317500">
              <a:buSzPct val="58332"/>
            </a:pPr>
            <a:r>
              <a:t>Multiple independent execution streams.</a:t>
            </a:r>
          </a:p>
          <a:p>
            <a:pPr marL="457200" indent="-317500">
              <a:buSzPct val="58332"/>
            </a:pPr>
            <a:r>
              <a:t>Shared state.</a:t>
            </a:r>
          </a:p>
          <a:p>
            <a:pPr marL="457200" indent="-317500">
              <a:buSzPct val="58332"/>
            </a:pPr>
            <a:r>
              <a:t>Pre-emptive scheduling.</a:t>
            </a:r>
          </a:p>
          <a:p>
            <a:pPr marL="457200" indent="-317500">
              <a:buSzPct val="58332"/>
            </a:pPr>
            <a:r>
              <a:t>Synchronization (e.g. locks, conditions).</a:t>
            </a:r>
          </a:p>
        </p:txBody>
      </p:sp>
      <p:grpSp>
        <p:nvGrpSpPr>
          <p:cNvPr id="120" name="Group 120"/>
          <p:cNvGrpSpPr/>
          <p:nvPr/>
        </p:nvGrpSpPr>
        <p:grpSpPr>
          <a:xfrm>
            <a:off x="2482850" y="1454150"/>
            <a:ext cx="3111500" cy="749299"/>
            <a:chOff x="0" y="0"/>
            <a:chExt cx="3111500" cy="749298"/>
          </a:xfrm>
        </p:grpSpPr>
        <p:sp>
          <p:nvSpPr>
            <p:cNvPr id="118" name="Shape 118"/>
            <p:cNvSpPr/>
            <p:nvPr/>
          </p:nvSpPr>
          <p:spPr>
            <a:xfrm>
              <a:off x="0" y="0"/>
              <a:ext cx="3111500" cy="749299"/>
            </a:xfrm>
            <a:prstGeom prst="roundRect">
              <a:avLst>
                <a:gd name="adj" fmla="val 2699"/>
              </a:avLst>
            </a:prstGeom>
            <a:solidFill>
              <a:srgbClr val="FFFF84"/>
            </a:solidFill>
            <a:ln w="12700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</a:pPr>
            </a:p>
          </p:txBody>
        </p:sp>
        <p:sp>
          <p:nvSpPr>
            <p:cNvPr id="119" name="Shape 119"/>
            <p:cNvSpPr/>
            <p:nvPr/>
          </p:nvSpPr>
          <p:spPr>
            <a:xfrm>
              <a:off x="5922" y="81204"/>
              <a:ext cx="3099656" cy="5868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450" tIns="44450" rIns="44450" bIns="44450" numCol="1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sz="1800">
                  <a:latin typeface="Times New Roman"/>
                  <a:ea typeface="Times New Roman"/>
                  <a:cs typeface="Times New Roman"/>
                  <a:sym typeface="Times New Roman"/>
                </a:rPr>
                <a:t>Shared state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ctr">
                <a:lnSpc>
                  <a:spcPct val="90000"/>
                </a:lnSpc>
              </a:pPr>
              <a:r>
                <a:rPr sz="1800">
                  <a:latin typeface="Times New Roman"/>
                  <a:ea typeface="Times New Roman"/>
                  <a:cs typeface="Times New Roman"/>
                  <a:sym typeface="Times New Roman"/>
                </a:rPr>
                <a:t>(memory, files, etc.)</a:t>
              </a:r>
            </a:p>
          </p:txBody>
        </p:sp>
      </p:grpSp>
      <p:sp>
        <p:nvSpPr>
          <p:cNvPr id="121" name="Shape 121"/>
          <p:cNvSpPr/>
          <p:nvPr/>
        </p:nvSpPr>
        <p:spPr>
          <a:xfrm>
            <a:off x="2444750" y="2520950"/>
            <a:ext cx="444500" cy="444500"/>
          </a:xfrm>
          <a:prstGeom prst="ellipse">
            <a:avLst/>
          </a:prstGeom>
          <a:solidFill>
            <a:srgbClr val="A2C1FE"/>
          </a:solidFill>
          <a:ln w="12700"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2" name="Shape 122"/>
          <p:cNvSpPr/>
          <p:nvPr/>
        </p:nvSpPr>
        <p:spPr>
          <a:xfrm>
            <a:off x="3130550" y="2520950"/>
            <a:ext cx="444500" cy="444500"/>
          </a:xfrm>
          <a:prstGeom prst="ellipse">
            <a:avLst/>
          </a:prstGeom>
          <a:solidFill>
            <a:srgbClr val="A2C1FE"/>
          </a:solidFill>
          <a:ln w="12700"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3" name="Shape 123"/>
          <p:cNvSpPr/>
          <p:nvPr/>
        </p:nvSpPr>
        <p:spPr>
          <a:xfrm>
            <a:off x="3816350" y="2520950"/>
            <a:ext cx="444500" cy="444500"/>
          </a:xfrm>
          <a:prstGeom prst="ellipse">
            <a:avLst/>
          </a:prstGeom>
          <a:solidFill>
            <a:srgbClr val="A2C1FE"/>
          </a:solidFill>
          <a:ln w="12700"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4" name="Shape 124"/>
          <p:cNvSpPr/>
          <p:nvPr/>
        </p:nvSpPr>
        <p:spPr>
          <a:xfrm>
            <a:off x="4502150" y="2520950"/>
            <a:ext cx="444500" cy="444500"/>
          </a:xfrm>
          <a:prstGeom prst="ellipse">
            <a:avLst/>
          </a:prstGeom>
          <a:solidFill>
            <a:srgbClr val="A2C1FE"/>
          </a:solidFill>
          <a:ln w="12700"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" name="Shape 125"/>
          <p:cNvSpPr/>
          <p:nvPr/>
        </p:nvSpPr>
        <p:spPr>
          <a:xfrm>
            <a:off x="5187950" y="2540000"/>
            <a:ext cx="444500" cy="444500"/>
          </a:xfrm>
          <a:prstGeom prst="ellipse">
            <a:avLst/>
          </a:prstGeom>
          <a:solidFill>
            <a:srgbClr val="A2C1FE"/>
          </a:solidFill>
          <a:ln w="12700"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" name="Shape 126"/>
          <p:cNvSpPr/>
          <p:nvPr/>
        </p:nvSpPr>
        <p:spPr>
          <a:xfrm>
            <a:off x="5715000" y="2533650"/>
            <a:ext cx="1304925" cy="345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50" tIns="44450" rIns="44450" bIns="44450">
            <a:spAutoFit/>
          </a:bodyPr>
          <a:lstStyle>
            <a:lvl1pPr>
              <a:spcBef>
                <a:spcPts val="9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Threads</a:t>
            </a:r>
          </a:p>
        </p:txBody>
      </p:sp>
      <p:sp>
        <p:nvSpPr>
          <p:cNvPr id="127" name="Shape 127"/>
          <p:cNvSpPr/>
          <p:nvPr/>
        </p:nvSpPr>
        <p:spPr>
          <a:xfrm flipV="1">
            <a:off x="2668269" y="2209799"/>
            <a:ext cx="1" cy="304800"/>
          </a:xfrm>
          <a:prstGeom prst="line">
            <a:avLst/>
          </a:prstGeom>
          <a:ln w="12700" cap="rnd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8" name="Shape 128"/>
          <p:cNvSpPr/>
          <p:nvPr/>
        </p:nvSpPr>
        <p:spPr>
          <a:xfrm flipV="1">
            <a:off x="3354069" y="2209799"/>
            <a:ext cx="1" cy="304800"/>
          </a:xfrm>
          <a:prstGeom prst="line">
            <a:avLst/>
          </a:prstGeom>
          <a:ln w="12700" cap="rnd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9" name="Shape 129"/>
          <p:cNvSpPr/>
          <p:nvPr/>
        </p:nvSpPr>
        <p:spPr>
          <a:xfrm flipV="1">
            <a:off x="4039869" y="2209799"/>
            <a:ext cx="1" cy="304800"/>
          </a:xfrm>
          <a:prstGeom prst="line">
            <a:avLst/>
          </a:prstGeom>
          <a:ln w="12700" cap="rnd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0" name="Shape 130"/>
          <p:cNvSpPr/>
          <p:nvPr/>
        </p:nvSpPr>
        <p:spPr>
          <a:xfrm flipV="1">
            <a:off x="4725669" y="2209799"/>
            <a:ext cx="1" cy="304800"/>
          </a:xfrm>
          <a:prstGeom prst="line">
            <a:avLst/>
          </a:prstGeom>
          <a:ln w="12700" cap="rnd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1" name="Shape 131"/>
          <p:cNvSpPr/>
          <p:nvPr/>
        </p:nvSpPr>
        <p:spPr>
          <a:xfrm flipV="1">
            <a:off x="5411469" y="2209799"/>
            <a:ext cx="1" cy="304800"/>
          </a:xfrm>
          <a:prstGeom prst="line">
            <a:avLst/>
          </a:prstGeom>
          <a:ln w="12700" cap="rnd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xfrm>
            <a:off x="533400" y="38099"/>
            <a:ext cx="8229600" cy="1104901"/>
          </a:xfrm>
          <a:prstGeom prst="rect">
            <a:avLst/>
          </a:prstGeom>
        </p:spPr>
        <p:txBody>
          <a:bodyPr lIns="44450" tIns="44450" rIns="44450" bIns="44450" anchor="b">
            <a:normAutofit fontScale="100000" lnSpcReduction="0"/>
          </a:bodyPr>
          <a:lstStyle/>
          <a:p>
            <a:pPr/>
            <a:r>
              <a:t>What Are Threads Used For?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xfrm>
            <a:off x="533400" y="1447800"/>
            <a:ext cx="8229600" cy="5105399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 marL="457200" indent="-317500">
              <a:buSzPct val="58332"/>
            </a:pPr>
            <a:r>
              <a:rPr>
                <a:solidFill>
                  <a:srgbClr val="97000A"/>
                </a:solidFill>
              </a:rPr>
              <a:t>Operating systems:</a:t>
            </a:r>
            <a:r>
              <a:t> one kernel thread for each user process.</a:t>
            </a:r>
          </a:p>
          <a:p>
            <a:pPr marL="457200" indent="-317500">
              <a:buSzPct val="58332"/>
            </a:pPr>
            <a:r>
              <a:rPr>
                <a:solidFill>
                  <a:srgbClr val="97000A"/>
                </a:solidFill>
              </a:rPr>
              <a:t>Scientific applications:</a:t>
            </a:r>
            <a:r>
              <a:t> one thread per CPU (solve problems more quickly).</a:t>
            </a:r>
          </a:p>
          <a:p>
            <a:pPr marL="457200" indent="-317500">
              <a:buSzPct val="58332"/>
            </a:pPr>
            <a:r>
              <a:rPr>
                <a:solidFill>
                  <a:srgbClr val="97000A"/>
                </a:solidFill>
              </a:rPr>
              <a:t>Distributed systems:</a:t>
            </a:r>
            <a:r>
              <a:t> process requests concurrently (overlap I/Os).</a:t>
            </a:r>
          </a:p>
          <a:p>
            <a:pPr marL="457200" indent="-317500">
              <a:buSzPct val="58332"/>
            </a:pPr>
            <a:r>
              <a:rPr>
                <a:solidFill>
                  <a:srgbClr val="97000A"/>
                </a:solidFill>
              </a:rPr>
              <a:t>GUIs:</a:t>
            </a:r>
            <a:endParaRPr>
              <a:solidFill>
                <a:srgbClr val="97000A"/>
              </a:solidFill>
            </a:endParaRPr>
          </a:p>
          <a:p>
            <a:pPr lvl="1" marL="914400" indent="-317500">
              <a:spcBef>
                <a:spcPts val="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Threads correspond to user actions;  can service display during long-running computations.</a:t>
            </a:r>
          </a:p>
          <a:p>
            <a:pPr lvl="1" marL="914400" indent="-317500">
              <a:spcBef>
                <a:spcPts val="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Multimedia, animations.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533400" y="38099"/>
            <a:ext cx="8229600" cy="1104901"/>
          </a:xfrm>
          <a:prstGeom prst="rect">
            <a:avLst/>
          </a:prstGeom>
        </p:spPr>
        <p:txBody>
          <a:bodyPr lIns="44450" tIns="44450" rIns="44450" bIns="44450" anchor="b">
            <a:normAutofit fontScale="100000" lnSpcReduction="0"/>
          </a:bodyPr>
          <a:lstStyle/>
          <a:p>
            <a:pPr/>
            <a:r>
              <a:t>What's Wrong With Threads?</a:t>
            </a:r>
          </a:p>
        </p:txBody>
      </p:sp>
      <p:sp>
        <p:nvSpPr>
          <p:cNvPr id="137" name="Shape 137"/>
          <p:cNvSpPr/>
          <p:nvPr>
            <p:ph type="body" sz="half" idx="1"/>
          </p:nvPr>
        </p:nvSpPr>
        <p:spPr>
          <a:xfrm>
            <a:off x="533400" y="4792662"/>
            <a:ext cx="8229600" cy="1760537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 indent="-342900">
              <a:buSzPct val="45833"/>
            </a:pPr>
            <a:r>
              <a:t>Too hard for most programmers to use.</a:t>
            </a:r>
          </a:p>
          <a:p>
            <a:pPr indent="-342900">
              <a:buSzPct val="45833"/>
            </a:pPr>
            <a:r>
              <a:t>Even for experts, development is painful.</a:t>
            </a:r>
          </a:p>
        </p:txBody>
      </p:sp>
      <p:sp>
        <p:nvSpPr>
          <p:cNvPr id="138" name="Shape 138"/>
          <p:cNvSpPr/>
          <p:nvPr/>
        </p:nvSpPr>
        <p:spPr>
          <a:xfrm>
            <a:off x="533399" y="1676400"/>
            <a:ext cx="7545388" cy="382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05" y="0"/>
                </a:lnTo>
                <a:lnTo>
                  <a:pt x="2541" y="4320"/>
                </a:lnTo>
                <a:lnTo>
                  <a:pt x="20327" y="4320"/>
                </a:lnTo>
                <a:lnTo>
                  <a:pt x="20327" y="0"/>
                </a:lnTo>
                <a:lnTo>
                  <a:pt x="21600" y="10800"/>
                </a:lnTo>
                <a:lnTo>
                  <a:pt x="20327" y="21600"/>
                </a:lnTo>
                <a:lnTo>
                  <a:pt x="20327" y="17280"/>
                </a:lnTo>
                <a:lnTo>
                  <a:pt x="2541" y="17280"/>
                </a:lnTo>
                <a:lnTo>
                  <a:pt x="1905" y="21600"/>
                </a:lnTo>
                <a:lnTo>
                  <a:pt x="0" y="21600"/>
                </a:lnTo>
                <a:lnTo>
                  <a:pt x="1273" y="10800"/>
                </a:lnTo>
                <a:lnTo>
                  <a:pt x="0" y="0"/>
                </a:lnTo>
              </a:path>
            </a:pathLst>
          </a:custGeom>
          <a:gradFill>
            <a:gsLst>
              <a:gs pos="0">
                <a:srgbClr val="7187B1"/>
              </a:gs>
              <a:gs pos="100000">
                <a:srgbClr val="A2C1FE"/>
              </a:gs>
            </a:gsLst>
          </a:gradFill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Shape 139"/>
          <p:cNvSpPr/>
          <p:nvPr/>
        </p:nvSpPr>
        <p:spPr>
          <a:xfrm>
            <a:off x="441325" y="1279525"/>
            <a:ext cx="946150" cy="345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50" tIns="44450" rIns="44450" bIns="44450">
            <a:spAutoFit/>
          </a:bodyPr>
          <a:lstStyle>
            <a:lvl1pPr>
              <a:defRPr sz="1800">
                <a:solidFill>
                  <a:srgbClr val="0096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solidFill>
                  <a:srgbClr val="0096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casual</a:t>
            </a:r>
          </a:p>
        </p:txBody>
      </p:sp>
      <p:sp>
        <p:nvSpPr>
          <p:cNvPr id="140" name="Shape 140"/>
          <p:cNvSpPr/>
          <p:nvPr/>
        </p:nvSpPr>
        <p:spPr>
          <a:xfrm>
            <a:off x="7077075" y="1279525"/>
            <a:ext cx="1152525" cy="345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50" tIns="44450" rIns="44450" bIns="44450">
            <a:spAutoFit/>
          </a:bodyPr>
          <a:lstStyle>
            <a:lvl1pPr algn="r">
              <a:defRPr sz="1800">
                <a:solidFill>
                  <a:srgbClr val="0096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solidFill>
                  <a:srgbClr val="0096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wizards</a:t>
            </a:r>
          </a:p>
        </p:txBody>
      </p:sp>
      <p:sp>
        <p:nvSpPr>
          <p:cNvPr id="141" name="Shape 141"/>
          <p:cNvSpPr/>
          <p:nvPr/>
        </p:nvSpPr>
        <p:spPr>
          <a:xfrm>
            <a:off x="3209925" y="1355725"/>
            <a:ext cx="2190750" cy="345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50" tIns="44450" rIns="44450" bIns="44450">
            <a:spAutoFit/>
          </a:bodyPr>
          <a:lstStyle>
            <a:lvl1pPr>
              <a:defRPr sz="1800">
                <a:solidFill>
                  <a:srgbClr val="0096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solidFill>
                  <a:srgbClr val="0096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programmers</a:t>
            </a:r>
          </a:p>
        </p:txBody>
      </p:sp>
      <p:sp>
        <p:nvSpPr>
          <p:cNvPr id="142" name="Shape 142"/>
          <p:cNvSpPr/>
          <p:nvPr/>
        </p:nvSpPr>
        <p:spPr>
          <a:xfrm>
            <a:off x="2814635" y="2133600"/>
            <a:ext cx="3514725" cy="345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50" tIns="44450" rIns="44450" bIns="44450">
            <a:spAutoFit/>
          </a:bodyPr>
          <a:lstStyle>
            <a:lvl1pPr algn="ctr">
              <a:spcBef>
                <a:spcPts val="9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Visual Basic programmers</a:t>
            </a:r>
          </a:p>
        </p:txBody>
      </p:sp>
      <p:sp>
        <p:nvSpPr>
          <p:cNvPr id="143" name="Shape 143"/>
          <p:cNvSpPr/>
          <p:nvPr/>
        </p:nvSpPr>
        <p:spPr>
          <a:xfrm>
            <a:off x="5100637" y="3127375"/>
            <a:ext cx="2143126" cy="345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50" tIns="44450" rIns="44450" bIns="44450">
            <a:spAutoFit/>
          </a:bodyPr>
          <a:lstStyle>
            <a:lvl1pPr algn="ctr">
              <a:spcBef>
                <a:spcPts val="9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C programmers</a:t>
            </a:r>
          </a:p>
        </p:txBody>
      </p:sp>
      <p:sp>
        <p:nvSpPr>
          <p:cNvPr id="144" name="Shape 144"/>
          <p:cNvSpPr/>
          <p:nvPr/>
        </p:nvSpPr>
        <p:spPr>
          <a:xfrm>
            <a:off x="5253037" y="3508375"/>
            <a:ext cx="2447926" cy="345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50" tIns="44450" rIns="44450" bIns="44450">
            <a:spAutoFit/>
          </a:bodyPr>
          <a:lstStyle>
            <a:lvl1pPr algn="ctr">
              <a:spcBef>
                <a:spcPts val="9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C++ programmers</a:t>
            </a:r>
          </a:p>
        </p:txBody>
      </p:sp>
      <p:sp>
        <p:nvSpPr>
          <p:cNvPr id="145" name="Shape 145"/>
          <p:cNvSpPr/>
          <p:nvPr/>
        </p:nvSpPr>
        <p:spPr>
          <a:xfrm>
            <a:off x="4943475" y="4117975"/>
            <a:ext cx="3209925" cy="345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50" tIns="44450" rIns="44450" bIns="44450">
            <a:spAutoFit/>
          </a:bodyPr>
          <a:lstStyle>
            <a:lvl1pPr algn="r">
              <a:spcBef>
                <a:spcPts val="900"/>
              </a:spcBef>
              <a:defRPr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Threads programmers</a:t>
            </a:r>
          </a:p>
        </p:txBody>
      </p:sp>
      <p:sp>
        <p:nvSpPr>
          <p:cNvPr id="146" name="Shape 146"/>
          <p:cNvSpPr/>
          <p:nvPr/>
        </p:nvSpPr>
        <p:spPr>
          <a:xfrm>
            <a:off x="6400800" y="2438400"/>
            <a:ext cx="1676400" cy="0"/>
          </a:xfrm>
          <a:prstGeom prst="line">
            <a:avLst/>
          </a:prstGeom>
          <a:ln w="12700" cap="rnd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7" name="Shape 147"/>
          <p:cNvSpPr/>
          <p:nvPr/>
        </p:nvSpPr>
        <p:spPr>
          <a:xfrm flipH="1" flipV="1">
            <a:off x="1066800" y="2363470"/>
            <a:ext cx="1676400" cy="1"/>
          </a:xfrm>
          <a:prstGeom prst="line">
            <a:avLst/>
          </a:prstGeom>
          <a:ln w="12700" cap="rnd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7315200" y="3355975"/>
            <a:ext cx="762000" cy="0"/>
          </a:xfrm>
          <a:prstGeom prst="line">
            <a:avLst/>
          </a:prstGeom>
          <a:ln w="12700" cap="rnd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9" name="Shape 149"/>
          <p:cNvSpPr/>
          <p:nvPr/>
        </p:nvSpPr>
        <p:spPr>
          <a:xfrm flipH="1">
            <a:off x="4267198" y="3357245"/>
            <a:ext cx="762001" cy="1"/>
          </a:xfrm>
          <a:prstGeom prst="line">
            <a:avLst/>
          </a:prstGeom>
          <a:ln w="12700" cap="rnd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7772400" y="3736975"/>
            <a:ext cx="304800" cy="0"/>
          </a:xfrm>
          <a:prstGeom prst="line">
            <a:avLst/>
          </a:prstGeom>
          <a:ln w="12700" cap="rnd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1" name="Shape 151"/>
          <p:cNvSpPr/>
          <p:nvPr/>
        </p:nvSpPr>
        <p:spPr>
          <a:xfrm flipH="1">
            <a:off x="4876800" y="3738245"/>
            <a:ext cx="304800" cy="1"/>
          </a:xfrm>
          <a:prstGeom prst="line">
            <a:avLst/>
          </a:prstGeom>
          <a:ln w="12700" cap="rnd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2" name="Shape 152"/>
          <p:cNvSpPr/>
          <p:nvPr/>
        </p:nvSpPr>
        <p:spPr>
          <a:xfrm flipH="1">
            <a:off x="7391400" y="4119245"/>
            <a:ext cx="685800" cy="1"/>
          </a:xfrm>
          <a:prstGeom prst="line">
            <a:avLst/>
          </a:prstGeom>
          <a:ln w="12700" cap="rnd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3" name="Shape 153"/>
          <p:cNvSpPr/>
          <p:nvPr/>
        </p:nvSpPr>
        <p:spPr>
          <a:xfrm>
            <a:off x="4267200" y="2670175"/>
            <a:ext cx="2824163" cy="345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50" tIns="44450" rIns="44450" bIns="44450">
            <a:spAutoFit/>
          </a:bodyPr>
          <a:lstStyle>
            <a:lvl1pPr algn="ctr">
              <a:spcBef>
                <a:spcPts val="9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Java programmers</a:t>
            </a:r>
          </a:p>
        </p:txBody>
      </p:sp>
      <p:sp>
        <p:nvSpPr>
          <p:cNvPr id="154" name="Shape 154"/>
          <p:cNvSpPr/>
          <p:nvPr/>
        </p:nvSpPr>
        <p:spPr>
          <a:xfrm>
            <a:off x="7072310" y="2898775"/>
            <a:ext cx="1004888" cy="1588"/>
          </a:xfrm>
          <a:prstGeom prst="line">
            <a:avLst/>
          </a:prstGeom>
          <a:ln w="12700" cap="rnd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5" name="Shape 155"/>
          <p:cNvSpPr/>
          <p:nvPr/>
        </p:nvSpPr>
        <p:spPr>
          <a:xfrm flipH="1" flipV="1">
            <a:off x="1716085" y="2896870"/>
            <a:ext cx="2551112" cy="1"/>
          </a:xfrm>
          <a:prstGeom prst="line">
            <a:avLst/>
          </a:prstGeom>
          <a:ln w="12700" cap="rnd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xfrm>
            <a:off x="533400" y="38099"/>
            <a:ext cx="8229600" cy="1104901"/>
          </a:xfrm>
          <a:prstGeom prst="rect">
            <a:avLst/>
          </a:prstGeom>
        </p:spPr>
        <p:txBody>
          <a:bodyPr lIns="44450" tIns="44450" rIns="44450" bIns="44450" anchor="b">
            <a:normAutofit fontScale="100000" lnSpcReduction="0"/>
          </a:bodyPr>
          <a:lstStyle/>
          <a:p>
            <a:pPr/>
            <a:r>
              <a:t>Why Threads Are Hard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xfrm>
            <a:off x="533400" y="1447800"/>
            <a:ext cx="8229600" cy="5105399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 marL="457200" indent="-317500">
              <a:buSzPct val="58332"/>
            </a:pPr>
            <a:r>
              <a:t>Synchronization:</a:t>
            </a:r>
          </a:p>
          <a:p>
            <a:pPr lvl="1" marL="914400" indent="-317500">
              <a:spcBef>
                <a:spcPts val="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Must coordinate access to shared data with locks.</a:t>
            </a:r>
          </a:p>
          <a:p>
            <a:pPr lvl="1" marL="914400" indent="-317500">
              <a:spcBef>
                <a:spcPts val="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Forget a lock?  Corrupted data.</a:t>
            </a:r>
          </a:p>
          <a:p>
            <a:pPr marL="457200" indent="-317500">
              <a:buSzPct val="58332"/>
            </a:pPr>
            <a:r>
              <a:t>Deadlock:</a:t>
            </a:r>
          </a:p>
          <a:p>
            <a:pPr lvl="1" marL="914400" indent="-317500">
              <a:spcBef>
                <a:spcPts val="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Circular dependencies among locks.</a:t>
            </a:r>
          </a:p>
          <a:p>
            <a:pPr lvl="1" marL="914400" indent="-317500">
              <a:spcBef>
                <a:spcPts val="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Each thread waits for some other thread: system hangs.</a:t>
            </a:r>
          </a:p>
        </p:txBody>
      </p:sp>
      <p:grpSp>
        <p:nvGrpSpPr>
          <p:cNvPr id="161" name="Group 161"/>
          <p:cNvGrpSpPr/>
          <p:nvPr/>
        </p:nvGrpSpPr>
        <p:grpSpPr>
          <a:xfrm>
            <a:off x="2597150" y="4654550"/>
            <a:ext cx="1206501" cy="444500"/>
            <a:chOff x="0" y="0"/>
            <a:chExt cx="1206500" cy="444500"/>
          </a:xfrm>
        </p:grpSpPr>
        <p:sp>
          <p:nvSpPr>
            <p:cNvPr id="159" name="Shape 159"/>
            <p:cNvSpPr/>
            <p:nvPr/>
          </p:nvSpPr>
          <p:spPr>
            <a:xfrm>
              <a:off x="0" y="0"/>
              <a:ext cx="1206501" cy="444500"/>
            </a:xfrm>
            <a:prstGeom prst="ellipse">
              <a:avLst/>
            </a:prstGeom>
            <a:solidFill>
              <a:srgbClr val="FFFF84"/>
            </a:solidFill>
            <a:ln w="12700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76687" y="49305"/>
              <a:ext cx="853125" cy="3458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450" tIns="44450" rIns="44450" bIns="4445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rPr sz="1800">
                  <a:latin typeface="Times New Roman"/>
                  <a:ea typeface="Times New Roman"/>
                  <a:cs typeface="Times New Roman"/>
                  <a:sym typeface="Times New Roman"/>
                </a:rPr>
                <a:t>lock A</a:t>
              </a:r>
            </a:p>
          </p:txBody>
        </p:sp>
      </p:grpSp>
      <p:grpSp>
        <p:nvGrpSpPr>
          <p:cNvPr id="164" name="Group 164"/>
          <p:cNvGrpSpPr/>
          <p:nvPr/>
        </p:nvGrpSpPr>
        <p:grpSpPr>
          <a:xfrm>
            <a:off x="4959350" y="4654550"/>
            <a:ext cx="1206501" cy="444500"/>
            <a:chOff x="0" y="0"/>
            <a:chExt cx="1206500" cy="444500"/>
          </a:xfrm>
        </p:grpSpPr>
        <p:sp>
          <p:nvSpPr>
            <p:cNvPr id="162" name="Shape 162"/>
            <p:cNvSpPr/>
            <p:nvPr/>
          </p:nvSpPr>
          <p:spPr>
            <a:xfrm>
              <a:off x="0" y="0"/>
              <a:ext cx="1206501" cy="444500"/>
            </a:xfrm>
            <a:prstGeom prst="ellipse">
              <a:avLst/>
            </a:prstGeom>
            <a:solidFill>
              <a:srgbClr val="FFFF84"/>
            </a:solidFill>
            <a:ln w="12700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76687" y="49305"/>
              <a:ext cx="853125" cy="3458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450" tIns="44450" rIns="44450" bIns="4445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rPr sz="1800">
                  <a:latin typeface="Times New Roman"/>
                  <a:ea typeface="Times New Roman"/>
                  <a:cs typeface="Times New Roman"/>
                  <a:sym typeface="Times New Roman"/>
                </a:rPr>
                <a:t>lock B</a:t>
              </a:r>
            </a:p>
          </p:txBody>
        </p:sp>
      </p:grpSp>
      <p:sp>
        <p:nvSpPr>
          <p:cNvPr id="165" name="Shape 165"/>
          <p:cNvSpPr/>
          <p:nvPr/>
        </p:nvSpPr>
        <p:spPr>
          <a:xfrm>
            <a:off x="2133600" y="4876800"/>
            <a:ext cx="457200" cy="0"/>
          </a:xfrm>
          <a:prstGeom prst="line">
            <a:avLst/>
          </a:prstGeom>
          <a:ln w="12700" cap="rnd">
            <a:solidFill>
              <a:srgbClr val="97000A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6" name="Shape 166"/>
          <p:cNvSpPr/>
          <p:nvPr/>
        </p:nvSpPr>
        <p:spPr>
          <a:xfrm flipH="1">
            <a:off x="6172198" y="4878070"/>
            <a:ext cx="457201" cy="1"/>
          </a:xfrm>
          <a:prstGeom prst="line">
            <a:avLst/>
          </a:prstGeom>
          <a:ln w="12700" cap="rnd">
            <a:solidFill>
              <a:srgbClr val="081D75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7" name="Shape 167"/>
          <p:cNvSpPr/>
          <p:nvPr/>
        </p:nvSpPr>
        <p:spPr>
          <a:xfrm>
            <a:off x="889000" y="4632325"/>
            <a:ext cx="1320800" cy="345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50" tIns="44450" rIns="44450" bIns="44450">
            <a:spAutoFit/>
          </a:bodyPr>
          <a:lstStyle>
            <a:lvl1pPr algn="r">
              <a:defRPr sz="1800">
                <a:solidFill>
                  <a:srgbClr val="97000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solidFill>
                  <a:srgbClr val="97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1</a:t>
            </a:r>
          </a:p>
        </p:txBody>
      </p:sp>
      <p:sp>
        <p:nvSpPr>
          <p:cNvPr id="168" name="Shape 168"/>
          <p:cNvSpPr/>
          <p:nvPr/>
        </p:nvSpPr>
        <p:spPr>
          <a:xfrm>
            <a:off x="6613525" y="4632325"/>
            <a:ext cx="1174750" cy="345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50" tIns="44450" rIns="44450" bIns="44450">
            <a:spAutoFit/>
          </a:bodyPr>
          <a:lstStyle>
            <a:lvl1pPr>
              <a:defRPr sz="1800">
                <a:solidFill>
                  <a:srgbClr val="081D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solidFill>
                  <a:srgbClr val="081D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2</a:t>
            </a:r>
          </a:p>
        </p:txBody>
      </p:sp>
      <p:sp>
        <p:nvSpPr>
          <p:cNvPr id="171" name="Shape 171"/>
          <p:cNvSpPr/>
          <p:nvPr/>
        </p:nvSpPr>
        <p:spPr>
          <a:xfrm>
            <a:off x="3810527" y="4876800"/>
            <a:ext cx="114247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9050">
            <a:solidFill>
              <a:srgbClr val="081D75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/>
        </p:nvSpPr>
        <p:spPr>
          <a:xfrm>
            <a:off x="3810527" y="4876800"/>
            <a:ext cx="1141946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21600"/>
                </a:cubicBezTo>
              </a:path>
            </a:pathLst>
          </a:custGeom>
          <a:ln w="19050">
            <a:solidFill>
              <a:srgbClr val="081D75"/>
            </a:solidFill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xfrm>
            <a:off x="533400" y="38099"/>
            <a:ext cx="8229600" cy="1104901"/>
          </a:xfrm>
          <a:prstGeom prst="rect">
            <a:avLst/>
          </a:prstGeom>
        </p:spPr>
        <p:txBody>
          <a:bodyPr lIns="44450" tIns="44450" rIns="44450" bIns="44450" anchor="b">
            <a:normAutofit fontScale="100000" lnSpcReduction="0"/>
          </a:bodyPr>
          <a:lstStyle/>
          <a:p>
            <a:pPr/>
            <a:r>
              <a:t>Why Threads Are Hard, cont'd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xfrm>
            <a:off x="533399" y="1295400"/>
            <a:ext cx="7696201" cy="4572000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 marL="457200" indent="-317500">
              <a:spcBef>
                <a:spcPts val="0"/>
              </a:spcBef>
              <a:buSzPct val="58332"/>
            </a:pPr>
            <a:r>
              <a:t>Hard to debug: data dependencies, timing dependencies.</a:t>
            </a:r>
          </a:p>
          <a:p>
            <a:pPr marL="457200" indent="-317500">
              <a:spcBef>
                <a:spcPts val="400"/>
              </a:spcBef>
              <a:buSzPct val="58332"/>
            </a:pPr>
            <a:r>
              <a:t>Threads break abstraction: can't design modules independently.</a:t>
            </a:r>
          </a:p>
          <a:p>
            <a:pPr marL="457200" indent="-317500">
              <a:spcBef>
                <a:spcPts val="400"/>
              </a:spcBef>
              <a:buSzPct val="58332"/>
            </a:pPr>
            <a:r>
              <a:t>Callbacks don't work with locks.</a:t>
            </a:r>
          </a:p>
        </p:txBody>
      </p:sp>
      <p:grpSp>
        <p:nvGrpSpPr>
          <p:cNvPr id="193" name="Group 193"/>
          <p:cNvGrpSpPr/>
          <p:nvPr/>
        </p:nvGrpSpPr>
        <p:grpSpPr>
          <a:xfrm>
            <a:off x="1290636" y="3268660"/>
            <a:ext cx="2611499" cy="2487429"/>
            <a:chOff x="0" y="0"/>
            <a:chExt cx="2611498" cy="2487428"/>
          </a:xfrm>
        </p:grpSpPr>
        <p:grpSp>
          <p:nvGrpSpPr>
            <p:cNvPr id="178" name="Group 178"/>
            <p:cNvGrpSpPr/>
            <p:nvPr/>
          </p:nvGrpSpPr>
          <p:grpSpPr>
            <a:xfrm>
              <a:off x="239713" y="700089"/>
              <a:ext cx="1282701" cy="368300"/>
              <a:chOff x="0" y="0"/>
              <a:chExt cx="1282700" cy="368299"/>
            </a:xfrm>
          </p:grpSpPr>
          <p:sp>
            <p:nvSpPr>
              <p:cNvPr id="176" name="Shape 176"/>
              <p:cNvSpPr/>
              <p:nvPr/>
            </p:nvSpPr>
            <p:spPr>
              <a:xfrm>
                <a:off x="0" y="0"/>
                <a:ext cx="1282700" cy="368300"/>
              </a:xfrm>
              <a:prstGeom prst="roundRect">
                <a:avLst>
                  <a:gd name="adj" fmla="val 2699"/>
                </a:avLst>
              </a:prstGeom>
              <a:solidFill>
                <a:srgbClr val="FCFEB9"/>
              </a:solidFill>
              <a:ln w="12700" cap="rnd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2911" y="11205"/>
                <a:ext cx="1276878" cy="3458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4450" tIns="44450" rIns="44450" bIns="44450" numCol="1" anchor="ctr">
                <a:spAutoFit/>
              </a:bodyPr>
              <a:lstStyle>
                <a:lvl1pPr algn="ctr">
                  <a:defRPr sz="1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Module A</a:t>
                </a:r>
              </a:p>
            </p:txBody>
          </p:sp>
        </p:grpSp>
        <p:grpSp>
          <p:nvGrpSpPr>
            <p:cNvPr id="181" name="Group 181"/>
            <p:cNvGrpSpPr/>
            <p:nvPr/>
          </p:nvGrpSpPr>
          <p:grpSpPr>
            <a:xfrm>
              <a:off x="239713" y="1462089"/>
              <a:ext cx="1282701" cy="368300"/>
              <a:chOff x="0" y="0"/>
              <a:chExt cx="1282700" cy="368299"/>
            </a:xfrm>
          </p:grpSpPr>
          <p:sp>
            <p:nvSpPr>
              <p:cNvPr id="179" name="Shape 179"/>
              <p:cNvSpPr/>
              <p:nvPr/>
            </p:nvSpPr>
            <p:spPr>
              <a:xfrm>
                <a:off x="0" y="0"/>
                <a:ext cx="1282700" cy="368300"/>
              </a:xfrm>
              <a:prstGeom prst="roundRect">
                <a:avLst>
                  <a:gd name="adj" fmla="val 2699"/>
                </a:avLst>
              </a:prstGeom>
              <a:solidFill>
                <a:srgbClr val="A2C1FE"/>
              </a:solidFill>
              <a:ln w="12700" cap="rnd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2911" y="11205"/>
                <a:ext cx="1276878" cy="3458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4450" tIns="44450" rIns="44450" bIns="44450" numCol="1" anchor="ctr">
                <a:spAutoFit/>
              </a:bodyPr>
              <a:lstStyle>
                <a:lvl1pPr algn="ctr">
                  <a:defRPr sz="1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Module B</a:t>
                </a:r>
              </a:p>
            </p:txBody>
          </p:sp>
        </p:grpSp>
        <p:sp>
          <p:nvSpPr>
            <p:cNvPr id="182" name="Shape 182"/>
            <p:cNvSpPr/>
            <p:nvPr/>
          </p:nvSpPr>
          <p:spPr>
            <a:xfrm>
              <a:off x="152400" y="0"/>
              <a:ext cx="619126" cy="3458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450" tIns="44450" rIns="44450" bIns="44450" numCol="1" anchor="t">
              <a:spAutoFit/>
            </a:bodyPr>
            <a:lstStyle>
              <a:lvl1pPr algn="ctr">
                <a:spcBef>
                  <a:spcPts val="900"/>
                </a:spcBef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rPr sz="1800">
                  <a:latin typeface="Times New Roman"/>
                  <a:ea typeface="Times New Roman"/>
                  <a:cs typeface="Times New Roman"/>
                  <a:sym typeface="Times New Roman"/>
                </a:rPr>
                <a:t>T1</a:t>
              </a:r>
            </a:p>
          </p:txBody>
        </p:sp>
        <p:sp>
          <p:nvSpPr>
            <p:cNvPr id="183" name="Shape 183"/>
            <p:cNvSpPr/>
            <p:nvPr/>
          </p:nvSpPr>
          <p:spPr>
            <a:xfrm>
              <a:off x="914399" y="0"/>
              <a:ext cx="771525" cy="3458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450" tIns="44450" rIns="44450" bIns="44450" numCol="1" anchor="t">
              <a:spAutoFit/>
            </a:bodyPr>
            <a:lstStyle>
              <a:lvl1pPr algn="ctr">
                <a:spcBef>
                  <a:spcPts val="900"/>
                </a:spcBef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rPr sz="1800">
                  <a:latin typeface="Times New Roman"/>
                  <a:ea typeface="Times New Roman"/>
                  <a:cs typeface="Times New Roman"/>
                  <a:sym typeface="Times New Roman"/>
                </a:rPr>
                <a:t>T2</a:t>
              </a:r>
            </a:p>
          </p:txBody>
        </p:sp>
        <p:sp>
          <p:nvSpPr>
            <p:cNvPr id="184" name="Shape 184"/>
            <p:cNvSpPr/>
            <p:nvPr/>
          </p:nvSpPr>
          <p:spPr>
            <a:xfrm flipH="1">
              <a:off x="461963" y="1074739"/>
              <a:ext cx="1" cy="3810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300163" y="1074739"/>
              <a:ext cx="1" cy="381001"/>
            </a:xfrm>
            <a:prstGeom prst="line">
              <a:avLst/>
            </a:prstGeom>
            <a:noFill/>
            <a:ln w="12700" cap="rnd">
              <a:solidFill>
                <a:srgbClr val="91919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86" name="Shape 186"/>
            <p:cNvSpPr/>
            <p:nvPr/>
          </p:nvSpPr>
          <p:spPr>
            <a:xfrm flipH="1">
              <a:off x="461963" y="1836739"/>
              <a:ext cx="1" cy="3810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87" name="Shape 187"/>
            <p:cNvSpPr/>
            <p:nvPr/>
          </p:nvSpPr>
          <p:spPr>
            <a:xfrm>
              <a:off x="1300163" y="1836739"/>
              <a:ext cx="1" cy="381001"/>
            </a:xfrm>
            <a:prstGeom prst="line">
              <a:avLst/>
            </a:prstGeom>
            <a:noFill/>
            <a:ln w="12700" cap="rnd">
              <a:solidFill>
                <a:srgbClr val="91919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88" name="Shape 188"/>
            <p:cNvSpPr/>
            <p:nvPr/>
          </p:nvSpPr>
          <p:spPr>
            <a:xfrm>
              <a:off x="0" y="2141539"/>
              <a:ext cx="923925" cy="3458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450" tIns="44450" rIns="44450" bIns="44450" numCol="1" anchor="t">
              <a:spAutoFit/>
            </a:bodyPr>
            <a:lstStyle>
              <a:lvl1pPr algn="ctr">
                <a:spcBef>
                  <a:spcPts val="900"/>
                </a:spcBef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rPr sz="1800">
                  <a:latin typeface="Times New Roman"/>
                  <a:ea typeface="Times New Roman"/>
                  <a:cs typeface="Times New Roman"/>
                  <a:sym typeface="Times New Roman"/>
                </a:rPr>
                <a:t>sleep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685799" y="2141539"/>
              <a:ext cx="1228725" cy="3458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450" tIns="44450" rIns="44450" bIns="44450" numCol="1" anchor="t">
              <a:spAutoFit/>
            </a:bodyPr>
            <a:lstStyle>
              <a:lvl1pPr algn="ctr">
                <a:spcBef>
                  <a:spcPts val="900"/>
                </a:spcBef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rPr sz="1800">
                  <a:latin typeface="Times New Roman"/>
                  <a:ea typeface="Times New Roman"/>
                  <a:cs typeface="Times New Roman"/>
                  <a:sym typeface="Times New Roman"/>
                </a:rPr>
                <a:t>wakeup</a:t>
              </a:r>
            </a:p>
          </p:txBody>
        </p:sp>
        <p:sp>
          <p:nvSpPr>
            <p:cNvPr id="190" name="Shape 190"/>
            <p:cNvSpPr/>
            <p:nvPr/>
          </p:nvSpPr>
          <p:spPr>
            <a:xfrm flipH="1">
              <a:off x="461963" y="312739"/>
              <a:ext cx="1" cy="3810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91" name="Shape 191"/>
            <p:cNvSpPr/>
            <p:nvPr/>
          </p:nvSpPr>
          <p:spPr>
            <a:xfrm>
              <a:off x="1300163" y="312739"/>
              <a:ext cx="1" cy="381001"/>
            </a:xfrm>
            <a:prstGeom prst="line">
              <a:avLst/>
            </a:prstGeom>
            <a:noFill/>
            <a:ln w="12700" cap="rnd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92" name="Shape 192"/>
            <p:cNvSpPr/>
            <p:nvPr/>
          </p:nvSpPr>
          <p:spPr>
            <a:xfrm>
              <a:off x="1295399" y="312738"/>
              <a:ext cx="1316100" cy="3458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450" tIns="44450" rIns="44450" bIns="44450" numCol="1" anchor="t">
              <a:spAutoFit/>
            </a:bodyPr>
            <a:lstStyle>
              <a:lvl1pPr algn="ctr">
                <a:spcBef>
                  <a:spcPts val="900"/>
                </a:spcBef>
                <a:defRPr sz="18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8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deadlock!</a:t>
              </a:r>
            </a:p>
          </p:txBody>
        </p:sp>
      </p:grpSp>
      <p:grpSp>
        <p:nvGrpSpPr>
          <p:cNvPr id="196" name="Group 196"/>
          <p:cNvGrpSpPr/>
          <p:nvPr/>
        </p:nvGrpSpPr>
        <p:grpSpPr>
          <a:xfrm>
            <a:off x="5111750" y="3968750"/>
            <a:ext cx="1282700" cy="368300"/>
            <a:chOff x="0" y="0"/>
            <a:chExt cx="1282700" cy="368299"/>
          </a:xfrm>
        </p:grpSpPr>
        <p:sp>
          <p:nvSpPr>
            <p:cNvPr id="194" name="Shape 194"/>
            <p:cNvSpPr/>
            <p:nvPr/>
          </p:nvSpPr>
          <p:spPr>
            <a:xfrm>
              <a:off x="0" y="0"/>
              <a:ext cx="1282700" cy="368300"/>
            </a:xfrm>
            <a:prstGeom prst="roundRect">
              <a:avLst>
                <a:gd name="adj" fmla="val 2699"/>
              </a:avLst>
            </a:prstGeom>
            <a:solidFill>
              <a:srgbClr val="FCFEB9"/>
            </a:solidFill>
            <a:ln w="12700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95" name="Shape 195"/>
            <p:cNvSpPr/>
            <p:nvPr/>
          </p:nvSpPr>
          <p:spPr>
            <a:xfrm>
              <a:off x="2911" y="11205"/>
              <a:ext cx="1276878" cy="3458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450" tIns="44450" rIns="44450" bIns="4445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rPr sz="1800">
                  <a:latin typeface="Times New Roman"/>
                  <a:ea typeface="Times New Roman"/>
                  <a:cs typeface="Times New Roman"/>
                  <a:sym typeface="Times New Roman"/>
                </a:rPr>
                <a:t>Module A</a:t>
              </a:r>
            </a:p>
          </p:txBody>
        </p:sp>
      </p:grpSp>
      <p:grpSp>
        <p:nvGrpSpPr>
          <p:cNvPr id="199" name="Group 199"/>
          <p:cNvGrpSpPr/>
          <p:nvPr/>
        </p:nvGrpSpPr>
        <p:grpSpPr>
          <a:xfrm>
            <a:off x="5111750" y="4730750"/>
            <a:ext cx="1282700" cy="368300"/>
            <a:chOff x="0" y="0"/>
            <a:chExt cx="1282700" cy="368299"/>
          </a:xfrm>
        </p:grpSpPr>
        <p:sp>
          <p:nvSpPr>
            <p:cNvPr id="197" name="Shape 197"/>
            <p:cNvSpPr/>
            <p:nvPr/>
          </p:nvSpPr>
          <p:spPr>
            <a:xfrm>
              <a:off x="0" y="0"/>
              <a:ext cx="1282700" cy="368300"/>
            </a:xfrm>
            <a:prstGeom prst="roundRect">
              <a:avLst>
                <a:gd name="adj" fmla="val 2699"/>
              </a:avLst>
            </a:prstGeom>
            <a:solidFill>
              <a:srgbClr val="A2C1FE"/>
            </a:solidFill>
            <a:ln w="12700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98" name="Shape 198"/>
            <p:cNvSpPr/>
            <p:nvPr/>
          </p:nvSpPr>
          <p:spPr>
            <a:xfrm>
              <a:off x="2911" y="11205"/>
              <a:ext cx="1276878" cy="3458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450" tIns="44450" rIns="44450" bIns="4445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rPr sz="1800">
                  <a:latin typeface="Times New Roman"/>
                  <a:ea typeface="Times New Roman"/>
                  <a:cs typeface="Times New Roman"/>
                  <a:sym typeface="Times New Roman"/>
                </a:rPr>
                <a:t>Module B</a:t>
              </a:r>
            </a:p>
          </p:txBody>
        </p:sp>
      </p:grpSp>
      <p:sp>
        <p:nvSpPr>
          <p:cNvPr id="200" name="Shape 200"/>
          <p:cNvSpPr/>
          <p:nvPr/>
        </p:nvSpPr>
        <p:spPr>
          <a:xfrm>
            <a:off x="5024437" y="3268660"/>
            <a:ext cx="619126" cy="345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50" tIns="44450" rIns="44450" bIns="44450">
            <a:spAutoFit/>
          </a:bodyPr>
          <a:lstStyle>
            <a:lvl1pPr algn="ctr">
              <a:spcBef>
                <a:spcPts val="9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T1</a:t>
            </a:r>
          </a:p>
        </p:txBody>
      </p:sp>
      <p:sp>
        <p:nvSpPr>
          <p:cNvPr id="201" name="Shape 201"/>
          <p:cNvSpPr/>
          <p:nvPr/>
        </p:nvSpPr>
        <p:spPr>
          <a:xfrm>
            <a:off x="5786437" y="5478462"/>
            <a:ext cx="771525" cy="345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50" tIns="44450" rIns="44450" bIns="44450">
            <a:spAutoFit/>
          </a:bodyPr>
          <a:lstStyle>
            <a:lvl1pPr algn="ctr">
              <a:spcBef>
                <a:spcPts val="9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T2</a:t>
            </a:r>
          </a:p>
        </p:txBody>
      </p:sp>
      <p:sp>
        <p:nvSpPr>
          <p:cNvPr id="202" name="Shape 202"/>
          <p:cNvSpPr/>
          <p:nvPr/>
        </p:nvSpPr>
        <p:spPr>
          <a:xfrm flipV="1">
            <a:off x="6173470" y="5105398"/>
            <a:ext cx="1" cy="381001"/>
          </a:xfrm>
          <a:prstGeom prst="line">
            <a:avLst/>
          </a:prstGeom>
          <a:ln w="12700" cap="rnd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5334000" y="3581400"/>
            <a:ext cx="0" cy="381000"/>
          </a:xfrm>
          <a:prstGeom prst="line">
            <a:avLst/>
          </a:prstGeom>
          <a:ln w="12700" cap="rnd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4" name="Shape 204"/>
          <p:cNvSpPr/>
          <p:nvPr/>
        </p:nvSpPr>
        <p:spPr>
          <a:xfrm>
            <a:off x="5334000" y="4343400"/>
            <a:ext cx="0" cy="381000"/>
          </a:xfrm>
          <a:prstGeom prst="line">
            <a:avLst/>
          </a:prstGeom>
          <a:ln w="12700" cap="rnd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6167437" y="4343400"/>
            <a:ext cx="1373101" cy="345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50" tIns="44450" rIns="44450" bIns="44450">
            <a:spAutoFit/>
          </a:bodyPr>
          <a:lstStyle>
            <a:lvl1pPr algn="ctr">
              <a:spcBef>
                <a:spcPts val="900"/>
              </a:spcBef>
              <a:defRPr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deadlock!</a:t>
            </a:r>
          </a:p>
        </p:txBody>
      </p:sp>
      <p:sp>
        <p:nvSpPr>
          <p:cNvPr id="206" name="Shape 206"/>
          <p:cNvSpPr/>
          <p:nvPr/>
        </p:nvSpPr>
        <p:spPr>
          <a:xfrm flipV="1">
            <a:off x="6173470" y="4343398"/>
            <a:ext cx="1" cy="381001"/>
          </a:xfrm>
          <a:prstGeom prst="line">
            <a:avLst/>
          </a:prstGeom>
          <a:ln w="12700" cap="rnd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4952379" y="5105400"/>
            <a:ext cx="1300801" cy="345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50" tIns="44450" rIns="44450" bIns="44450">
            <a:spAutoFit/>
          </a:bodyPr>
          <a:lstStyle>
            <a:lvl1pPr algn="ctr">
              <a:spcBef>
                <a:spcPts val="9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callbacks</a:t>
            </a:r>
          </a:p>
        </p:txBody>
      </p:sp>
      <p:sp>
        <p:nvSpPr>
          <p:cNvPr id="208" name="Shape 208"/>
          <p:cNvSpPr/>
          <p:nvPr/>
        </p:nvSpPr>
        <p:spPr>
          <a:xfrm>
            <a:off x="5334000" y="3581400"/>
            <a:ext cx="1152525" cy="345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50" tIns="44450" rIns="44450" bIns="44450">
            <a:spAutoFit/>
          </a:bodyPr>
          <a:lstStyle>
            <a:lvl1pPr>
              <a:spcBef>
                <a:spcPts val="9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calls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xfrm>
            <a:off x="533400" y="275949"/>
            <a:ext cx="8229600" cy="7284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000"/>
            </a:lvl1pPr>
          </a:lstStyle>
          <a:p>
            <a:pPr>
              <a:defRPr sz="3600"/>
            </a:pPr>
            <a:r>
              <a:rPr sz="3000"/>
              <a:t>Common synchronization primitives</a:t>
            </a:r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xfrm>
            <a:off x="533400" y="1190129"/>
            <a:ext cx="8229600" cy="53631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200" indent="-317500">
              <a:spcBef>
                <a:spcPts val="0"/>
              </a:spcBef>
              <a:buSzPct val="58332"/>
            </a:pPr>
            <a:r>
              <a:t>Semaphores</a:t>
            </a:r>
          </a:p>
          <a:p>
            <a:pPr lvl="1" marL="914400" indent="-317500">
              <a:spcBef>
                <a:spcPts val="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Down and up operations</a:t>
            </a:r>
          </a:p>
          <a:p>
            <a:pPr lvl="1" marL="914400" indent="-317500">
              <a:spcBef>
                <a:spcPts val="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Counting semaphore</a:t>
            </a:r>
          </a:p>
          <a:p>
            <a:pPr lvl="1" marL="914400" indent="-317500">
              <a:spcBef>
                <a:spcPts val="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Mutex -- binary semaphore</a:t>
            </a:r>
          </a:p>
          <a:p>
            <a:pPr marL="457200" indent="-317500">
              <a:spcBef>
                <a:spcPts val="0"/>
              </a:spcBef>
              <a:buSzPct val="58332"/>
            </a:pPr>
            <a:r>
              <a:t>Monitors and Condition variables</a:t>
            </a:r>
          </a:p>
          <a:p>
            <a:pPr lvl="1" marL="914400" indent="-317500">
              <a:spcBef>
                <a:spcPts val="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Wait and signal operations</a:t>
            </a:r>
          </a:p>
          <a:p>
            <a:pPr marL="457200" indent="-317500">
              <a:spcBef>
                <a:spcPts val="0"/>
              </a:spcBef>
              <a:buSzPct val="58332"/>
            </a:pPr>
            <a:r>
              <a:t>Spin-locks</a:t>
            </a:r>
          </a:p>
          <a:p>
            <a:pPr lvl="1" marL="914400" indent="-317500">
              <a:spcBef>
                <a:spcPts val="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Useful in multi-processor settings</a:t>
            </a:r>
          </a:p>
          <a:p>
            <a:pPr lvl="1" marL="914400" indent="-317500">
              <a:spcBef>
                <a:spcPts val="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Dangerous to use in callbacks (e.g. interrupt context) on uniprocessors</a:t>
            </a:r>
          </a:p>
          <a:p>
            <a:pPr marL="457200" indent="-317500">
              <a:spcBef>
                <a:spcPts val="0"/>
              </a:spcBef>
              <a:buSzPct val="58332"/>
            </a:pPr>
            <a:r>
              <a:t>"Try-lock" variants of the above</a:t>
            </a:r>
          </a:p>
          <a:p>
            <a:pPr lvl="1" marL="914400" indent="-317500">
              <a:spcBef>
                <a:spcPts val="0"/>
              </a:spcBef>
              <a:buClr>
                <a:srgbClr val="000000"/>
              </a:buClr>
              <a:buSzPct val="58332"/>
              <a:buFont typeface="Courier New"/>
              <a:buChar char="o"/>
              <a:defRPr b="0"/>
            </a:pPr>
            <a:r>
              <a:t>Return with error if lock unavailable and caller would block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xfrm>
            <a:off x="533400" y="38099"/>
            <a:ext cx="8229600" cy="1104901"/>
          </a:xfrm>
          <a:prstGeom prst="rect">
            <a:avLst/>
          </a:prstGeom>
        </p:spPr>
        <p:txBody>
          <a:bodyPr lIns="44450" tIns="44450" rIns="44450" bIns="44450" anchor="b">
            <a:normAutofit fontScale="100000" lnSpcReduction="0"/>
          </a:bodyPr>
          <a:lstStyle/>
          <a:p>
            <a:pPr/>
            <a:r>
              <a:t>Why Threads Are Hard, cont'd</a:t>
            </a:r>
          </a:p>
        </p:txBody>
      </p:sp>
      <p:sp>
        <p:nvSpPr>
          <p:cNvPr id="214" name="Shape 214"/>
          <p:cNvSpPr/>
          <p:nvPr>
            <p:ph type="body" idx="1"/>
          </p:nvPr>
        </p:nvSpPr>
        <p:spPr>
          <a:xfrm>
            <a:off x="533399" y="1295400"/>
            <a:ext cx="7696201" cy="4572000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 marL="404283" indent="-264583">
              <a:buSzPct val="70000"/>
            </a:pPr>
            <a:r>
              <a:rPr sz="2000"/>
              <a:t>Achieving good performance is hard:</a:t>
            </a:r>
            <a:endParaRPr sz="2000"/>
          </a:p>
          <a:p>
            <a:pPr lvl="1" marL="861483" indent="-264583">
              <a:spcBef>
                <a:spcPts val="0"/>
              </a:spcBef>
              <a:buClr>
                <a:srgbClr val="000000"/>
              </a:buClr>
              <a:buSzPct val="70000"/>
              <a:buFont typeface="Courier New"/>
              <a:buChar char="o"/>
              <a:defRPr b="0"/>
            </a:pPr>
            <a:r>
              <a:rPr sz="2000"/>
              <a:t>Simple locking (e.g. monitors) yields low concurrency.</a:t>
            </a:r>
          </a:p>
          <a:p>
            <a:pPr lvl="1" marL="861483" indent="-264583">
              <a:spcBef>
                <a:spcPts val="0"/>
              </a:spcBef>
              <a:buClr>
                <a:srgbClr val="000000"/>
              </a:buClr>
              <a:buSzPct val="70000"/>
              <a:buFont typeface="Courier New"/>
              <a:buChar char="o"/>
              <a:defRPr b="0"/>
            </a:pPr>
            <a:r>
              <a:rPr sz="2000"/>
              <a:t>Fine-grain locking increases complexity, reduces performance in normal case.</a:t>
            </a:r>
          </a:p>
          <a:p>
            <a:pPr lvl="1" marL="861483" indent="-264583">
              <a:spcBef>
                <a:spcPts val="0"/>
              </a:spcBef>
              <a:buClr>
                <a:srgbClr val="000000"/>
              </a:buClr>
              <a:buSzPct val="70000"/>
              <a:buFont typeface="Courier New"/>
              <a:buChar char="o"/>
              <a:defRPr b="0"/>
            </a:pPr>
            <a:r>
              <a:rPr sz="2000"/>
              <a:t>OSes limit performance (scheduling, context switches).</a:t>
            </a:r>
          </a:p>
          <a:p>
            <a:pPr marL="404283" indent="-264583">
              <a:spcBef>
                <a:spcPts val="400"/>
              </a:spcBef>
              <a:buSzPct val="70000"/>
            </a:pPr>
            <a:r>
              <a:rPr sz="2000"/>
              <a:t>Threads not well supported:</a:t>
            </a:r>
            <a:endParaRPr sz="2000"/>
          </a:p>
          <a:p>
            <a:pPr lvl="1" marL="861483" indent="-264583">
              <a:spcBef>
                <a:spcPts val="0"/>
              </a:spcBef>
              <a:buClr>
                <a:srgbClr val="000000"/>
              </a:buClr>
              <a:buSzPct val="70000"/>
              <a:buFont typeface="Courier New"/>
              <a:buChar char="o"/>
              <a:defRPr b="0"/>
            </a:pPr>
            <a:r>
              <a:rPr sz="2000"/>
              <a:t>Hard to port threaded code (PCs?  Macs?).</a:t>
            </a:r>
          </a:p>
          <a:p>
            <a:pPr lvl="2" marL="1371600" indent="-317500">
              <a:spcBef>
                <a:spcPts val="0"/>
              </a:spcBef>
              <a:buClr>
                <a:srgbClr val="000000"/>
              </a:buClr>
              <a:buSzPct val="58332"/>
              <a:buFont typeface="Wingdings"/>
              <a:buChar char="▪"/>
              <a:defRPr b="0" sz="2000"/>
            </a:pPr>
            <a:r>
              <a:t>➔ not anymore</a:t>
            </a:r>
          </a:p>
          <a:p>
            <a:pPr lvl="1" marL="861483" indent="-264583">
              <a:spcBef>
                <a:spcPts val="0"/>
              </a:spcBef>
              <a:buClr>
                <a:srgbClr val="000000"/>
              </a:buClr>
              <a:buSzPct val="70000"/>
              <a:buFont typeface="Courier New"/>
              <a:buChar char="o"/>
              <a:defRPr b="0"/>
            </a:pPr>
            <a:r>
              <a:rPr sz="2000"/>
              <a:t>Standard libraries not thread-safe. ➔ not anymore</a:t>
            </a:r>
          </a:p>
          <a:p>
            <a:pPr lvl="1" marL="861483" indent="-264583">
              <a:spcBef>
                <a:spcPts val="0"/>
              </a:spcBef>
              <a:buClr>
                <a:srgbClr val="000000"/>
              </a:buClr>
              <a:buSzPct val="70000"/>
              <a:buFont typeface="Courier New"/>
              <a:buChar char="o"/>
              <a:defRPr b="0"/>
            </a:pPr>
            <a:r>
              <a:rPr sz="2000"/>
              <a:t>Kernel calls, window systems not multi-threaded.</a:t>
            </a:r>
          </a:p>
          <a:p>
            <a:pPr lvl="2" marL="1371600" indent="-317500">
              <a:spcBef>
                <a:spcPts val="0"/>
              </a:spcBef>
              <a:buClr>
                <a:srgbClr val="000000"/>
              </a:buClr>
              <a:buSzPct val="58332"/>
              <a:buFont typeface="Wingdings"/>
              <a:buChar char="▪"/>
              <a:defRPr b="0" sz="2000"/>
            </a:pPr>
            <a:r>
              <a:t>➔ not anymore</a:t>
            </a:r>
          </a:p>
          <a:p>
            <a:pPr lvl="1" marL="861483" indent="-264583">
              <a:spcBef>
                <a:spcPts val="0"/>
              </a:spcBef>
              <a:buClr>
                <a:srgbClr val="000000"/>
              </a:buClr>
              <a:buSzPct val="70000"/>
              <a:buFont typeface="Courier New"/>
              <a:buChar char="o"/>
              <a:defRPr b="0"/>
            </a:pPr>
            <a:r>
              <a:rPr sz="2000"/>
              <a:t>Few debugging tools</a:t>
            </a:r>
          </a:p>
          <a:p>
            <a:pPr marL="404283" indent="-264583">
              <a:spcBef>
                <a:spcPts val="400"/>
              </a:spcBef>
              <a:buSzPct val="70000"/>
            </a:pPr>
            <a:r>
              <a:rPr sz="2000"/>
              <a:t>Often don't want concurrency anyway (e.g. window events).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C0128"/>
      </a:accent1>
      <a:accent2>
        <a:srgbClr val="063DE8"/>
      </a:accent2>
      <a:accent3>
        <a:srgbClr val="8F8F8F"/>
      </a:accent3>
      <a:accent4>
        <a:srgbClr val="8D0116"/>
      </a:accent4>
      <a:accent5>
        <a:srgbClr val="032282"/>
      </a:accent5>
      <a:accent6>
        <a:srgbClr val="6E6E6E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C0128"/>
      </a:accent1>
      <a:accent2>
        <a:srgbClr val="063DE8"/>
      </a:accent2>
      <a:accent3>
        <a:srgbClr val="8F8F8F"/>
      </a:accent3>
      <a:accent4>
        <a:srgbClr val="8D0116"/>
      </a:accent4>
      <a:accent5>
        <a:srgbClr val="032282"/>
      </a:accent5>
      <a:accent6>
        <a:srgbClr val="6E6E6E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