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89" r:id="rId9"/>
    <p:sldId id="263" r:id="rId10"/>
    <p:sldId id="264"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snapToObjects="1">
      <p:cViewPr varScale="1">
        <p:scale>
          <a:sx n="119" d="100"/>
          <a:sy n="119" d="100"/>
        </p:scale>
        <p:origin x="1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790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685800" y="2130425"/>
            <a:ext cx="7772400" cy="1755775"/>
          </a:xfrm>
          <a:prstGeom prst="rect">
            <a:avLst/>
          </a:prstGeom>
        </p:spPr>
        <p:txBody>
          <a:bodyPr/>
          <a:lstStyle>
            <a:lvl1pPr>
              <a:defRPr sz="4000"/>
            </a:lvl1pPr>
          </a:lstStyle>
          <a:p>
            <a:r>
              <a:t>Title Text</a:t>
            </a:r>
          </a:p>
        </p:txBody>
      </p:sp>
      <p:sp>
        <p:nvSpPr>
          <p:cNvPr id="12" name="Shape 12"/>
          <p:cNvSpPr>
            <a:spLocks noGrp="1"/>
          </p:cNvSpPr>
          <p:nvPr>
            <p:ph type="body" sz="half" idx="1"/>
          </p:nvPr>
        </p:nvSpPr>
        <p:spPr>
          <a:xfrm>
            <a:off x="1371600" y="3886200"/>
            <a:ext cx="6400799" cy="2971800"/>
          </a:xfrm>
          <a:prstGeom prst="rect">
            <a:avLst/>
          </a:prstGeom>
        </p:spPr>
        <p:txBody>
          <a:bodyPr/>
          <a:lstStyle>
            <a:lvl1pPr marL="92075" indent="-92075">
              <a:lnSpc>
                <a:spcPct val="80000"/>
              </a:lnSpc>
              <a:spcBef>
                <a:spcPts val="400"/>
              </a:spcBef>
              <a:defRPr sz="2400"/>
            </a:lvl1pPr>
            <a:lvl2pPr marL="0" indent="0">
              <a:lnSpc>
                <a:spcPct val="80000"/>
              </a:lnSpc>
              <a:spcBef>
                <a:spcPts val="400"/>
              </a:spcBef>
              <a:buSzTx/>
              <a:buNone/>
              <a:defRPr sz="2400"/>
            </a:lvl2pPr>
            <a:lvl3pPr marL="0" indent="0">
              <a:lnSpc>
                <a:spcPct val="80000"/>
              </a:lnSpc>
              <a:spcBef>
                <a:spcPts val="400"/>
              </a:spcBef>
              <a:buSzTx/>
              <a:buNone/>
              <a:defRPr sz="2400"/>
            </a:lvl3pPr>
            <a:lvl4pPr marL="0" indent="0">
              <a:lnSpc>
                <a:spcPct val="80000"/>
              </a:lnSpc>
              <a:spcBef>
                <a:spcPts val="400"/>
              </a:spcBef>
              <a:buSzTx/>
              <a:buNone/>
              <a:defRPr sz="2400"/>
            </a:lvl4pPr>
            <a:lvl5pPr marL="0" indent="0">
              <a:lnSpc>
                <a:spcPct val="80000"/>
              </a:lnSpc>
              <a:spcBef>
                <a:spcPts val="4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9" name="Shape 29"/>
          <p:cNvSpPr>
            <a:spLocks noGrp="1"/>
          </p:cNvSpPr>
          <p:nvPr>
            <p:ph type="title"/>
          </p:nvPr>
        </p:nvSpPr>
        <p:spPr>
          <a:xfrm>
            <a:off x="660400" y="2692400"/>
            <a:ext cx="7772400" cy="17018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r>
              <a:t>Title Text</a:t>
            </a:r>
          </a:p>
        </p:txBody>
      </p:sp>
      <p:sp>
        <p:nvSpPr>
          <p:cNvPr id="30" name="Shape 30"/>
          <p:cNvSpPr>
            <a:spLocks noGrp="1"/>
          </p:cNvSpPr>
          <p:nvPr>
            <p:ph type="body" sz="half" idx="1"/>
          </p:nvPr>
        </p:nvSpPr>
        <p:spPr>
          <a:xfrm>
            <a:off x="1054100" y="4394200"/>
            <a:ext cx="7467600" cy="2463800"/>
          </a:xfrm>
          <a:prstGeom prst="rect">
            <a:avLst/>
          </a:prstGeom>
        </p:spPr>
        <p:txBody>
          <a:bodyPr/>
          <a:lstStyle>
            <a:lvl1pPr marL="107950" indent="-107950">
              <a:lnSpc>
                <a:spcPct val="80000"/>
              </a:lnSpc>
              <a:spcBef>
                <a:spcPts val="500"/>
              </a:spcBef>
              <a:buClr>
                <a:srgbClr val="3333CC"/>
              </a:buClr>
              <a:defRPr sz="2800">
                <a:solidFill>
                  <a:srgbClr val="3333CC"/>
                </a:solidFill>
                <a:latin typeface="Times New Roman"/>
                <a:ea typeface="Times New Roman"/>
                <a:cs typeface="Times New Roman"/>
                <a:sym typeface="Times New Roman"/>
              </a:defRPr>
            </a:lvl1pPr>
            <a:lvl2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2pPr>
            <a:lvl3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3pPr>
            <a:lvl4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4pPr>
            <a:lvl5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661400" y="6527800"/>
            <a:ext cx="482599" cy="5834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8" name="Shape 38"/>
          <p:cNvSpPr>
            <a:spLocks noGrp="1"/>
          </p:cNvSpPr>
          <p:nvPr>
            <p:ph type="title"/>
          </p:nvPr>
        </p:nvSpPr>
        <p:spPr>
          <a:xfrm>
            <a:off x="685800" y="0"/>
            <a:ext cx="7772400" cy="19812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r>
              <a:t>Title Text</a:t>
            </a:r>
          </a:p>
        </p:txBody>
      </p:sp>
      <p:sp>
        <p:nvSpPr>
          <p:cNvPr id="39" name="Shape 39"/>
          <p:cNvSpPr>
            <a:spLocks noGrp="1"/>
          </p:cNvSpPr>
          <p:nvPr>
            <p:ph type="sldNum" sz="quarter" idx="2"/>
          </p:nvPr>
        </p:nvSpPr>
        <p:spPr>
          <a:xfrm>
            <a:off x="8661400" y="6527800"/>
            <a:ext cx="482599" cy="583434"/>
          </a:xfrm>
          <a:prstGeom prst="rect">
            <a:avLst/>
          </a:prstGeom>
        </p:spPr>
        <p:txBody>
          <a:bodyPr/>
          <a:lstStyle/>
          <a:p>
            <a:fld id="{86CB4B4D-7CA3-9044-876B-883B54F8677D}" type="slidenum">
              <a:t>‹#›</a:t>
            </a:fld>
            <a:endParaRPr/>
          </a:p>
        </p:txBody>
      </p:sp>
      <p:sp>
        <p:nvSpPr>
          <p:cNvPr id="40" name="Shape 40"/>
          <p:cNvSpPr>
            <a:spLocks noGrp="1"/>
          </p:cNvSpPr>
          <p:nvPr>
            <p:ph type="body" idx="1"/>
          </p:nvPr>
        </p:nvSpPr>
        <p:spPr>
          <a:xfrm>
            <a:off x="685800" y="1981200"/>
            <a:ext cx="7772400" cy="4876800"/>
          </a:xfrm>
          <a:prstGeom prst="rect">
            <a:avLst/>
          </a:prstGeom>
        </p:spPr>
        <p:txBody>
          <a:bodyPr/>
          <a:lstStyle>
            <a:lvl1pPr>
              <a:buClr>
                <a:srgbClr val="3333CC"/>
              </a:buClr>
              <a:defRPr>
                <a:solidFill>
                  <a:srgbClr val="3333CC"/>
                </a:solidFill>
                <a:latin typeface="Times New Roman"/>
                <a:ea typeface="Times New Roman"/>
                <a:cs typeface="Times New Roman"/>
                <a:sym typeface="Times New Roman"/>
              </a:defRPr>
            </a:lvl1pPr>
            <a:lvl2pPr>
              <a:buClr>
                <a:srgbClr val="3333CC"/>
              </a:buClr>
              <a:defRPr>
                <a:solidFill>
                  <a:srgbClr val="3333CC"/>
                </a:solidFill>
                <a:latin typeface="Times New Roman"/>
                <a:ea typeface="Times New Roman"/>
                <a:cs typeface="Times New Roman"/>
                <a:sym typeface="Times New Roman"/>
              </a:defRPr>
            </a:lvl2pPr>
            <a:lvl3pPr>
              <a:buClr>
                <a:srgbClr val="3333CC"/>
              </a:buClr>
              <a:defRPr>
                <a:solidFill>
                  <a:srgbClr val="3333CC"/>
                </a:solidFill>
                <a:latin typeface="Times New Roman"/>
                <a:ea typeface="Times New Roman"/>
                <a:cs typeface="Times New Roman"/>
                <a:sym typeface="Times New Roman"/>
              </a:defRPr>
            </a:lvl3pPr>
            <a:lvl4pPr>
              <a:buClr>
                <a:srgbClr val="3333CC"/>
              </a:buClr>
              <a:defRPr>
                <a:solidFill>
                  <a:srgbClr val="3333CC"/>
                </a:solidFill>
                <a:latin typeface="Times New Roman"/>
                <a:ea typeface="Times New Roman"/>
                <a:cs typeface="Times New Roman"/>
                <a:sym typeface="Times New Roman"/>
              </a:defRPr>
            </a:lvl4pPr>
            <a:lvl5pPr>
              <a:buClr>
                <a:srgbClr val="3333CC"/>
              </a:buClr>
              <a:defRPr>
                <a:solidFill>
                  <a:srgbClr val="3333CC"/>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47" name="Shape 47"/>
          <p:cNvSpPr>
            <a:spLocks noGrp="1"/>
          </p:cNvSpPr>
          <p:nvPr>
            <p:ph type="title"/>
          </p:nvPr>
        </p:nvSpPr>
        <p:spPr>
          <a:xfrm>
            <a:off x="685800" y="0"/>
            <a:ext cx="7772400" cy="14478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r>
              <a:t>Title Text</a:t>
            </a:r>
          </a:p>
        </p:txBody>
      </p:sp>
      <p:sp>
        <p:nvSpPr>
          <p:cNvPr id="48" name="Shape 48"/>
          <p:cNvSpPr>
            <a:spLocks noGrp="1"/>
          </p:cNvSpPr>
          <p:nvPr>
            <p:ph type="body" sz="half" idx="1"/>
          </p:nvPr>
        </p:nvSpPr>
        <p:spPr>
          <a:xfrm>
            <a:off x="685800" y="1447800"/>
            <a:ext cx="3809999" cy="5410200"/>
          </a:xfrm>
          <a:prstGeom prst="rect">
            <a:avLst/>
          </a:prstGeom>
        </p:spPr>
        <p:txBody>
          <a:bodyPr/>
          <a:lstStyle>
            <a:lvl1pPr>
              <a:buClr>
                <a:srgbClr val="3333CC"/>
              </a:buClr>
              <a:defRPr>
                <a:solidFill>
                  <a:srgbClr val="3333CC"/>
                </a:solidFill>
                <a:latin typeface="Times New Roman"/>
                <a:ea typeface="Times New Roman"/>
                <a:cs typeface="Times New Roman"/>
                <a:sym typeface="Times New Roman"/>
              </a:defRPr>
            </a:lvl1pPr>
            <a:lvl2pPr>
              <a:buClr>
                <a:srgbClr val="3333CC"/>
              </a:buClr>
              <a:defRPr>
                <a:solidFill>
                  <a:srgbClr val="3333CC"/>
                </a:solidFill>
                <a:latin typeface="Times New Roman"/>
                <a:ea typeface="Times New Roman"/>
                <a:cs typeface="Times New Roman"/>
                <a:sym typeface="Times New Roman"/>
              </a:defRPr>
            </a:lvl2pPr>
            <a:lvl3pPr>
              <a:buClr>
                <a:srgbClr val="3333CC"/>
              </a:buClr>
              <a:defRPr>
                <a:solidFill>
                  <a:srgbClr val="3333CC"/>
                </a:solidFill>
                <a:latin typeface="Times New Roman"/>
                <a:ea typeface="Times New Roman"/>
                <a:cs typeface="Times New Roman"/>
                <a:sym typeface="Times New Roman"/>
              </a:defRPr>
            </a:lvl3pPr>
            <a:lvl4pPr>
              <a:buClr>
                <a:srgbClr val="3333CC"/>
              </a:buClr>
              <a:defRPr>
                <a:solidFill>
                  <a:srgbClr val="3333CC"/>
                </a:solidFill>
                <a:latin typeface="Times New Roman"/>
                <a:ea typeface="Times New Roman"/>
                <a:cs typeface="Times New Roman"/>
                <a:sym typeface="Times New Roman"/>
              </a:defRPr>
            </a:lvl4pPr>
            <a:lvl5pPr>
              <a:buClr>
                <a:srgbClr val="3333CC"/>
              </a:buClr>
              <a:defRPr>
                <a:solidFill>
                  <a:srgbClr val="3333CC"/>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sldNum" sz="quarter" idx="2"/>
          </p:nvPr>
        </p:nvSpPr>
        <p:spPr>
          <a:xfrm>
            <a:off x="8661400" y="6527800"/>
            <a:ext cx="482599" cy="5834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6" name="Shape 56"/>
          <p:cNvSpPr>
            <a:spLocks noGrp="1"/>
          </p:cNvSpPr>
          <p:nvPr>
            <p:ph type="title"/>
          </p:nvPr>
        </p:nvSpPr>
        <p:spPr>
          <a:xfrm>
            <a:off x="54421" y="0"/>
            <a:ext cx="9035158" cy="715219"/>
          </a:xfrm>
          <a:prstGeom prst="rect">
            <a:avLst/>
          </a:prstGeom>
        </p:spPr>
        <p:txBody>
          <a:bodyPr lIns="45719" tIns="45719" rIns="45719" bIns="45719" anchor="ctr"/>
          <a:lstStyle>
            <a:lvl1pPr algn="l">
              <a:defRPr>
                <a:latin typeface="Times New Roman"/>
                <a:ea typeface="Times New Roman"/>
                <a:cs typeface="Times New Roman"/>
                <a:sym typeface="Times New Roman"/>
              </a:defRPr>
            </a:lvl1pPr>
          </a:lstStyle>
          <a:p>
            <a:r>
              <a:t>Title Text</a:t>
            </a:r>
          </a:p>
        </p:txBody>
      </p:sp>
      <p:sp>
        <p:nvSpPr>
          <p:cNvPr id="57" name="Shape 57"/>
          <p:cNvSpPr>
            <a:spLocks noGrp="1"/>
          </p:cNvSpPr>
          <p:nvPr>
            <p:ph type="body" idx="1"/>
          </p:nvPr>
        </p:nvSpPr>
        <p:spPr>
          <a:xfrm>
            <a:off x="76200" y="876300"/>
            <a:ext cx="8991600" cy="5490419"/>
          </a:xfrm>
          <a:prstGeom prst="rect">
            <a:avLst/>
          </a:prstGeom>
        </p:spPr>
        <p:txBody>
          <a:bodyPr lIns="45719" tIns="45719" rIns="45719" bIns="45719"/>
          <a:lstStyle>
            <a:lvl1pPr marL="320842" indent="-320842">
              <a:spcBef>
                <a:spcPts val="700"/>
              </a:spcBef>
              <a:buClrTx/>
              <a:buFontTx/>
              <a:buChar char="•"/>
              <a:defRPr>
                <a:latin typeface="Times New Roman"/>
                <a:ea typeface="Times New Roman"/>
                <a:cs typeface="Times New Roman"/>
                <a:sym typeface="Times New Roman"/>
              </a:defRPr>
            </a:lvl1pPr>
            <a:lvl2pPr marL="701842" indent="-320842">
              <a:spcBef>
                <a:spcPts val="700"/>
              </a:spcBef>
              <a:buClrTx/>
              <a:buFontTx/>
              <a:buChar char="•"/>
              <a:defRPr>
                <a:latin typeface="Times New Roman"/>
                <a:ea typeface="Times New Roman"/>
                <a:cs typeface="Times New Roman"/>
                <a:sym typeface="Times New Roman"/>
              </a:defRPr>
            </a:lvl2pPr>
            <a:lvl3pPr marL="1082842" indent="-320842">
              <a:spcBef>
                <a:spcPts val="700"/>
              </a:spcBef>
              <a:buClrTx/>
              <a:buFontTx/>
              <a:buChar char="•"/>
              <a:defRPr>
                <a:latin typeface="Times New Roman"/>
                <a:ea typeface="Times New Roman"/>
                <a:cs typeface="Times New Roman"/>
                <a:sym typeface="Times New Roman"/>
              </a:defRPr>
            </a:lvl3pPr>
            <a:lvl4pPr marL="1463842" indent="-320842">
              <a:spcBef>
                <a:spcPts val="700"/>
              </a:spcBef>
              <a:buClrTx/>
              <a:buFontTx/>
              <a:buChar char="•"/>
              <a:defRPr>
                <a:latin typeface="Times New Roman"/>
                <a:ea typeface="Times New Roman"/>
                <a:cs typeface="Times New Roman"/>
                <a:sym typeface="Times New Roman"/>
              </a:defRPr>
            </a:lvl4pPr>
            <a:lvl5pPr marL="1844842" indent="-320842">
              <a:spcBef>
                <a:spcPts val="700"/>
              </a:spcBef>
              <a:buClrTx/>
              <a:buFontTx/>
              <a:buChar char="•"/>
              <a:defRPr>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8661400" y="6527800"/>
            <a:ext cx="482600" cy="287087"/>
          </a:xfrm>
          <a:prstGeom prst="rect">
            <a:avLst/>
          </a:prstGeom>
        </p:spPr>
        <p:txBody>
          <a:bodyPr lIns="45719" tIns="45719" rIns="45719" bIns="45719"/>
          <a:lstStyle>
            <a:lvl1pPr indent="0" algn="r">
              <a:buClrTx/>
              <a:buSzTx/>
              <a:buFontTx/>
              <a:buNone/>
              <a:defRPr>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36"/>
            <a:ext cx="8229600" cy="1143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Title Text</a:t>
            </a:r>
          </a:p>
        </p:txBody>
      </p:sp>
      <p:sp>
        <p:nvSpPr>
          <p:cNvPr id="3" name="Shape 3"/>
          <p:cNvSpPr>
            <a:spLocks noGrp="1"/>
          </p:cNvSpPr>
          <p:nvPr>
            <p:ph type="body" idx="1"/>
          </p:nvPr>
        </p:nvSpPr>
        <p:spPr>
          <a:xfrm>
            <a:off x="457200" y="1295400"/>
            <a:ext cx="8229600" cy="525779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553200" y="6245225"/>
            <a:ext cx="2133600" cy="380234"/>
          </a:xfrm>
          <a:prstGeom prst="rect">
            <a:avLst/>
          </a:prstGeom>
          <a:ln w="12700">
            <a:miter lim="400000"/>
          </a:ln>
        </p:spPr>
        <p:txBody>
          <a:bodyPr lIns="91424" tIns="91424" rIns="91424" bIns="91424">
            <a:spAutoFit/>
          </a:bodyPr>
          <a:lstStyle>
            <a:lvl1pPr indent="-88900">
              <a:buClr>
                <a:srgbClr val="000000"/>
              </a:buClr>
              <a:buSzPct val="100000"/>
              <a:buFont typeface="Arial"/>
              <a:buChar cha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1pPr>
      <a:lvl2pPr marL="768350" marR="0" indent="-20320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2pPr>
      <a:lvl3pPr marL="1188508" marR="0" indent="-182033"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3pPr>
      <a:lvl4pPr marL="1691639" marR="0" indent="-243839"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4pPr>
      <a:lvl5pPr marL="2148839" marR="0" indent="-243839"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5pPr>
      <a:lvl6pPr marL="2514600" marR="0" indent="-10795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6pPr>
      <a:lvl7pPr marL="2971800" marR="0" indent="-10795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7pPr>
      <a:lvl8pPr marL="3429000" marR="0" indent="-10795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8pPr>
      <a:lvl9pPr marL="3886200" marR="0" indent="-10795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8890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
          <a:srgbClr val="000000"/>
        </a:buClr>
        <a:buSzPct val="100000"/>
        <a:buFont typeface="Arial"/>
        <a:buChar char="o"/>
        <a:tabLst/>
        <a:defRPr sz="1400" b="0"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
          <a:srgbClr val="000000"/>
        </a:buClr>
        <a:buSzPct val="100000"/>
        <a:buFont typeface="Arial"/>
        <a:buChar char="o"/>
        <a:tabLst/>
        <a:defRPr sz="1400" b="0"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
          <a:srgbClr val="000000"/>
        </a:buClr>
        <a:buSzPct val="100000"/>
        <a:buFont typeface="Arial"/>
        <a:buChar char="o"/>
        <a:tabLst/>
        <a:defRPr sz="1400" b="0"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xfrm>
            <a:off x="685800" y="2130425"/>
            <a:ext cx="7772400" cy="1470025"/>
          </a:xfrm>
          <a:prstGeom prst="rect">
            <a:avLst/>
          </a:prstGeom>
        </p:spPr>
        <p:txBody>
          <a:bodyPr lIns="45699" tIns="45699" rIns="45699" bIns="45699">
            <a:normAutofit fontScale="90000"/>
          </a:bodyPr>
          <a:lstStyle/>
          <a:p>
            <a:pPr defTabSz="713231">
              <a:defRPr sz="3120"/>
            </a:pPr>
            <a:r>
              <a:rPr b="1"/>
              <a:t>The UNIX Time-</a:t>
            </a:r>
            <a:br>
              <a:rPr b="1"/>
            </a:br>
            <a:r>
              <a:rPr b="1"/>
              <a:t>Sharing System</a:t>
            </a:r>
            <a:br>
              <a:rPr b="1"/>
            </a:br>
            <a:endParaRPr b="1"/>
          </a:p>
        </p:txBody>
      </p:sp>
      <p:sp>
        <p:nvSpPr>
          <p:cNvPr id="68" name="Shape 68"/>
          <p:cNvSpPr>
            <a:spLocks noGrp="1"/>
          </p:cNvSpPr>
          <p:nvPr>
            <p:ph type="body" sz="quarter" idx="1"/>
          </p:nvPr>
        </p:nvSpPr>
        <p:spPr>
          <a:xfrm>
            <a:off x="1371599" y="3886200"/>
            <a:ext cx="6400801" cy="1752600"/>
          </a:xfrm>
          <a:prstGeom prst="rect">
            <a:avLst/>
          </a:prstGeom>
        </p:spPr>
        <p:txBody>
          <a:bodyPr lIns="45699" tIns="45699" rIns="45699" bIns="45699">
            <a:normAutofit/>
          </a:bodyPr>
          <a:lstStyle/>
          <a:p>
            <a:pPr marL="0" indent="0" algn="ctr">
              <a:buSzTx/>
              <a:buNone/>
            </a:pPr>
            <a:r>
              <a:t>Dennis M. Ritchie and Ken Thompson</a:t>
            </a:r>
            <a:br/>
            <a:r>
              <a:t>Bell Laboratories</a:t>
            </a:r>
            <a:br/>
            <a:endParaRPr/>
          </a:p>
          <a:p>
            <a:pPr marL="0" indent="0" algn="ctr">
              <a:buSzTx/>
              <a:buNone/>
            </a:pPr>
            <a:r>
              <a:t>Communications of the ACM</a:t>
            </a:r>
          </a:p>
          <a:p>
            <a:pPr marL="0" indent="0" algn="ctr">
              <a:buSzTx/>
              <a:buNone/>
            </a:pPr>
            <a:r>
              <a:t>July 1974, Volume 17, Number 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Virtual File System (VFS)</a:t>
            </a:r>
          </a:p>
        </p:txBody>
      </p:sp>
      <p:sp>
        <p:nvSpPr>
          <p:cNvPr id="92" name="Shape 92"/>
          <p:cNvSpPr>
            <a:spLocks noGrp="1"/>
          </p:cNvSpPr>
          <p:nvPr>
            <p:ph type="body" sz="half" idx="1"/>
          </p:nvPr>
        </p:nvSpPr>
        <p:spPr>
          <a:xfrm>
            <a:off x="76200" y="762000"/>
            <a:ext cx="8991601" cy="1762026"/>
          </a:xfrm>
          <a:prstGeom prst="rect">
            <a:avLst/>
          </a:prstGeom>
        </p:spPr>
        <p:txBody>
          <a:bodyPr/>
          <a:lstStyle/>
          <a:p>
            <a:pPr marL="240631" indent="-240631">
              <a:spcBef>
                <a:spcPts val="0"/>
              </a:spcBef>
              <a:defRPr sz="2300"/>
            </a:pPr>
            <a:r>
              <a:t>VFS provides </a:t>
            </a:r>
          </a:p>
          <a:p>
            <a:pPr marL="828842" lvl="1">
              <a:spcBef>
                <a:spcPts val="0"/>
              </a:spcBef>
              <a:buAutoNum type="arabicPeriod"/>
              <a:defRPr sz="2300"/>
            </a:pPr>
            <a:r>
              <a:t>A common system call interface to user applications to access different file systems implemented in the OS.</a:t>
            </a:r>
          </a:p>
          <a:p>
            <a:pPr marL="828842" lvl="1">
              <a:spcBef>
                <a:spcPts val="0"/>
              </a:spcBef>
              <a:buAutoNum type="arabicPeriod"/>
              <a:defRPr sz="2300"/>
            </a:pPr>
            <a:r>
              <a:t>A common interface to file systems to “plug into” the operating system and provide services to user applications.</a:t>
            </a:r>
          </a:p>
        </p:txBody>
      </p:sp>
      <p:sp>
        <p:nvSpPr>
          <p:cNvPr id="93" name="Shape 93"/>
          <p:cNvSpPr/>
          <p:nvPr/>
        </p:nvSpPr>
        <p:spPr>
          <a:xfrm>
            <a:off x="1889769" y="25146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User Applications</a:t>
            </a:r>
          </a:p>
        </p:txBody>
      </p:sp>
      <p:sp>
        <p:nvSpPr>
          <p:cNvPr id="94" name="Shape 94"/>
          <p:cNvSpPr/>
          <p:nvPr/>
        </p:nvSpPr>
        <p:spPr>
          <a:xfrm>
            <a:off x="1889769" y="30480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System Calls</a:t>
            </a:r>
          </a:p>
        </p:txBody>
      </p:sp>
      <p:sp>
        <p:nvSpPr>
          <p:cNvPr id="95" name="Shape 95"/>
          <p:cNvSpPr/>
          <p:nvPr/>
        </p:nvSpPr>
        <p:spPr>
          <a:xfrm>
            <a:off x="1889769" y="35814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Virtual File System</a:t>
            </a:r>
          </a:p>
        </p:txBody>
      </p:sp>
      <p:sp>
        <p:nvSpPr>
          <p:cNvPr id="96" name="Shape 96"/>
          <p:cNvSpPr/>
          <p:nvPr/>
        </p:nvSpPr>
        <p:spPr>
          <a:xfrm>
            <a:off x="1889769"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File System 1</a:t>
            </a:r>
          </a:p>
        </p:txBody>
      </p:sp>
      <p:sp>
        <p:nvSpPr>
          <p:cNvPr id="97" name="Shape 97"/>
          <p:cNvSpPr/>
          <p:nvPr/>
        </p:nvSpPr>
        <p:spPr>
          <a:xfrm>
            <a:off x="3210569"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File System 2</a:t>
            </a:r>
          </a:p>
        </p:txBody>
      </p:sp>
      <p:sp>
        <p:nvSpPr>
          <p:cNvPr id="98" name="Shape 98"/>
          <p:cNvSpPr/>
          <p:nvPr/>
        </p:nvSpPr>
        <p:spPr>
          <a:xfrm>
            <a:off x="5168850"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File System N</a:t>
            </a:r>
          </a:p>
        </p:txBody>
      </p:sp>
      <p:sp>
        <p:nvSpPr>
          <p:cNvPr id="99" name="Shape 99"/>
          <p:cNvSpPr/>
          <p:nvPr/>
        </p:nvSpPr>
        <p:spPr>
          <a:xfrm>
            <a:off x="4492595" y="4348165"/>
            <a:ext cx="7137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a:t>
            </a:r>
          </a:p>
        </p:txBody>
      </p:sp>
      <p:sp>
        <p:nvSpPr>
          <p:cNvPr id="100" name="Shape 100"/>
          <p:cNvSpPr/>
          <p:nvPr/>
        </p:nvSpPr>
        <p:spPr>
          <a:xfrm>
            <a:off x="1889769" y="4993497"/>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File System Cache</a:t>
            </a:r>
          </a:p>
        </p:txBody>
      </p:sp>
      <p:sp>
        <p:nvSpPr>
          <p:cNvPr id="101" name="Shape 101"/>
          <p:cNvSpPr/>
          <p:nvPr/>
        </p:nvSpPr>
        <p:spPr>
          <a:xfrm>
            <a:off x="1889769" y="5526897"/>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Device Drivers</a:t>
            </a:r>
          </a:p>
        </p:txBody>
      </p:sp>
      <p:sp>
        <p:nvSpPr>
          <p:cNvPr id="102" name="Shape 102"/>
          <p:cNvSpPr/>
          <p:nvPr/>
        </p:nvSpPr>
        <p:spPr>
          <a:xfrm>
            <a:off x="1887091" y="6060297"/>
            <a:ext cx="1321694" cy="6898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Storage 1</a:t>
            </a:r>
          </a:p>
        </p:txBody>
      </p:sp>
      <p:sp>
        <p:nvSpPr>
          <p:cNvPr id="103" name="Shape 103"/>
          <p:cNvSpPr/>
          <p:nvPr/>
        </p:nvSpPr>
        <p:spPr>
          <a:xfrm>
            <a:off x="3207891" y="6060297"/>
            <a:ext cx="1321693" cy="6898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Storage 2</a:t>
            </a:r>
          </a:p>
        </p:txBody>
      </p:sp>
      <p:sp>
        <p:nvSpPr>
          <p:cNvPr id="104" name="Shape 104"/>
          <p:cNvSpPr/>
          <p:nvPr/>
        </p:nvSpPr>
        <p:spPr>
          <a:xfrm>
            <a:off x="5166171" y="6072997"/>
            <a:ext cx="1321694" cy="6644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Storage 3</a:t>
            </a:r>
          </a:p>
        </p:txBody>
      </p:sp>
      <p:sp>
        <p:nvSpPr>
          <p:cNvPr id="105" name="Shape 105"/>
          <p:cNvSpPr/>
          <p:nvPr/>
        </p:nvSpPr>
        <p:spPr>
          <a:xfrm>
            <a:off x="4492595" y="6194510"/>
            <a:ext cx="7137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prstGeom prst="rect">
            <a:avLst/>
          </a:prstGeom>
        </p:spPr>
        <p:txBody>
          <a:bodyPr/>
          <a:lstStyle/>
          <a:p>
            <a:r>
              <a:t>Partitions and File-system Layout</a:t>
            </a:r>
          </a:p>
        </p:txBody>
      </p:sp>
      <p:pic>
        <p:nvPicPr>
          <p:cNvPr id="121" name="6-11.jpg"/>
          <p:cNvPicPr>
            <a:picLocks noChangeAspect="1"/>
          </p:cNvPicPr>
          <p:nvPr/>
        </p:nvPicPr>
        <p:blipFill>
          <a:blip r:embed="rId2">
            <a:extLst/>
          </a:blip>
          <a:srcRect/>
          <a:stretch>
            <a:fillRect/>
          </a:stretch>
        </p:blipFill>
        <p:spPr>
          <a:xfrm>
            <a:off x="560387" y="1470143"/>
            <a:ext cx="8489221" cy="3519370"/>
          </a:xfrm>
          <a:prstGeom prst="rect">
            <a:avLst/>
          </a:prstGeom>
          <a:ln w="12700">
            <a:miter lim="400000"/>
          </a:ln>
        </p:spPr>
      </p:pic>
      <p:sp>
        <p:nvSpPr>
          <p:cNvPr id="122" name="Shape 122"/>
          <p:cNvSpPr/>
          <p:nvPr/>
        </p:nvSpPr>
        <p:spPr>
          <a:xfrm>
            <a:off x="20541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File System 1</a:t>
            </a:r>
          </a:p>
        </p:txBody>
      </p:sp>
      <p:sp>
        <p:nvSpPr>
          <p:cNvPr id="123" name="Shape 123"/>
          <p:cNvSpPr/>
          <p:nvPr/>
        </p:nvSpPr>
        <p:spPr>
          <a:xfrm>
            <a:off x="42766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File System 2</a:t>
            </a:r>
          </a:p>
        </p:txBody>
      </p:sp>
      <p:sp>
        <p:nvSpPr>
          <p:cNvPr id="124" name="Shape 124"/>
          <p:cNvSpPr/>
          <p:nvPr/>
        </p:nvSpPr>
        <p:spPr>
          <a:xfrm>
            <a:off x="63213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File System 3</a:t>
            </a:r>
          </a:p>
        </p:txBody>
      </p:sp>
      <p:sp>
        <p:nvSpPr>
          <p:cNvPr id="125" name="Shape 125"/>
          <p:cNvSpPr/>
          <p:nvPr/>
        </p:nvSpPr>
        <p:spPr>
          <a:xfrm>
            <a:off x="8366095" y="2837303"/>
            <a:ext cx="4089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lvl1pPr>
              <a:defRPr sz="3400"/>
            </a:lvl1pPr>
          </a:lstStyle>
          <a:p>
            <a:r>
              <a:t>Organizing Files on Disk: Contiguous Allocation</a:t>
            </a:r>
          </a:p>
        </p:txBody>
      </p:sp>
      <p:sp>
        <p:nvSpPr>
          <p:cNvPr id="128" name="Shape 128"/>
          <p:cNvSpPr>
            <a:spLocks noGrp="1"/>
          </p:cNvSpPr>
          <p:nvPr>
            <p:ph type="body" sz="half" idx="1"/>
          </p:nvPr>
        </p:nvSpPr>
        <p:spPr>
          <a:xfrm>
            <a:off x="76200" y="5224958"/>
            <a:ext cx="8991600" cy="1588295"/>
          </a:xfrm>
          <a:prstGeom prst="rect">
            <a:avLst/>
          </a:prstGeom>
        </p:spPr>
        <p:txBody>
          <a:bodyPr/>
          <a:lstStyle/>
          <a:p>
            <a:pPr marL="0" indent="0">
              <a:buSzTx/>
              <a:buNone/>
              <a:defRPr sz="2800"/>
            </a:pPr>
            <a:r>
              <a:t>(a) Contiguous allocation of disk space for 7 files</a:t>
            </a:r>
          </a:p>
          <a:p>
            <a:pPr marL="0" indent="0">
              <a:buSzTx/>
              <a:buNone/>
              <a:defRPr sz="2800"/>
            </a:pPr>
            <a:r>
              <a:t>(b) State of the disk after files D and E have been removed</a:t>
            </a:r>
          </a:p>
        </p:txBody>
      </p:sp>
      <p:pic>
        <p:nvPicPr>
          <p:cNvPr id="129" name="6-12.jpg"/>
          <p:cNvPicPr>
            <a:picLocks noChangeAspect="1"/>
          </p:cNvPicPr>
          <p:nvPr/>
        </p:nvPicPr>
        <p:blipFill>
          <a:blip r:embed="rId2">
            <a:extLst/>
          </a:blip>
          <a:stretch>
            <a:fillRect/>
          </a:stretch>
        </p:blipFill>
        <p:spPr>
          <a:xfrm>
            <a:off x="661275" y="930539"/>
            <a:ext cx="8077595" cy="417327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lvl1pPr>
              <a:defRPr sz="3100"/>
            </a:lvl1pPr>
          </a:lstStyle>
          <a:p>
            <a:r>
              <a:t>Organizing Files on Disk: Singly Linked List of Blocks</a:t>
            </a:r>
          </a:p>
        </p:txBody>
      </p:sp>
      <p:sp>
        <p:nvSpPr>
          <p:cNvPr id="132" name="Shape 132"/>
          <p:cNvSpPr>
            <a:spLocks noGrp="1"/>
          </p:cNvSpPr>
          <p:nvPr>
            <p:ph type="body" sz="quarter" idx="1"/>
          </p:nvPr>
        </p:nvSpPr>
        <p:spPr>
          <a:xfrm>
            <a:off x="76200" y="5398740"/>
            <a:ext cx="8991600" cy="1368823"/>
          </a:xfrm>
          <a:prstGeom prst="rect">
            <a:avLst/>
          </a:prstGeom>
        </p:spPr>
        <p:txBody>
          <a:bodyPr/>
          <a:lstStyle/>
          <a:p>
            <a:pPr marL="320842" indent="-320842">
              <a:defRPr sz="2200"/>
            </a:pPr>
            <a:r>
              <a:t>Advantage: Logically contiguous blocks can be discontiguous on disk</a:t>
            </a:r>
          </a:p>
          <a:p>
            <a:pPr marL="320842" indent="-320842">
              <a:defRPr sz="2200"/>
            </a:pPr>
            <a:r>
              <a:t>Disadvantage: Random seeks are expensive. Requires traversal from the start.</a:t>
            </a:r>
          </a:p>
        </p:txBody>
      </p:sp>
      <p:pic>
        <p:nvPicPr>
          <p:cNvPr id="133" name="6-13.jpg"/>
          <p:cNvPicPr>
            <a:picLocks noChangeAspect="1"/>
          </p:cNvPicPr>
          <p:nvPr/>
        </p:nvPicPr>
        <p:blipFill>
          <a:blip r:embed="rId2">
            <a:extLst/>
          </a:blip>
          <a:stretch>
            <a:fillRect/>
          </a:stretch>
        </p:blipFill>
        <p:spPr>
          <a:xfrm>
            <a:off x="886828" y="688142"/>
            <a:ext cx="6586478" cy="473767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32">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1" build="p"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6-14.jpg"/>
          <p:cNvPicPr>
            <a:picLocks noChangeAspect="1"/>
          </p:cNvPicPr>
          <p:nvPr/>
        </p:nvPicPr>
        <p:blipFill>
          <a:blip r:embed="rId2">
            <a:extLst/>
          </a:blip>
          <a:stretch>
            <a:fillRect/>
          </a:stretch>
        </p:blipFill>
        <p:spPr>
          <a:xfrm>
            <a:off x="95916" y="785812"/>
            <a:ext cx="4164934" cy="5096247"/>
          </a:xfrm>
          <a:prstGeom prst="rect">
            <a:avLst/>
          </a:prstGeom>
          <a:ln w="12700">
            <a:miter lim="400000"/>
          </a:ln>
        </p:spPr>
      </p:pic>
      <p:sp>
        <p:nvSpPr>
          <p:cNvPr id="136" name="Shape 136"/>
          <p:cNvSpPr>
            <a:spLocks noGrp="1"/>
          </p:cNvSpPr>
          <p:nvPr>
            <p:ph type="title"/>
          </p:nvPr>
        </p:nvSpPr>
        <p:spPr>
          <a:prstGeom prst="rect">
            <a:avLst/>
          </a:prstGeom>
        </p:spPr>
        <p:txBody>
          <a:bodyPr/>
          <a:lstStyle>
            <a:lvl1pPr>
              <a:defRPr sz="3500"/>
            </a:lvl1pPr>
          </a:lstStyle>
          <a:p>
            <a:r>
              <a:t>Organizing Files on Disk: File Allocation Table</a:t>
            </a:r>
          </a:p>
        </p:txBody>
      </p:sp>
      <p:sp>
        <p:nvSpPr>
          <p:cNvPr id="137" name="Shape 137"/>
          <p:cNvSpPr>
            <a:spLocks noGrp="1"/>
          </p:cNvSpPr>
          <p:nvPr>
            <p:ph type="body" idx="1"/>
          </p:nvPr>
        </p:nvSpPr>
        <p:spPr>
          <a:xfrm>
            <a:off x="4358778" y="1001216"/>
            <a:ext cx="4658222" cy="5556003"/>
          </a:xfrm>
          <a:prstGeom prst="rect">
            <a:avLst/>
          </a:prstGeom>
        </p:spPr>
        <p:txBody>
          <a:bodyPr/>
          <a:lstStyle/>
          <a:p>
            <a:pPr marL="320842" indent="-320842">
              <a:defRPr sz="2900"/>
            </a:pPr>
            <a:r>
              <a:t>Linked list allocation using a file allocation table in RAM</a:t>
            </a:r>
          </a:p>
          <a:p>
            <a:pPr marL="320842" indent="-320842">
              <a:defRPr sz="2900"/>
            </a:pPr>
            <a:r>
              <a:t>Doesn’t need a separate “next” pointer within each block</a:t>
            </a:r>
          </a:p>
          <a:p>
            <a:pPr marL="320842" indent="-320842">
              <a:defRPr sz="2900"/>
            </a:pPr>
            <a:r>
              <a:t>But random seeks are still expensive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r>
              <a:t>i-nodes (index nodes)</a:t>
            </a:r>
          </a:p>
        </p:txBody>
      </p:sp>
      <p:sp>
        <p:nvSpPr>
          <p:cNvPr id="140" name="Shape 140"/>
          <p:cNvSpPr>
            <a:spLocks noGrp="1"/>
          </p:cNvSpPr>
          <p:nvPr>
            <p:ph type="body" idx="1"/>
          </p:nvPr>
        </p:nvSpPr>
        <p:spPr>
          <a:prstGeom prst="rect">
            <a:avLst/>
          </a:prstGeom>
        </p:spPr>
        <p:txBody>
          <a:bodyPr/>
          <a:lstStyle/>
          <a:p>
            <a:pPr marL="320842" indent="-320842">
              <a:lnSpc>
                <a:spcPct val="90000"/>
              </a:lnSpc>
              <a:defRPr sz="2500"/>
            </a:pPr>
            <a:r>
              <a:t>Each file is described by an i-node</a:t>
            </a:r>
          </a:p>
          <a:p>
            <a:pPr marL="320842" indent="-320842">
              <a:lnSpc>
                <a:spcPct val="90000"/>
              </a:lnSpc>
              <a:defRPr sz="2500"/>
            </a:pPr>
            <a:r>
              <a:t>i-node stores the metadata for the file</a:t>
            </a:r>
          </a:p>
          <a:p>
            <a:pPr marL="320842" indent="-320842">
              <a:lnSpc>
                <a:spcPct val="90000"/>
              </a:lnSpc>
              <a:defRPr sz="2500"/>
            </a:pPr>
            <a:r>
              <a:t>Metadata = file info + location of data blocks</a:t>
            </a:r>
          </a:p>
          <a:p>
            <a:pPr marL="320842" indent="-320842">
              <a:lnSpc>
                <a:spcPct val="90000"/>
              </a:lnSpc>
              <a:defRPr sz="2500"/>
            </a:pPr>
            <a:r>
              <a:t>i-nodes are stored on the disk</a:t>
            </a:r>
          </a:p>
          <a:p>
            <a:pPr marL="320842" indent="-320842">
              <a:lnSpc>
                <a:spcPct val="90000"/>
              </a:lnSpc>
              <a:defRPr sz="2500"/>
            </a:pPr>
            <a:endParaRPr/>
          </a:p>
          <a:p>
            <a:pPr marL="320842" indent="-320842">
              <a:lnSpc>
                <a:spcPct val="90000"/>
              </a:lnSpc>
              <a:defRPr sz="2500"/>
            </a:pPr>
            <a:r>
              <a:t>An i-node is to a file what a page-table is to a virtual address space</a:t>
            </a:r>
          </a:p>
          <a:p>
            <a:pPr lvl="1">
              <a:lnSpc>
                <a:spcPct val="90000"/>
              </a:lnSpc>
              <a:defRPr sz="2500"/>
            </a:pPr>
            <a:endParaRPr/>
          </a:p>
          <a:p>
            <a:pPr lvl="1">
              <a:lnSpc>
                <a:spcPct val="90000"/>
              </a:lnSpc>
              <a:defRPr sz="2500"/>
            </a:pPr>
            <a:r>
              <a:t>Page table maps </a:t>
            </a:r>
          </a:p>
          <a:p>
            <a:pPr lvl="2">
              <a:lnSpc>
                <a:spcPct val="90000"/>
              </a:lnSpc>
              <a:defRPr sz="2500"/>
            </a:pPr>
            <a:r>
              <a:t>virtual page number in a virtual address space ——&gt; physical page frame number in DRAM</a:t>
            </a:r>
          </a:p>
          <a:p>
            <a:pPr lvl="1">
              <a:lnSpc>
                <a:spcPct val="90000"/>
              </a:lnSpc>
              <a:defRPr sz="2500"/>
            </a:pPr>
            <a:r>
              <a:t>i-node maps </a:t>
            </a:r>
          </a:p>
          <a:p>
            <a:pPr lvl="2">
              <a:lnSpc>
                <a:spcPct val="90000"/>
              </a:lnSpc>
              <a:defRPr sz="2500"/>
            </a:pPr>
            <a:r>
              <a:t>logical block number in a file ——&gt; physical block location on disk</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image.png"/>
          <p:cNvPicPr>
            <a:picLocks noChangeAspect="1"/>
          </p:cNvPicPr>
          <p:nvPr/>
        </p:nvPicPr>
        <p:blipFill>
          <a:blip r:embed="rId2">
            <a:extLst/>
          </a:blip>
          <a:srcRect l="1397" t="857" r="1321" b="318"/>
          <a:stretch>
            <a:fillRect/>
          </a:stretch>
        </p:blipFill>
        <p:spPr>
          <a:xfrm>
            <a:off x="61738" y="1017835"/>
            <a:ext cx="5243748" cy="4328038"/>
          </a:xfrm>
          <a:prstGeom prst="rect">
            <a:avLst/>
          </a:prstGeom>
          <a:ln w="12700">
            <a:miter lim="400000"/>
          </a:ln>
        </p:spPr>
      </p:pic>
      <p:sp>
        <p:nvSpPr>
          <p:cNvPr id="143" name="Shape 143"/>
          <p:cNvSpPr>
            <a:spLocks noGrp="1"/>
          </p:cNvSpPr>
          <p:nvPr>
            <p:ph type="title"/>
          </p:nvPr>
        </p:nvSpPr>
        <p:spPr>
          <a:prstGeom prst="rect">
            <a:avLst/>
          </a:prstGeom>
        </p:spPr>
        <p:txBody>
          <a:bodyPr/>
          <a:lstStyle/>
          <a:p>
            <a:r>
              <a:t>Unix i-node (index node)</a:t>
            </a:r>
          </a:p>
        </p:txBody>
      </p:sp>
      <p:sp>
        <p:nvSpPr>
          <p:cNvPr id="144" name="Shape 144"/>
          <p:cNvSpPr>
            <a:spLocks noGrp="1"/>
          </p:cNvSpPr>
          <p:nvPr>
            <p:ph type="body" sz="half" idx="1"/>
          </p:nvPr>
        </p:nvSpPr>
        <p:spPr>
          <a:xfrm>
            <a:off x="4972942" y="850900"/>
            <a:ext cx="3972522" cy="5678488"/>
          </a:xfrm>
          <a:prstGeom prst="rect">
            <a:avLst/>
          </a:prstGeom>
        </p:spPr>
        <p:txBody>
          <a:bodyPr/>
          <a:lstStyle/>
          <a:p>
            <a:pPr marL="320842" indent="-320842">
              <a:lnSpc>
                <a:spcPct val="90000"/>
              </a:lnSpc>
              <a:defRPr sz="2100"/>
            </a:pPr>
            <a:r>
              <a:t>Small files can be accessed quickly</a:t>
            </a:r>
          </a:p>
          <a:p>
            <a:pPr marL="320842" indent="-320842">
              <a:lnSpc>
                <a:spcPct val="90000"/>
              </a:lnSpc>
              <a:defRPr sz="2100"/>
            </a:pPr>
            <a:endParaRPr/>
          </a:p>
          <a:p>
            <a:pPr marL="320842" indent="-320842">
              <a:lnSpc>
                <a:spcPct val="90000"/>
              </a:lnSpc>
              <a:defRPr sz="2100"/>
            </a:pPr>
            <a:r>
              <a:t>If each block is 4KB</a:t>
            </a:r>
          </a:p>
          <a:p>
            <a:pPr lvl="1">
              <a:lnSpc>
                <a:spcPct val="90000"/>
              </a:lnSpc>
              <a:defRPr sz="2100"/>
            </a:pPr>
            <a:r>
              <a:t>First 48KB  of file reachable from 12 direct blocks</a:t>
            </a:r>
          </a:p>
          <a:p>
            <a:pPr lvl="1">
              <a:lnSpc>
                <a:spcPct val="90000"/>
              </a:lnSpc>
              <a:defRPr sz="2100"/>
            </a:pPr>
            <a:r>
              <a:t>Next 4MB available from single-indirect blocks</a:t>
            </a:r>
          </a:p>
          <a:p>
            <a:pPr lvl="1">
              <a:lnSpc>
                <a:spcPct val="90000"/>
              </a:lnSpc>
              <a:defRPr sz="2100"/>
            </a:pPr>
            <a:r>
              <a:t>Next 4GB available from double-indirect blocks</a:t>
            </a:r>
          </a:p>
          <a:p>
            <a:pPr lvl="1">
              <a:lnSpc>
                <a:spcPct val="90000"/>
              </a:lnSpc>
              <a:defRPr sz="2100"/>
            </a:pPr>
            <a:r>
              <a:t>Next 4TB available through the triple-indirect blocks</a:t>
            </a:r>
          </a:p>
          <a:p>
            <a:pPr lvl="1">
              <a:lnSpc>
                <a:spcPct val="90000"/>
              </a:lnSpc>
              <a:defRPr sz="2100"/>
            </a:pPr>
            <a:endParaRPr/>
          </a:p>
          <a:p>
            <a:pPr lvl="1">
              <a:lnSpc>
                <a:spcPct val="90000"/>
              </a:lnSpc>
              <a:defRPr sz="2100"/>
            </a:pPr>
            <a:endParaRPr/>
          </a:p>
          <a:p>
            <a:pPr marL="320842" indent="-320842">
              <a:lnSpc>
                <a:spcPct val="90000"/>
              </a:lnSpc>
              <a:defRPr sz="2100"/>
            </a:pPr>
            <a:r>
              <a:t>Any block can be found with at most 3 disk accesses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png"/>
          <p:cNvPicPr>
            <a:picLocks noChangeAspect="1"/>
          </p:cNvPicPr>
          <p:nvPr/>
        </p:nvPicPr>
        <p:blipFill>
          <a:blip r:embed="rId2">
            <a:extLst/>
          </a:blip>
          <a:stretch>
            <a:fillRect/>
          </a:stretch>
        </p:blipFill>
        <p:spPr>
          <a:xfrm>
            <a:off x="533400" y="685800"/>
            <a:ext cx="8077200" cy="5030788"/>
          </a:xfrm>
          <a:prstGeom prst="rect">
            <a:avLst/>
          </a:prstGeom>
          <a:ln w="12700">
            <a:miter lim="400000"/>
          </a:ln>
        </p:spPr>
      </p:pic>
      <p:sp>
        <p:nvSpPr>
          <p:cNvPr id="147" name="Shape 147"/>
          <p:cNvSpPr>
            <a:spLocks noGrp="1"/>
          </p:cNvSpPr>
          <p:nvPr>
            <p:ph type="title"/>
          </p:nvPr>
        </p:nvSpPr>
        <p:spPr>
          <a:prstGeom prst="rect">
            <a:avLst/>
          </a:prstGeom>
        </p:spPr>
        <p:txBody>
          <a:bodyPr>
            <a:normAutofit fontScale="90000"/>
          </a:bodyPr>
          <a:lstStyle/>
          <a:p>
            <a:r>
              <a:t>Another view of a UNIX i-node</a:t>
            </a:r>
          </a:p>
        </p:txBody>
      </p:sp>
      <p:sp>
        <p:nvSpPr>
          <p:cNvPr id="148" name="Shape 148"/>
          <p:cNvSpPr/>
          <p:nvPr/>
        </p:nvSpPr>
        <p:spPr>
          <a:xfrm>
            <a:off x="-20320" y="5110603"/>
            <a:ext cx="9184641" cy="139983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0631" indent="-240631">
              <a:buSzPct val="100000"/>
              <a:buChar char="•"/>
              <a:defRPr sz="2300">
                <a:latin typeface="Times New Roman"/>
                <a:ea typeface="Times New Roman"/>
                <a:cs typeface="Times New Roman"/>
                <a:sym typeface="Times New Roman"/>
              </a:defRPr>
            </a:pPr>
            <a:r>
              <a:t>Ref: Tanenbaum’s OS book</a:t>
            </a:r>
          </a:p>
          <a:p>
            <a:pPr marL="240631" indent="-240631">
              <a:buSzPct val="100000"/>
              <a:buChar char="•"/>
              <a:defRPr sz="2300">
                <a:latin typeface="Times New Roman"/>
                <a:ea typeface="Times New Roman"/>
                <a:cs typeface="Times New Roman"/>
                <a:sym typeface="Times New Roman"/>
              </a:defRPr>
            </a:pPr>
            <a:r>
              <a:t>The whole data structure above is ONE i-node for ONE file</a:t>
            </a:r>
          </a:p>
          <a:p>
            <a:pPr marL="240631" indent="-240631">
              <a:buSzPct val="100000"/>
              <a:buChar char="•"/>
              <a:defRPr sz="2300">
                <a:latin typeface="Times New Roman"/>
                <a:ea typeface="Times New Roman"/>
                <a:cs typeface="Times New Roman"/>
                <a:sym typeface="Times New Roman"/>
              </a:defRPr>
            </a:pPr>
            <a:r>
              <a:t>i-node grows dynamically as the file grows</a:t>
            </a:r>
          </a:p>
          <a:p>
            <a:pPr marL="240631" indent="-240631">
              <a:buSzPct val="100000"/>
              <a:buChar char="•"/>
              <a:defRPr sz="2300">
                <a:latin typeface="Times New Roman"/>
                <a:ea typeface="Times New Roman"/>
                <a:cs typeface="Times New Roman"/>
                <a:sym typeface="Times New Roman"/>
              </a:defRPr>
            </a:pPr>
            <a:r>
              <a:t>Just like page-tables, i-node tracks a giant array broken up into many pieces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lIns="45699" tIns="45699" rIns="45699" bIns="45699">
            <a:normAutofit/>
          </a:bodyPr>
          <a:lstStyle/>
          <a:p>
            <a:r>
              <a:t>Special files</a:t>
            </a:r>
          </a:p>
        </p:txBody>
      </p:sp>
      <p:sp>
        <p:nvSpPr>
          <p:cNvPr id="151" name="Shape 151"/>
          <p:cNvSpPr>
            <a:spLocks noGrp="1"/>
          </p:cNvSpPr>
          <p:nvPr>
            <p:ph type="body" idx="1"/>
          </p:nvPr>
        </p:nvSpPr>
        <p:spPr>
          <a:xfrm>
            <a:off x="457198" y="1069600"/>
            <a:ext cx="8229601" cy="4876799"/>
          </a:xfrm>
          <a:prstGeom prst="rect">
            <a:avLst/>
          </a:prstGeom>
        </p:spPr>
        <p:txBody>
          <a:bodyPr lIns="45699" tIns="45699" rIns="45699" bIns="45699">
            <a:normAutofit/>
          </a:bodyPr>
          <a:lstStyle/>
          <a:p>
            <a:pPr>
              <a:lnSpc>
                <a:spcPct val="80000"/>
              </a:lnSpc>
              <a:spcBef>
                <a:spcPts val="400"/>
              </a:spcBef>
              <a:buSzPct val="60416"/>
            </a:pPr>
            <a:r>
              <a:rPr sz="2400"/>
              <a:t>“most unusual feature”</a:t>
            </a:r>
          </a:p>
          <a:p>
            <a:pPr indent="120650">
              <a:buSzTx/>
              <a:buNone/>
            </a:pPr>
            <a:endParaRPr sz="1800"/>
          </a:p>
          <a:p>
            <a:pPr>
              <a:lnSpc>
                <a:spcPct val="80000"/>
              </a:lnSpc>
              <a:spcBef>
                <a:spcPts val="400"/>
              </a:spcBef>
              <a:buSzPct val="60416"/>
            </a:pPr>
            <a:r>
              <a:rPr sz="2400"/>
              <a:t>Located in /dev</a:t>
            </a:r>
          </a:p>
          <a:p>
            <a:pPr indent="120650">
              <a:buSzTx/>
              <a:buNone/>
            </a:pPr>
            <a:endParaRPr sz="1800"/>
          </a:p>
          <a:p>
            <a:pPr>
              <a:lnSpc>
                <a:spcPct val="80000"/>
              </a:lnSpc>
              <a:spcBef>
                <a:spcPts val="400"/>
              </a:spcBef>
              <a:buSzPct val="60416"/>
            </a:pPr>
            <a:r>
              <a:rPr sz="2400"/>
              <a:t>Just like ordinary files.</a:t>
            </a:r>
          </a:p>
          <a:p>
            <a:pPr indent="120650">
              <a:buSzTx/>
              <a:buNone/>
            </a:pPr>
            <a:endParaRPr sz="1800"/>
          </a:p>
          <a:p>
            <a:pPr>
              <a:lnSpc>
                <a:spcPct val="80000"/>
              </a:lnSpc>
              <a:spcBef>
                <a:spcPts val="400"/>
              </a:spcBef>
              <a:buSzPct val="60416"/>
            </a:pPr>
            <a:r>
              <a:rPr sz="2400"/>
              <a:t>But read/write requests result in activation of the associated device.</a:t>
            </a:r>
          </a:p>
          <a:p>
            <a:pPr indent="120650">
              <a:buSzTx/>
              <a:buNone/>
            </a:pPr>
            <a:endParaRPr sz="2400"/>
          </a:p>
          <a:p>
            <a:pPr>
              <a:lnSpc>
                <a:spcPct val="80000"/>
              </a:lnSpc>
              <a:spcBef>
                <a:spcPts val="400"/>
              </a:spcBef>
              <a:buSzPct val="60416"/>
            </a:pPr>
            <a:r>
              <a:rPr sz="2400"/>
              <a:t>Advantages of treating I/O devices as files:</a:t>
            </a:r>
          </a:p>
          <a:p>
            <a:pPr marL="661307" lvl="1" indent="-204107">
              <a:lnSpc>
                <a:spcPct val="80000"/>
              </a:lnSpc>
              <a:spcBef>
                <a:spcPts val="400"/>
              </a:spcBef>
              <a:buSzPct val="60000"/>
              <a:defRPr sz="2800"/>
            </a:pPr>
            <a:r>
              <a:rPr sz="2000"/>
              <a:t>File and device I/O are similar</a:t>
            </a:r>
          </a:p>
          <a:p>
            <a:pPr marL="661307" lvl="1" indent="-204107">
              <a:lnSpc>
                <a:spcPct val="80000"/>
              </a:lnSpc>
              <a:spcBef>
                <a:spcPts val="400"/>
              </a:spcBef>
              <a:buSzPct val="60000"/>
              <a:defRPr sz="2800"/>
            </a:pPr>
            <a:r>
              <a:rPr sz="2000"/>
              <a:t>File and device names have same syntax and meaning. </a:t>
            </a:r>
          </a:p>
          <a:p>
            <a:pPr marL="1085850" lvl="2" indent="-171450">
              <a:lnSpc>
                <a:spcPct val="80000"/>
              </a:lnSpc>
              <a:spcBef>
                <a:spcPts val="300"/>
              </a:spcBef>
              <a:buSzPct val="61110"/>
              <a:defRPr sz="2400"/>
            </a:pPr>
            <a:r>
              <a:rPr sz="1800"/>
              <a:t>Programs that operate on files can also operate on devices.</a:t>
            </a:r>
          </a:p>
          <a:p>
            <a:pPr marL="661307" lvl="1" indent="-204107">
              <a:lnSpc>
                <a:spcPct val="80000"/>
              </a:lnSpc>
              <a:spcBef>
                <a:spcPts val="400"/>
              </a:spcBef>
              <a:buSzPct val="60000"/>
              <a:defRPr sz="2800"/>
            </a:pPr>
            <a:r>
              <a:rPr sz="2000"/>
              <a:t>Same protection mechanisms as regular files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lIns="45699" tIns="45699" rIns="45699" bIns="45699">
            <a:normAutofit/>
          </a:bodyPr>
          <a:lstStyle/>
          <a:p>
            <a:r>
              <a:t>Removable file system</a:t>
            </a:r>
          </a:p>
        </p:txBody>
      </p:sp>
      <p:sp>
        <p:nvSpPr>
          <p:cNvPr id="154" name="Shape 154"/>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90000"/>
              </a:lnSpc>
              <a:buSzPct val="59375"/>
            </a:pPr>
            <a:r>
              <a:t>Different parts of filesystem can be on different devices</a:t>
            </a:r>
          </a:p>
          <a:p>
            <a:pPr indent="120650">
              <a:buSzTx/>
              <a:buNone/>
            </a:pPr>
            <a:endParaRPr/>
          </a:p>
          <a:p>
            <a:pPr>
              <a:lnSpc>
                <a:spcPct val="90000"/>
              </a:lnSpc>
              <a:buSzPct val="59375"/>
            </a:pPr>
            <a:r>
              <a:rPr i="1"/>
              <a:t>mount </a:t>
            </a:r>
          </a:p>
          <a:p>
            <a:pPr marL="742950" lvl="1" indent="-285750">
              <a:lnSpc>
                <a:spcPct val="90000"/>
              </a:lnSpc>
              <a:spcBef>
                <a:spcPts val="500"/>
              </a:spcBef>
              <a:buSzPct val="60714"/>
              <a:defRPr sz="2800"/>
            </a:pPr>
            <a:r>
              <a:t>Allows a storage device to be referenced as a subtree of existing rooted filesystem.</a:t>
            </a:r>
          </a:p>
          <a:p>
            <a:pPr indent="120650">
              <a:buSzTx/>
              <a:buNone/>
            </a:pPr>
            <a:endParaRPr sz="2800"/>
          </a:p>
          <a:p>
            <a:pPr>
              <a:lnSpc>
                <a:spcPct val="90000"/>
              </a:lnSpc>
              <a:buSzPct val="59375"/>
            </a:pPr>
            <a:r>
              <a:t>Hard links across mounted file systems disallowed. Why?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lIns="45699" tIns="45699" rIns="45699" bIns="45699">
            <a:normAutofit/>
          </a:bodyPr>
          <a:lstStyle/>
          <a:p>
            <a:r>
              <a:t>UNIX overview</a:t>
            </a:r>
          </a:p>
        </p:txBody>
      </p:sp>
      <p:sp>
        <p:nvSpPr>
          <p:cNvPr id="71" name="Shape 71"/>
          <p:cNvSpPr>
            <a:spLocks noGrp="1"/>
          </p:cNvSpPr>
          <p:nvPr>
            <p:ph type="body" idx="1"/>
          </p:nvPr>
        </p:nvSpPr>
        <p:spPr>
          <a:xfrm>
            <a:off x="457200" y="1295399"/>
            <a:ext cx="8229600" cy="5257801"/>
          </a:xfrm>
          <a:prstGeom prst="rect">
            <a:avLst/>
          </a:prstGeom>
        </p:spPr>
        <p:txBody>
          <a:bodyPr lIns="45699" tIns="45699" rIns="45699" bIns="45699">
            <a:normAutofit/>
          </a:bodyPr>
          <a:lstStyle/>
          <a:p>
            <a:pPr>
              <a:lnSpc>
                <a:spcPct val="80000"/>
              </a:lnSpc>
              <a:spcBef>
                <a:spcPts val="400"/>
              </a:spcBef>
              <a:buSzPct val="66666"/>
            </a:pPr>
            <a:r>
              <a:rPr sz="1800"/>
              <a:t>Unix is a general-purpose, multi-user, interactive operating system</a:t>
            </a:r>
          </a:p>
          <a:p>
            <a:pPr indent="120650">
              <a:buSzTx/>
              <a:buNone/>
            </a:pPr>
            <a:endParaRPr sz="1800"/>
          </a:p>
          <a:p>
            <a:pPr>
              <a:lnSpc>
                <a:spcPct val="80000"/>
              </a:lnSpc>
              <a:spcBef>
                <a:spcPts val="400"/>
              </a:spcBef>
              <a:buSzPct val="66666"/>
            </a:pPr>
            <a:r>
              <a:rPr sz="1800"/>
              <a:t>Originally developed for DEC PDP-7, -9, and -11 computers</a:t>
            </a:r>
          </a:p>
          <a:p>
            <a:pPr indent="120650">
              <a:buSzTx/>
              <a:buNone/>
            </a:pPr>
            <a:endParaRPr sz="1800"/>
          </a:p>
          <a:p>
            <a:pPr>
              <a:lnSpc>
                <a:spcPct val="80000"/>
              </a:lnSpc>
              <a:spcBef>
                <a:spcPts val="400"/>
              </a:spcBef>
              <a:buSzPct val="66666"/>
            </a:pPr>
            <a:r>
              <a:rPr sz="1800"/>
              <a:t>PDP-11/45</a:t>
            </a:r>
          </a:p>
          <a:p>
            <a:pPr marL="640896" lvl="1" indent="-183696">
              <a:lnSpc>
                <a:spcPct val="80000"/>
              </a:lnSpc>
              <a:spcBef>
                <a:spcPts val="300"/>
              </a:spcBef>
              <a:buSzPct val="61110"/>
              <a:defRPr sz="2800"/>
            </a:pPr>
            <a:r>
              <a:rPr sz="1800"/>
              <a:t>16-bit word (8-bit byte) computer</a:t>
            </a:r>
          </a:p>
          <a:p>
            <a:pPr marL="640896" lvl="1" indent="-183696">
              <a:lnSpc>
                <a:spcPct val="80000"/>
              </a:lnSpc>
              <a:spcBef>
                <a:spcPts val="300"/>
              </a:spcBef>
              <a:buSzPct val="61110"/>
              <a:defRPr sz="2800"/>
            </a:pPr>
            <a:r>
              <a:rPr sz="1800"/>
              <a:t>144KB main memory</a:t>
            </a:r>
          </a:p>
          <a:p>
            <a:pPr marL="640896" lvl="1" indent="-183696">
              <a:lnSpc>
                <a:spcPct val="80000"/>
              </a:lnSpc>
              <a:spcBef>
                <a:spcPts val="300"/>
              </a:spcBef>
              <a:buSzPct val="61110"/>
              <a:defRPr sz="2800"/>
            </a:pPr>
            <a:r>
              <a:rPr sz="1800"/>
              <a:t>UNIX occupies 42KB</a:t>
            </a:r>
          </a:p>
          <a:p>
            <a:pPr marL="640896" lvl="1" indent="-183696">
              <a:lnSpc>
                <a:spcPct val="80000"/>
              </a:lnSpc>
              <a:spcBef>
                <a:spcPts val="300"/>
              </a:spcBef>
              <a:buSzPct val="61110"/>
              <a:defRPr sz="2800"/>
            </a:pPr>
            <a:r>
              <a:rPr sz="1800"/>
              <a:t>1MB fixed head disk</a:t>
            </a:r>
          </a:p>
          <a:p>
            <a:pPr marL="640896" lvl="1" indent="-183696">
              <a:lnSpc>
                <a:spcPct val="80000"/>
              </a:lnSpc>
              <a:spcBef>
                <a:spcPts val="300"/>
              </a:spcBef>
              <a:buSzPct val="61110"/>
              <a:defRPr sz="2800"/>
            </a:pPr>
            <a:r>
              <a:rPr sz="1800"/>
              <a:t>Four 2.5MB removable disk cartridges</a:t>
            </a:r>
          </a:p>
          <a:p>
            <a:pPr marL="640896" lvl="1" indent="-183696">
              <a:lnSpc>
                <a:spcPct val="80000"/>
              </a:lnSpc>
              <a:spcBef>
                <a:spcPts val="300"/>
              </a:spcBef>
              <a:buSzPct val="61110"/>
              <a:defRPr sz="2800"/>
            </a:pPr>
            <a:r>
              <a:rPr sz="1800"/>
              <a:t>One 40MB disk pack</a:t>
            </a:r>
          </a:p>
          <a:p>
            <a:pPr marL="640896" lvl="1" indent="-183696">
              <a:lnSpc>
                <a:spcPct val="80000"/>
              </a:lnSpc>
              <a:spcBef>
                <a:spcPts val="300"/>
              </a:spcBef>
              <a:buSzPct val="61110"/>
              <a:defRPr sz="2800"/>
            </a:pPr>
            <a:r>
              <a:rPr sz="1800"/>
              <a:t>Also Picturephone, voice response, voice synthesizer, photo typesetter, digital switching network etc.</a:t>
            </a:r>
          </a:p>
          <a:p>
            <a:pPr indent="120650">
              <a:buSzTx/>
              <a:buNone/>
            </a:pPr>
            <a:endParaRPr sz="1800"/>
          </a:p>
          <a:p>
            <a:pPr>
              <a:lnSpc>
                <a:spcPct val="80000"/>
              </a:lnSpc>
              <a:spcBef>
                <a:spcPts val="400"/>
              </a:spcBef>
              <a:buSzPct val="66666"/>
            </a:pPr>
            <a:r>
              <a:rPr sz="1800"/>
              <a:t>Written in C language</a:t>
            </a:r>
          </a:p>
          <a:p>
            <a:pPr indent="120650">
              <a:buSzTx/>
              <a:buNone/>
            </a:pPr>
            <a:endParaRPr sz="1800"/>
          </a:p>
          <a:p>
            <a:pPr>
              <a:lnSpc>
                <a:spcPct val="80000"/>
              </a:lnSpc>
              <a:spcBef>
                <a:spcPts val="400"/>
              </a:spcBef>
              <a:buSzPct val="66666"/>
            </a:pPr>
            <a:r>
              <a:rPr sz="1800"/>
              <a:t>Now widely supported across almost all hardware platforms in various variants</a:t>
            </a:r>
          </a:p>
          <a:p>
            <a:pPr marL="640896" lvl="1" indent="-183696">
              <a:lnSpc>
                <a:spcPct val="80000"/>
              </a:lnSpc>
              <a:spcBef>
                <a:spcPts val="300"/>
              </a:spcBef>
              <a:buSzPct val="61110"/>
              <a:defRPr sz="2800"/>
            </a:pPr>
            <a:r>
              <a:rPr sz="1800"/>
              <a:t>System V, FreeBSD, Linux, Solaris etc.</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lIns="45699" tIns="45699" rIns="45699" bIns="45699">
            <a:normAutofit/>
          </a:bodyPr>
          <a:lstStyle/>
          <a:p>
            <a:r>
              <a:t>Protection</a:t>
            </a:r>
          </a:p>
        </p:txBody>
      </p:sp>
      <p:sp>
        <p:nvSpPr>
          <p:cNvPr id="157" name="Shape 157"/>
          <p:cNvSpPr>
            <a:spLocks noGrp="1"/>
          </p:cNvSpPr>
          <p:nvPr>
            <p:ph type="body" idx="1"/>
          </p:nvPr>
        </p:nvSpPr>
        <p:spPr>
          <a:xfrm>
            <a:off x="457200" y="1166019"/>
            <a:ext cx="8229600" cy="4526101"/>
          </a:xfrm>
          <a:prstGeom prst="rect">
            <a:avLst/>
          </a:prstGeom>
        </p:spPr>
        <p:txBody>
          <a:bodyPr lIns="45699" tIns="45699" rIns="45699" bIns="45699">
            <a:normAutofit/>
          </a:bodyPr>
          <a:lstStyle/>
          <a:p>
            <a:pPr defTabSz="804672">
              <a:lnSpc>
                <a:spcPct val="90000"/>
              </a:lnSpc>
              <a:spcBef>
                <a:spcPts val="400"/>
              </a:spcBef>
              <a:buSzPct val="60714"/>
              <a:defRPr sz="2816"/>
            </a:pPr>
            <a:r>
              <a:rPr sz="2464"/>
              <a:t>Each user has a userid</a:t>
            </a:r>
          </a:p>
          <a:p>
            <a:pPr defTabSz="804672">
              <a:lnSpc>
                <a:spcPct val="90000"/>
              </a:lnSpc>
              <a:spcBef>
                <a:spcPts val="400"/>
              </a:spcBef>
              <a:buSzTx/>
              <a:buNone/>
              <a:defRPr sz="2816"/>
            </a:pPr>
            <a:endParaRPr sz="2464"/>
          </a:p>
          <a:p>
            <a:pPr defTabSz="804672">
              <a:lnSpc>
                <a:spcPct val="90000"/>
              </a:lnSpc>
              <a:spcBef>
                <a:spcPts val="400"/>
              </a:spcBef>
              <a:buSzPct val="60714"/>
              <a:defRPr sz="2816"/>
            </a:pPr>
            <a:r>
              <a:rPr sz="2464"/>
              <a:t>Files marked as owned with userid of the creator</a:t>
            </a:r>
          </a:p>
          <a:p>
            <a:pPr defTabSz="804672">
              <a:lnSpc>
                <a:spcPct val="90000"/>
              </a:lnSpc>
              <a:spcBef>
                <a:spcPts val="400"/>
              </a:spcBef>
              <a:buSzTx/>
              <a:buNone/>
              <a:defRPr sz="2816"/>
            </a:pPr>
            <a:endParaRPr sz="2464"/>
          </a:p>
          <a:p>
            <a:pPr defTabSz="804672">
              <a:lnSpc>
                <a:spcPct val="90000"/>
              </a:lnSpc>
              <a:spcBef>
                <a:spcPts val="400"/>
              </a:spcBef>
              <a:buSzPct val="60714"/>
              <a:defRPr sz="2816"/>
            </a:pPr>
            <a:r>
              <a:rPr sz="2464"/>
              <a:t>Seven protection bits</a:t>
            </a:r>
          </a:p>
          <a:p>
            <a:pPr marL="617873" lvl="1" indent="-215537" defTabSz="804672">
              <a:lnSpc>
                <a:spcPct val="90000"/>
              </a:lnSpc>
              <a:spcBef>
                <a:spcPts val="300"/>
              </a:spcBef>
              <a:buSzPct val="60416"/>
              <a:defRPr sz="2464"/>
            </a:pPr>
            <a:r>
              <a:rPr sz="2112"/>
              <a:t>Six bits for read, write, and execute permissions for user, group, and others</a:t>
            </a:r>
          </a:p>
          <a:p>
            <a:pPr marL="617873" lvl="1" indent="-215537" defTabSz="804672">
              <a:lnSpc>
                <a:spcPct val="90000"/>
              </a:lnSpc>
              <a:spcBef>
                <a:spcPts val="300"/>
              </a:spcBef>
              <a:buSzPct val="60416"/>
              <a:defRPr sz="2464"/>
            </a:pPr>
            <a:r>
              <a:rPr sz="2112"/>
              <a:t>7</a:t>
            </a:r>
            <a:r>
              <a:rPr sz="2112" baseline="29727"/>
              <a:t>th</a:t>
            </a:r>
            <a:r>
              <a:rPr sz="2112"/>
              <a:t> bit → set-user-ID bit</a:t>
            </a:r>
          </a:p>
          <a:p>
            <a:pPr marL="972311" lvl="2" indent="-167639" defTabSz="804672">
              <a:lnSpc>
                <a:spcPct val="90000"/>
              </a:lnSpc>
              <a:spcBef>
                <a:spcPts val="300"/>
              </a:spcBef>
              <a:buSzPct val="60000"/>
              <a:defRPr sz="2112"/>
            </a:pPr>
            <a:r>
              <a:rPr sz="1760"/>
              <a:t>Temporarily change the userid of current user to the owner when file is executed as a program.</a:t>
            </a:r>
          </a:p>
          <a:p>
            <a:pPr marL="972311" lvl="2" indent="-167639" defTabSz="804672">
              <a:lnSpc>
                <a:spcPct val="90000"/>
              </a:lnSpc>
              <a:spcBef>
                <a:spcPts val="300"/>
              </a:spcBef>
              <a:buSzPct val="60000"/>
              <a:defRPr sz="2112"/>
            </a:pPr>
            <a:r>
              <a:rPr sz="1760"/>
              <a:t>Allows the safe use of privileged programs that require access to special system files (e.g. system logs).</a:t>
            </a:r>
          </a:p>
          <a:p>
            <a:pPr marL="972311" lvl="2" indent="-167639" defTabSz="804672">
              <a:lnSpc>
                <a:spcPct val="90000"/>
              </a:lnSpc>
              <a:spcBef>
                <a:spcPts val="300"/>
              </a:spcBef>
              <a:buSzPct val="60000"/>
              <a:defRPr sz="2112"/>
            </a:pPr>
            <a:r>
              <a:rPr sz="1760"/>
              <a:t>Actual userid of the invoker is available to the program for credential checks.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lIns="45699" tIns="45699" rIns="45699" bIns="45699">
            <a:normAutofit/>
          </a:bodyPr>
          <a:lstStyle/>
          <a:p>
            <a:r>
              <a:t>I/O calls</a:t>
            </a:r>
          </a:p>
        </p:txBody>
      </p:sp>
      <p:sp>
        <p:nvSpPr>
          <p:cNvPr id="160" name="Shape 160"/>
          <p:cNvSpPr>
            <a:spLocks noGrp="1"/>
          </p:cNvSpPr>
          <p:nvPr>
            <p:ph type="body" idx="1"/>
          </p:nvPr>
        </p:nvSpPr>
        <p:spPr>
          <a:xfrm>
            <a:off x="390875" y="976750"/>
            <a:ext cx="8229601" cy="5105399"/>
          </a:xfrm>
          <a:prstGeom prst="rect">
            <a:avLst/>
          </a:prstGeom>
        </p:spPr>
        <p:txBody>
          <a:bodyPr lIns="45699" tIns="45699" rIns="45699" bIns="45699">
            <a:normAutofit/>
          </a:bodyPr>
          <a:lstStyle/>
          <a:p>
            <a:pPr>
              <a:lnSpc>
                <a:spcPct val="80000"/>
              </a:lnSpc>
              <a:spcBef>
                <a:spcPts val="300"/>
              </a:spcBef>
              <a:buSzPct val="61110"/>
            </a:pPr>
            <a:r>
              <a:rPr sz="1800"/>
              <a:t>filep = </a:t>
            </a:r>
            <a:r>
              <a:rPr sz="1800" i="1"/>
              <a:t>open </a:t>
            </a:r>
            <a:r>
              <a:rPr sz="1800"/>
              <a:t>(name, flag)</a:t>
            </a:r>
          </a:p>
          <a:p>
            <a:pPr>
              <a:lnSpc>
                <a:spcPct val="80000"/>
              </a:lnSpc>
              <a:spcBef>
                <a:spcPts val="300"/>
              </a:spcBef>
              <a:buSzPct val="61110"/>
            </a:pPr>
            <a:r>
              <a:rPr sz="1800" i="1"/>
              <a:t>Create </a:t>
            </a:r>
            <a:r>
              <a:rPr sz="1800"/>
              <a:t>system call creates and opens a new file. Truncates to zero if file exists.</a:t>
            </a:r>
          </a:p>
          <a:p>
            <a:pPr marL="457200" lvl="1" indent="0">
              <a:lnSpc>
                <a:spcPct val="80000"/>
              </a:lnSpc>
              <a:spcBef>
                <a:spcPts val="300"/>
              </a:spcBef>
              <a:buSzPct val="61110"/>
            </a:pPr>
            <a:r>
              <a:rPr sz="1800" i="1"/>
              <a:t>filep </a:t>
            </a:r>
            <a:r>
              <a:rPr sz="1800"/>
              <a:t> is a file descriptor</a:t>
            </a:r>
          </a:p>
          <a:p>
            <a:pPr marL="1169760" lvl="2" indent="-163285">
              <a:lnSpc>
                <a:spcPct val="80000"/>
              </a:lnSpc>
              <a:spcBef>
                <a:spcPts val="300"/>
              </a:spcBef>
              <a:buSzPct val="59375"/>
              <a:defRPr sz="2800"/>
            </a:pPr>
            <a:r>
              <a:rPr sz="1600"/>
              <a:t>Notion of a file descriptor hasn’t changed over the years</a:t>
            </a:r>
          </a:p>
          <a:p>
            <a:pPr indent="120650">
              <a:buSzTx/>
              <a:buNone/>
            </a:pPr>
            <a:endParaRPr sz="1000"/>
          </a:p>
          <a:p>
            <a:pPr>
              <a:lnSpc>
                <a:spcPct val="80000"/>
              </a:lnSpc>
              <a:spcBef>
                <a:spcPts val="300"/>
              </a:spcBef>
              <a:buSzPct val="61110"/>
            </a:pPr>
            <a:r>
              <a:rPr sz="1800"/>
              <a:t>No locking provided by OS for multi-user access</a:t>
            </a:r>
          </a:p>
          <a:p>
            <a:pPr marL="620485" lvl="1" indent="-163285">
              <a:lnSpc>
                <a:spcPct val="80000"/>
              </a:lnSpc>
              <a:spcBef>
                <a:spcPts val="300"/>
              </a:spcBef>
              <a:buSzPct val="59375"/>
              <a:defRPr sz="2800"/>
            </a:pPr>
            <a:r>
              <a:rPr sz="1600"/>
              <a:t>Lets users figure out synchronization.</a:t>
            </a:r>
          </a:p>
          <a:p>
            <a:pPr marL="620485" lvl="1" indent="-163285">
              <a:lnSpc>
                <a:spcPct val="80000"/>
              </a:lnSpc>
              <a:spcBef>
                <a:spcPts val="300"/>
              </a:spcBef>
              <a:buSzPct val="59375"/>
              <a:defRPr sz="2800"/>
            </a:pPr>
            <a:r>
              <a:rPr sz="1600"/>
              <a:t>Locks are “neither necessary nor sufficient”. Why?</a:t>
            </a:r>
          </a:p>
          <a:p>
            <a:pPr marL="620485" lvl="1" indent="-163285">
              <a:lnSpc>
                <a:spcPct val="80000"/>
              </a:lnSpc>
              <a:spcBef>
                <a:spcPts val="300"/>
              </a:spcBef>
              <a:buSzPct val="59375"/>
              <a:defRPr sz="2800"/>
            </a:pPr>
            <a:r>
              <a:rPr sz="1600"/>
              <a:t>Internal OS locks for consistency of data structures</a:t>
            </a:r>
          </a:p>
          <a:p>
            <a:pPr indent="120650">
              <a:buSzTx/>
              <a:buNone/>
            </a:pPr>
            <a:endParaRPr sz="1000"/>
          </a:p>
          <a:p>
            <a:pPr>
              <a:lnSpc>
                <a:spcPct val="80000"/>
              </a:lnSpc>
              <a:spcBef>
                <a:spcPts val="300"/>
              </a:spcBef>
              <a:buSzPct val="61110"/>
            </a:pPr>
            <a:r>
              <a:rPr sz="1800"/>
              <a:t>n = </a:t>
            </a:r>
            <a:r>
              <a:rPr sz="1800" i="1"/>
              <a:t>read</a:t>
            </a:r>
            <a:r>
              <a:rPr sz="1800"/>
              <a:t>(filep, buffer, count)</a:t>
            </a:r>
          </a:p>
          <a:p>
            <a:pPr marL="457200" lvl="1" indent="0">
              <a:lnSpc>
                <a:spcPct val="80000"/>
              </a:lnSpc>
              <a:spcBef>
                <a:spcPts val="300"/>
              </a:spcBef>
              <a:buSzPct val="61110"/>
            </a:pPr>
            <a:r>
              <a:rPr sz="1800"/>
              <a:t>Read returns 0 when end of file (EOF) reached</a:t>
            </a:r>
          </a:p>
          <a:p>
            <a:pPr>
              <a:lnSpc>
                <a:spcPct val="80000"/>
              </a:lnSpc>
              <a:spcBef>
                <a:spcPts val="300"/>
              </a:spcBef>
              <a:buSzPct val="61110"/>
            </a:pPr>
            <a:r>
              <a:rPr sz="1800"/>
              <a:t>n = </a:t>
            </a:r>
            <a:r>
              <a:rPr sz="1800" i="1"/>
              <a:t>write</a:t>
            </a:r>
            <a:r>
              <a:rPr sz="1800"/>
              <a:t>(filep, buffer, count)</a:t>
            </a:r>
          </a:p>
          <a:p>
            <a:pPr marL="457200" lvl="1" indent="0">
              <a:lnSpc>
                <a:spcPct val="80000"/>
              </a:lnSpc>
              <a:spcBef>
                <a:spcPts val="300"/>
              </a:spcBef>
              <a:buSzPct val="61110"/>
            </a:pPr>
            <a:r>
              <a:rPr sz="1800"/>
              <a:t>Write beyond end of file grows the file automatically</a:t>
            </a:r>
          </a:p>
          <a:p>
            <a:pPr indent="120650">
              <a:buSzTx/>
              <a:buNone/>
            </a:pPr>
            <a:endParaRPr sz="1000"/>
          </a:p>
          <a:p>
            <a:pPr>
              <a:lnSpc>
                <a:spcPct val="80000"/>
              </a:lnSpc>
              <a:spcBef>
                <a:spcPts val="300"/>
              </a:spcBef>
              <a:buSzPct val="61110"/>
            </a:pPr>
            <a:r>
              <a:rPr sz="1800"/>
              <a:t>location = </a:t>
            </a:r>
            <a:r>
              <a:rPr sz="1800" i="1"/>
              <a:t>seek</a:t>
            </a:r>
            <a:r>
              <a:rPr sz="1800"/>
              <a:t>(filep, base, offset)</a:t>
            </a:r>
          </a:p>
          <a:p>
            <a:pPr marL="620485" lvl="1" indent="-163285">
              <a:lnSpc>
                <a:spcPct val="80000"/>
              </a:lnSpc>
              <a:spcBef>
                <a:spcPts val="300"/>
              </a:spcBef>
              <a:buSzPct val="59375"/>
              <a:defRPr sz="2800"/>
            </a:pPr>
            <a:r>
              <a:rPr sz="1600"/>
              <a:t>For random I/O</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lIns="45699" tIns="45699" rIns="45699" bIns="45699">
            <a:normAutofit/>
          </a:bodyPr>
          <a:lstStyle/>
          <a:p>
            <a:r>
              <a:t>Processes and images</a:t>
            </a:r>
          </a:p>
        </p:txBody>
      </p:sp>
      <p:sp>
        <p:nvSpPr>
          <p:cNvPr id="163" name="Shape 163"/>
          <p:cNvSpPr>
            <a:spLocks noGrp="1"/>
          </p:cNvSpPr>
          <p:nvPr>
            <p:ph type="body" idx="1"/>
          </p:nvPr>
        </p:nvSpPr>
        <p:spPr>
          <a:xfrm>
            <a:off x="457200" y="1600200"/>
            <a:ext cx="8229600" cy="4525961"/>
          </a:xfrm>
          <a:prstGeom prst="rect">
            <a:avLst/>
          </a:prstGeom>
        </p:spPr>
        <p:txBody>
          <a:bodyPr lIns="45699" tIns="45699" rIns="45699" bIns="45699">
            <a:normAutofit/>
          </a:bodyPr>
          <a:lstStyle/>
          <a:p>
            <a:pPr>
              <a:buSzPct val="59375"/>
            </a:pPr>
            <a:r>
              <a:t>processid = fork(label)</a:t>
            </a:r>
          </a:p>
          <a:p>
            <a:pPr>
              <a:buSzPct val="59375"/>
            </a:pPr>
            <a:r>
              <a:t>filep = pipe( )</a:t>
            </a:r>
          </a:p>
          <a:p>
            <a:pPr>
              <a:buSzPct val="59375"/>
            </a:pPr>
            <a:r>
              <a:t>execute(file, args, argo, ..., arg,+)</a:t>
            </a:r>
          </a:p>
          <a:p>
            <a:pPr>
              <a:buSzPct val="59375"/>
            </a:pPr>
            <a:r>
              <a:t>processid = wait( )</a:t>
            </a:r>
          </a:p>
          <a:p>
            <a:pPr>
              <a:buSzPct val="59375"/>
            </a:pPr>
            <a:r>
              <a:t>exit (status)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lIns="45699" tIns="45699" rIns="45699" bIns="45699">
            <a:normAutofit/>
          </a:bodyPr>
          <a:lstStyle/>
          <a:p>
            <a:r>
              <a:t>Shell</a:t>
            </a:r>
          </a:p>
        </p:txBody>
      </p:sp>
      <p:sp>
        <p:nvSpPr>
          <p:cNvPr id="166" name="Shape 166"/>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80000"/>
              </a:lnSpc>
              <a:spcBef>
                <a:spcPts val="500"/>
              </a:spcBef>
              <a:buSzPct val="60714"/>
            </a:pPr>
            <a:r>
              <a:rPr sz="2800"/>
              <a:t>Triggered upon login by the init process</a:t>
            </a:r>
          </a:p>
          <a:p>
            <a:pPr marL="702128" lvl="1" indent="-244928">
              <a:lnSpc>
                <a:spcPct val="80000"/>
              </a:lnSpc>
              <a:spcBef>
                <a:spcPts val="400"/>
              </a:spcBef>
              <a:buSzPct val="60416"/>
              <a:defRPr sz="2800"/>
            </a:pPr>
            <a:r>
              <a:rPr sz="2400"/>
              <a:t>Can be replaced by other commands</a:t>
            </a:r>
          </a:p>
          <a:p>
            <a:pPr>
              <a:lnSpc>
                <a:spcPct val="80000"/>
              </a:lnSpc>
              <a:spcBef>
                <a:spcPts val="500"/>
              </a:spcBef>
              <a:buSzPct val="60714"/>
            </a:pPr>
            <a:r>
              <a:rPr sz="2800"/>
              <a:t>command arg1 arg2 • • - argn</a:t>
            </a:r>
          </a:p>
          <a:p>
            <a:pPr>
              <a:lnSpc>
                <a:spcPct val="80000"/>
              </a:lnSpc>
              <a:spcBef>
                <a:spcPts val="500"/>
              </a:spcBef>
              <a:buSzPct val="60714"/>
            </a:pPr>
            <a:r>
              <a:rPr sz="2800"/>
              <a:t>ls &gt; there</a:t>
            </a:r>
          </a:p>
          <a:p>
            <a:pPr>
              <a:lnSpc>
                <a:spcPct val="80000"/>
              </a:lnSpc>
              <a:spcBef>
                <a:spcPts val="500"/>
              </a:spcBef>
              <a:buSzPct val="60714"/>
            </a:pPr>
            <a:r>
              <a:rPr sz="2800"/>
              <a:t>ed &lt; script</a:t>
            </a:r>
          </a:p>
          <a:p>
            <a:pPr>
              <a:lnSpc>
                <a:spcPct val="80000"/>
              </a:lnSpc>
              <a:spcBef>
                <a:spcPts val="500"/>
              </a:spcBef>
              <a:buSzPct val="60714"/>
            </a:pPr>
            <a:r>
              <a:rPr sz="2800"/>
              <a:t>Filters: ls | grep foo | wc -l</a:t>
            </a:r>
          </a:p>
          <a:p>
            <a:pPr>
              <a:lnSpc>
                <a:spcPct val="80000"/>
              </a:lnSpc>
              <a:spcBef>
                <a:spcPts val="500"/>
              </a:spcBef>
              <a:buSzPct val="60714"/>
            </a:pPr>
            <a:r>
              <a:rPr sz="2800"/>
              <a:t>Multitasking</a:t>
            </a:r>
          </a:p>
          <a:p>
            <a:pPr marL="702128" lvl="1" indent="-244928">
              <a:lnSpc>
                <a:spcPct val="80000"/>
              </a:lnSpc>
              <a:spcBef>
                <a:spcPts val="400"/>
              </a:spcBef>
              <a:buSzPct val="60416"/>
              <a:defRPr sz="2800"/>
            </a:pPr>
            <a:r>
              <a:rPr sz="2400"/>
              <a:t>ls; ed</a:t>
            </a:r>
          </a:p>
          <a:p>
            <a:pPr marL="702128" lvl="1" indent="-244928">
              <a:lnSpc>
                <a:spcPct val="80000"/>
              </a:lnSpc>
              <a:spcBef>
                <a:spcPts val="400"/>
              </a:spcBef>
              <a:buSzPct val="60416"/>
              <a:defRPr sz="2800"/>
            </a:pPr>
            <a:r>
              <a:rPr sz="2400"/>
              <a:t>as source &gt; output &amp;</a:t>
            </a:r>
          </a:p>
          <a:p>
            <a:pPr marL="702128" lvl="1" indent="-244928">
              <a:lnSpc>
                <a:spcPct val="80000"/>
              </a:lnSpc>
              <a:spcBef>
                <a:spcPts val="400"/>
              </a:spcBef>
              <a:buSzPct val="60416"/>
              <a:defRPr sz="2800"/>
            </a:pPr>
            <a:r>
              <a:rPr sz="2400"/>
              <a:t>as source &gt; output &amp; ls &gt; files &amp;</a:t>
            </a:r>
          </a:p>
          <a:p>
            <a:pPr marL="702128" lvl="1" indent="-244928">
              <a:lnSpc>
                <a:spcPct val="80000"/>
              </a:lnSpc>
              <a:spcBef>
                <a:spcPts val="400"/>
              </a:spcBef>
              <a:buSzPct val="60416"/>
              <a:defRPr sz="2800"/>
            </a:pPr>
            <a:r>
              <a:rPr sz="2400"/>
              <a:t>(date; ls) &gt; x &amp;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lIns="45699" tIns="45699" rIns="45699" bIns="45699">
            <a:normAutofit/>
          </a:bodyPr>
          <a:lstStyle/>
          <a:p>
            <a:r>
              <a:t>read/write buffering</a:t>
            </a:r>
          </a:p>
        </p:txBody>
      </p:sp>
      <p:sp>
        <p:nvSpPr>
          <p:cNvPr id="169" name="Shape 169"/>
          <p:cNvSpPr>
            <a:spLocks noGrp="1"/>
          </p:cNvSpPr>
          <p:nvPr>
            <p:ph type="body" idx="1"/>
          </p:nvPr>
        </p:nvSpPr>
        <p:spPr>
          <a:xfrm>
            <a:off x="457200" y="1600200"/>
            <a:ext cx="8229600" cy="4525961"/>
          </a:xfrm>
          <a:prstGeom prst="rect">
            <a:avLst/>
          </a:prstGeom>
        </p:spPr>
        <p:txBody>
          <a:bodyPr lIns="45699" tIns="45699" rIns="45699" bIns="45699">
            <a:normAutofit/>
          </a:bodyPr>
          <a:lstStyle/>
          <a:p>
            <a:pPr indent="120650">
              <a:buSzTx/>
              <a:buNone/>
            </a:pPr>
            <a:endParaRPr/>
          </a:p>
          <a:p>
            <a:pPr>
              <a:buSzPct val="59375"/>
            </a:pPr>
            <a:r>
              <a:t>System buffers to hide block I/O activity</a:t>
            </a:r>
          </a:p>
          <a:p>
            <a:pPr indent="120650">
              <a:buSzTx/>
              <a:buNone/>
            </a:pPr>
            <a:endParaRPr/>
          </a:p>
          <a:p>
            <a:pPr>
              <a:buSzPct val="59375"/>
            </a:pPr>
            <a:r>
              <a:t>Users can read/write at any byte granularity</a:t>
            </a:r>
          </a:p>
          <a:p>
            <a:pPr indent="120650">
              <a:buSzTx/>
              <a:buNone/>
            </a:pPr>
            <a:endParaRPr/>
          </a:p>
          <a:p>
            <a:pPr>
              <a:buSzPct val="59375"/>
            </a:pPr>
            <a:r>
              <a:t>OS converts these to block-level I/O</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File System Cache</a:t>
            </a:r>
          </a:p>
        </p:txBody>
      </p:sp>
      <p:sp>
        <p:nvSpPr>
          <p:cNvPr id="172" name="Shape 172"/>
          <p:cNvSpPr>
            <a:spLocks noGrp="1"/>
          </p:cNvSpPr>
          <p:nvPr>
            <p:ph type="body" idx="1"/>
          </p:nvPr>
        </p:nvSpPr>
        <p:spPr>
          <a:prstGeom prst="rect">
            <a:avLst/>
          </a:prstGeom>
        </p:spPr>
        <p:txBody>
          <a:bodyPr/>
          <a:lstStyle/>
          <a:p>
            <a:pPr marL="320842" indent="-320842">
              <a:defRPr sz="2600"/>
            </a:pPr>
            <a:r>
              <a:t>Small area in main memory that stores frequently accessed data blocks in the file system.</a:t>
            </a:r>
          </a:p>
          <a:p>
            <a:pPr marL="320842" indent="-320842">
              <a:defRPr sz="2600"/>
            </a:pPr>
            <a:endParaRPr/>
          </a:p>
          <a:p>
            <a:pPr marL="320842" indent="-320842">
              <a:defRPr sz="2600"/>
            </a:pPr>
            <a:r>
              <a:t>Before accessing the disk, look in the FS cache.</a:t>
            </a:r>
          </a:p>
          <a:p>
            <a:pPr marL="320842" indent="-320842">
              <a:defRPr sz="2600"/>
            </a:pPr>
            <a:endParaRPr/>
          </a:p>
          <a:p>
            <a:pPr marL="320842" indent="-320842">
              <a:defRPr sz="2600"/>
            </a:pPr>
            <a:r>
              <a:t>If data block is in FS cache, no need to go to disk.</a:t>
            </a:r>
          </a:p>
          <a:p>
            <a:pPr marL="320842" indent="-320842">
              <a:defRPr sz="2600"/>
            </a:pPr>
            <a:endParaRPr/>
          </a:p>
          <a:p>
            <a:pPr marL="320842" indent="-320842">
              <a:defRPr sz="2600"/>
            </a:pPr>
            <a:r>
              <a:t>Periodically, purge the cache of infrequently used data blocks.</a:t>
            </a:r>
          </a:p>
          <a:p>
            <a:pPr marL="320842" indent="-320842">
              <a:defRPr sz="2600"/>
            </a:pPr>
            <a:endParaRPr/>
          </a:p>
          <a:p>
            <a:pPr marL="320842" indent="-320842">
              <a:defRPr sz="2600"/>
            </a:pPr>
            <a:r>
              <a:t>Claim: If the cache works well, then most I/O accesses to the physical disk will be writes. Why?</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p>
            <a:r>
              <a:t>Data Structure for File-System Cache</a:t>
            </a:r>
          </a:p>
        </p:txBody>
      </p:sp>
      <p:pic>
        <p:nvPicPr>
          <p:cNvPr id="175" name="6-27.jpg"/>
          <p:cNvPicPr>
            <a:picLocks noChangeAspect="1"/>
          </p:cNvPicPr>
          <p:nvPr/>
        </p:nvPicPr>
        <p:blipFill>
          <a:blip r:embed="rId2">
            <a:extLst/>
          </a:blip>
          <a:stretch>
            <a:fillRect/>
          </a:stretch>
        </p:blipFill>
        <p:spPr>
          <a:xfrm>
            <a:off x="238125" y="1108075"/>
            <a:ext cx="8726488" cy="3016250"/>
          </a:xfrm>
          <a:prstGeom prst="rect">
            <a:avLst/>
          </a:prstGeom>
          <a:ln w="12700">
            <a:miter lim="400000"/>
          </a:ln>
        </p:spPr>
      </p:pic>
      <p:sp>
        <p:nvSpPr>
          <p:cNvPr id="176" name="Shape 176"/>
          <p:cNvSpPr>
            <a:spLocks noGrp="1"/>
          </p:cNvSpPr>
          <p:nvPr>
            <p:ph type="body" sz="half" idx="1"/>
          </p:nvPr>
        </p:nvSpPr>
        <p:spPr>
          <a:xfrm>
            <a:off x="76200" y="4174232"/>
            <a:ext cx="8991600" cy="2652217"/>
          </a:xfrm>
          <a:prstGeom prst="rect">
            <a:avLst/>
          </a:prstGeom>
        </p:spPr>
        <p:txBody>
          <a:bodyPr/>
          <a:lstStyle/>
          <a:p>
            <a:pPr marL="320842" indent="-320842">
              <a:defRPr sz="2300"/>
            </a:pPr>
            <a:r>
              <a:t>Cache Lookup: </a:t>
            </a:r>
          </a:p>
          <a:p>
            <a:pPr lvl="1">
              <a:defRPr sz="2300"/>
            </a:pPr>
            <a:r>
              <a:t>Pages in cache are looked up via a hash table for fast access.</a:t>
            </a:r>
          </a:p>
          <a:p>
            <a:pPr marL="320842" indent="-320842">
              <a:defRPr sz="2300"/>
            </a:pPr>
            <a:r>
              <a:t>Cache Eviction:</a:t>
            </a:r>
          </a:p>
          <a:p>
            <a:pPr lvl="1">
              <a:defRPr sz="2300"/>
            </a:pPr>
            <a:r>
              <a:t>Another doubly-linked list maintained to identify least-recently used (LRU) victim pages that are periodically purged.</a:t>
            </a:r>
          </a:p>
          <a:p>
            <a:pPr lvl="1">
              <a:defRPr sz="2300"/>
            </a:pPr>
            <a:r>
              <a:t>Is the victim page dirty? Then write to disk. Else discard.</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xfrm>
            <a:off x="54421" y="0"/>
            <a:ext cx="9035158" cy="816620"/>
          </a:xfrm>
          <a:prstGeom prst="rect">
            <a:avLst/>
          </a:prstGeom>
        </p:spPr>
        <p:txBody>
          <a:bodyPr/>
          <a:lstStyle>
            <a:lvl1pPr>
              <a:defRPr sz="4200"/>
            </a:lvl1pPr>
          </a:lstStyle>
          <a:p>
            <a:r>
              <a:t>Virtual memory page cache and FS cache</a:t>
            </a:r>
          </a:p>
        </p:txBody>
      </p:sp>
      <p:sp>
        <p:nvSpPr>
          <p:cNvPr id="179" name="Shape 179"/>
          <p:cNvSpPr>
            <a:spLocks noGrp="1"/>
          </p:cNvSpPr>
          <p:nvPr>
            <p:ph type="body" idx="1"/>
          </p:nvPr>
        </p:nvSpPr>
        <p:spPr>
          <a:prstGeom prst="rect">
            <a:avLst/>
          </a:prstGeom>
        </p:spPr>
        <p:txBody>
          <a:bodyPr/>
          <a:lstStyle/>
          <a:p>
            <a:r>
              <a:t>Often they are managed in a unified manner</a:t>
            </a:r>
          </a:p>
          <a:p>
            <a:endParaRPr/>
          </a:p>
          <a:p>
            <a:r>
              <a:t>Meaning: one common page-cache is used for managing pages for both virtual memory and file system.</a:t>
            </a:r>
          </a:p>
          <a:p>
            <a:endParaRPr/>
          </a:p>
          <a:p>
            <a:r>
              <a:t>For example, Linux maintains one common set of data structures to keep track of active and inactive (LRU) pages.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t>Log-Structured File Systems</a:t>
            </a:r>
          </a:p>
        </p:txBody>
      </p:sp>
      <p:sp>
        <p:nvSpPr>
          <p:cNvPr id="182" name="Shape 182"/>
          <p:cNvSpPr>
            <a:spLocks noGrp="1"/>
          </p:cNvSpPr>
          <p:nvPr>
            <p:ph type="body" idx="1"/>
          </p:nvPr>
        </p:nvSpPr>
        <p:spPr>
          <a:xfrm>
            <a:off x="76200" y="876300"/>
            <a:ext cx="8991600" cy="5815708"/>
          </a:xfrm>
          <a:prstGeom prst="rect">
            <a:avLst/>
          </a:prstGeom>
        </p:spPr>
        <p:txBody>
          <a:bodyPr/>
          <a:lstStyle/>
          <a:p>
            <a:pPr marL="320842" indent="-320842">
              <a:defRPr sz="2800"/>
            </a:pPr>
            <a:r>
              <a:t>With CPUs faster, memory larger</a:t>
            </a:r>
          </a:p>
          <a:p>
            <a:pPr lvl="1">
              <a:defRPr sz="2800"/>
            </a:pPr>
            <a:r>
              <a:t>disk caches are also getting larger</a:t>
            </a:r>
          </a:p>
          <a:p>
            <a:pPr lvl="1">
              <a:defRPr sz="2800"/>
            </a:pPr>
            <a:r>
              <a:t>increasing number of read requests come from file system cache</a:t>
            </a:r>
          </a:p>
          <a:p>
            <a:pPr lvl="1">
              <a:defRPr sz="2800"/>
            </a:pPr>
            <a:r>
              <a:t>Thus, most disk accesses will be writes</a:t>
            </a:r>
          </a:p>
          <a:p>
            <a:pPr lvl="1">
              <a:defRPr sz="2800"/>
            </a:pPr>
            <a:endParaRPr/>
          </a:p>
          <a:p>
            <a:pPr marL="320842" indent="-320842">
              <a:defRPr sz="2800"/>
            </a:pPr>
            <a:r>
              <a:t>LFS treats the entire disk as a log</a:t>
            </a:r>
          </a:p>
          <a:p>
            <a:pPr lvl="1">
              <a:defRPr sz="2800"/>
            </a:pPr>
            <a:r>
              <a:t>all writes are initially buffered in memory</a:t>
            </a:r>
          </a:p>
          <a:p>
            <a:pPr lvl="1">
              <a:defRPr sz="2800"/>
            </a:pPr>
            <a:r>
              <a:t>periodically commit the writes to the end of the disk log</a:t>
            </a:r>
          </a:p>
          <a:p>
            <a:pPr lvl="1">
              <a:defRPr sz="2800"/>
            </a:pPr>
            <a:r>
              <a:t>When file is opened, locate i-node, then find blocks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prstGeom prst="rect">
            <a:avLst/>
          </a:prstGeom>
        </p:spPr>
        <p:txBody>
          <a:bodyPr lIns="45699" tIns="45699" rIns="45699" bIns="45699">
            <a:normAutofit/>
          </a:bodyPr>
          <a:lstStyle/>
          <a:p>
            <a:r>
              <a:t>Quiz on Inodes</a:t>
            </a:r>
          </a:p>
        </p:txBody>
      </p:sp>
      <p:sp>
        <p:nvSpPr>
          <p:cNvPr id="185" name="Shape 185"/>
          <p:cNvSpPr>
            <a:spLocks noGrp="1"/>
          </p:cNvSpPr>
          <p:nvPr>
            <p:ph type="body" idx="1"/>
          </p:nvPr>
        </p:nvSpPr>
        <p:spPr>
          <a:xfrm>
            <a:off x="457200" y="1295399"/>
            <a:ext cx="8229600" cy="5257801"/>
          </a:xfrm>
          <a:prstGeom prst="rect">
            <a:avLst/>
          </a:prstGeom>
        </p:spPr>
        <p:txBody>
          <a:bodyPr lIns="45699" tIns="45699" rIns="45699" bIns="45699">
            <a:normAutofit/>
          </a:bodyPr>
          <a:lstStyle/>
          <a:p>
            <a:pPr marL="180473" indent="-180473">
              <a:lnSpc>
                <a:spcPct val="80000"/>
              </a:lnSpc>
              <a:spcBef>
                <a:spcPts val="400"/>
              </a:spcBef>
              <a:buClrTx/>
              <a:buFontTx/>
              <a:buChar char="•"/>
              <a:defRPr sz="2800"/>
            </a:pPr>
            <a:r>
              <a:rPr sz="1800"/>
              <a:t>All blocks in a disk are of size 4KB (4096 bytes).</a:t>
            </a:r>
          </a:p>
          <a:p>
            <a:pPr marL="280736" indent="-280736">
              <a:lnSpc>
                <a:spcPct val="80000"/>
              </a:lnSpc>
              <a:spcBef>
                <a:spcPts val="400"/>
              </a:spcBef>
              <a:buClrTx/>
              <a:buFontTx/>
              <a:buChar char="•"/>
              <a:defRPr sz="2800"/>
            </a:pPr>
            <a:endParaRPr sz="1800"/>
          </a:p>
          <a:p>
            <a:pPr marL="180473" indent="-180473">
              <a:lnSpc>
                <a:spcPct val="80000"/>
              </a:lnSpc>
              <a:spcBef>
                <a:spcPts val="400"/>
              </a:spcBef>
              <a:buClrTx/>
              <a:buFontTx/>
              <a:buChar char="•"/>
              <a:defRPr sz="2800"/>
            </a:pPr>
            <a:r>
              <a:rPr sz="1800"/>
              <a:t>The top level of an inode is stored in a disk block of size 4KB.</a:t>
            </a:r>
          </a:p>
          <a:p>
            <a:pPr marL="280736" indent="-280736">
              <a:lnSpc>
                <a:spcPct val="80000"/>
              </a:lnSpc>
              <a:spcBef>
                <a:spcPts val="400"/>
              </a:spcBef>
              <a:buClrTx/>
              <a:buFontTx/>
              <a:buChar char="•"/>
              <a:defRPr sz="2800"/>
            </a:pPr>
            <a:endParaRPr sz="1800"/>
          </a:p>
          <a:p>
            <a:pPr marL="180473" indent="-180473">
              <a:lnSpc>
                <a:spcPct val="80000"/>
              </a:lnSpc>
              <a:spcBef>
                <a:spcPts val="400"/>
              </a:spcBef>
              <a:buClrTx/>
              <a:buFontTx/>
              <a:buChar char="•"/>
              <a:defRPr sz="2800"/>
            </a:pPr>
            <a:r>
              <a:rPr sz="1800"/>
              <a:t>All file attributes, except data block locations, take up a total of 128 bytes (out of the above 4KB).</a:t>
            </a:r>
          </a:p>
          <a:p>
            <a:pPr marL="280736" indent="-280736">
              <a:lnSpc>
                <a:spcPct val="80000"/>
              </a:lnSpc>
              <a:spcBef>
                <a:spcPts val="400"/>
              </a:spcBef>
              <a:buClrTx/>
              <a:buFontTx/>
              <a:buChar char="•"/>
              <a:defRPr sz="2800"/>
            </a:pPr>
            <a:endParaRPr sz="1800"/>
          </a:p>
          <a:p>
            <a:pPr marL="180473" indent="-180473">
              <a:lnSpc>
                <a:spcPct val="80000"/>
              </a:lnSpc>
              <a:spcBef>
                <a:spcPts val="400"/>
              </a:spcBef>
              <a:buClrTx/>
              <a:buFontTx/>
              <a:buChar char="•"/>
              <a:defRPr sz="2800"/>
            </a:pPr>
            <a:r>
              <a:rPr sz="1800"/>
              <a:t>Each direct block address takes up 8 bytes of space and gives the address of a disk block of size 4KB. </a:t>
            </a:r>
          </a:p>
          <a:p>
            <a:pPr marL="280736" indent="-280736">
              <a:lnSpc>
                <a:spcPct val="80000"/>
              </a:lnSpc>
              <a:spcBef>
                <a:spcPts val="400"/>
              </a:spcBef>
              <a:buClrTx/>
              <a:buFontTx/>
              <a:buChar char="•"/>
              <a:defRPr sz="2800"/>
            </a:pPr>
            <a:endParaRPr sz="1800"/>
          </a:p>
          <a:p>
            <a:pPr marL="180473" indent="-180473">
              <a:lnSpc>
                <a:spcPct val="80000"/>
              </a:lnSpc>
              <a:spcBef>
                <a:spcPts val="400"/>
              </a:spcBef>
              <a:buClrTx/>
              <a:buFontTx/>
              <a:buChar char="•"/>
              <a:defRPr sz="2800"/>
            </a:pPr>
            <a:r>
              <a:rPr sz="1800"/>
              <a:t>Last three entries of the first level of the inode point to single, double, and triple indirect blocks respectively.</a:t>
            </a:r>
          </a:p>
          <a:p>
            <a:pPr indent="120650">
              <a:buSzTx/>
              <a:buNone/>
            </a:pPr>
            <a:endParaRPr sz="1800"/>
          </a:p>
          <a:p>
            <a:pPr>
              <a:lnSpc>
                <a:spcPct val="80000"/>
              </a:lnSpc>
              <a:spcBef>
                <a:spcPts val="400"/>
              </a:spcBef>
              <a:buSzPct val="80555"/>
            </a:pPr>
            <a:r>
              <a:rPr sz="1800"/>
              <a:t>Question: What is the largest size of a file that can be accessed through direct block entries of the inode?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lIns="45699" tIns="45699" rIns="45699" bIns="45699">
            <a:normAutofit/>
          </a:bodyPr>
          <a:lstStyle/>
          <a:p>
            <a:r>
              <a:t>Major Innovations</a:t>
            </a:r>
          </a:p>
        </p:txBody>
      </p:sp>
      <p:sp>
        <p:nvSpPr>
          <p:cNvPr id="74" name="Shape 74"/>
          <p:cNvSpPr>
            <a:spLocks noGrp="1"/>
          </p:cNvSpPr>
          <p:nvPr>
            <p:ph type="body" idx="1"/>
          </p:nvPr>
        </p:nvSpPr>
        <p:spPr>
          <a:xfrm>
            <a:off x="457200" y="1600200"/>
            <a:ext cx="8229600" cy="4525961"/>
          </a:xfrm>
          <a:prstGeom prst="rect">
            <a:avLst/>
          </a:prstGeom>
        </p:spPr>
        <p:txBody>
          <a:bodyPr lIns="45699" tIns="45699" rIns="45699" bIns="45699">
            <a:normAutofit/>
          </a:bodyPr>
          <a:lstStyle/>
          <a:p>
            <a:pPr>
              <a:spcBef>
                <a:spcPts val="500"/>
              </a:spcBef>
              <a:buSzPct val="60714"/>
            </a:pPr>
            <a:r>
              <a:rPr sz="2800"/>
              <a:t>Hierarchical file system</a:t>
            </a:r>
          </a:p>
          <a:p>
            <a:pPr indent="120650">
              <a:buSzTx/>
              <a:buNone/>
            </a:pPr>
            <a:endParaRPr sz="2800"/>
          </a:p>
          <a:p>
            <a:pPr>
              <a:spcBef>
                <a:spcPts val="500"/>
              </a:spcBef>
              <a:buSzPct val="60714"/>
            </a:pPr>
            <a:r>
              <a:rPr sz="2800"/>
              <a:t>Compatible file, device, and inter-process I/O</a:t>
            </a:r>
          </a:p>
          <a:p>
            <a:pPr indent="120650">
              <a:buSzTx/>
              <a:buNone/>
            </a:pPr>
            <a:endParaRPr sz="2800"/>
          </a:p>
          <a:p>
            <a:pPr>
              <a:spcBef>
                <a:spcPts val="500"/>
              </a:spcBef>
              <a:buSzPct val="60714"/>
            </a:pPr>
            <a:r>
              <a:rPr sz="2800"/>
              <a:t>Background (asynchronous) and foreground processes</a:t>
            </a:r>
          </a:p>
          <a:p>
            <a:pPr indent="120650">
              <a:buSzTx/>
              <a:buNone/>
            </a:pPr>
            <a:endParaRPr sz="2800"/>
          </a:p>
          <a:p>
            <a:pPr>
              <a:spcBef>
                <a:spcPts val="500"/>
              </a:spcBef>
              <a:buSzPct val="60714"/>
            </a:pPr>
            <a:r>
              <a:rPr sz="2800"/>
              <a:t>Interactive Shell</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lIns="45699" tIns="45699" rIns="45699" bIns="45699">
            <a:normAutofit/>
          </a:bodyPr>
          <a:lstStyle/>
          <a:p>
            <a:r>
              <a:t>Original use around 1969-70s</a:t>
            </a:r>
          </a:p>
        </p:txBody>
      </p:sp>
      <p:sp>
        <p:nvSpPr>
          <p:cNvPr id="77" name="Shape 77"/>
          <p:cNvSpPr>
            <a:spLocks noGrp="1"/>
          </p:cNvSpPr>
          <p:nvPr>
            <p:ph type="body" idx="1"/>
          </p:nvPr>
        </p:nvSpPr>
        <p:spPr>
          <a:xfrm>
            <a:off x="457200" y="1600200"/>
            <a:ext cx="8229600" cy="4525961"/>
          </a:xfrm>
          <a:prstGeom prst="rect">
            <a:avLst/>
          </a:prstGeom>
        </p:spPr>
        <p:txBody>
          <a:bodyPr lIns="45699" tIns="45699" rIns="45699" bIns="45699">
            <a:normAutofit/>
          </a:bodyPr>
          <a:lstStyle>
            <a:lvl1pPr>
              <a:buSzPct val="59375"/>
            </a:lvl1pPr>
          </a:lstStyle>
          <a:p>
            <a:r>
              <a:t>“preparation and formatting of patent applications and other textual material, the collection and processing of trouble data from various switching machines within the Bell System, and recording and checking telephone service orders”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prstGeom prst="rect">
            <a:avLst/>
          </a:prstGeom>
        </p:spPr>
        <p:txBody>
          <a:bodyPr lIns="45699" tIns="45699" rIns="45699" bIns="45699">
            <a:normAutofit/>
          </a:bodyPr>
          <a:lstStyle/>
          <a:p>
            <a:r>
              <a:t>Now</a:t>
            </a:r>
          </a:p>
        </p:txBody>
      </p:sp>
      <p:sp>
        <p:nvSpPr>
          <p:cNvPr id="80" name="Shape 80"/>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80000"/>
              </a:lnSpc>
              <a:spcBef>
                <a:spcPts val="400"/>
              </a:spcBef>
              <a:buSzPct val="60416"/>
            </a:pPr>
            <a:r>
              <a:rPr sz="2400"/>
              <a:t>Widely used in </a:t>
            </a:r>
          </a:p>
          <a:p>
            <a:pPr marL="661307" lvl="1" indent="-204107">
              <a:lnSpc>
                <a:spcPct val="80000"/>
              </a:lnSpc>
              <a:spcBef>
                <a:spcPts val="400"/>
              </a:spcBef>
              <a:buSzPct val="60000"/>
              <a:defRPr sz="2800"/>
            </a:pPr>
            <a:r>
              <a:rPr sz="2000"/>
              <a:t>Servers</a:t>
            </a:r>
          </a:p>
          <a:p>
            <a:pPr marL="661307" lvl="1" indent="-204107">
              <a:lnSpc>
                <a:spcPct val="80000"/>
              </a:lnSpc>
              <a:spcBef>
                <a:spcPts val="400"/>
              </a:spcBef>
              <a:buSzPct val="60000"/>
              <a:defRPr sz="2800"/>
            </a:pPr>
            <a:r>
              <a:rPr sz="2000"/>
              <a:t>Desktops</a:t>
            </a:r>
          </a:p>
          <a:p>
            <a:pPr marL="661307" lvl="1" indent="-204107">
              <a:lnSpc>
                <a:spcPct val="80000"/>
              </a:lnSpc>
              <a:spcBef>
                <a:spcPts val="400"/>
              </a:spcBef>
              <a:buSzPct val="60000"/>
              <a:defRPr sz="2800"/>
            </a:pPr>
            <a:r>
              <a:rPr sz="2000"/>
              <a:t>Laptops, Netbooks</a:t>
            </a:r>
          </a:p>
          <a:p>
            <a:pPr marL="661307" lvl="1" indent="-204107">
              <a:lnSpc>
                <a:spcPct val="80000"/>
              </a:lnSpc>
              <a:spcBef>
                <a:spcPts val="400"/>
              </a:spcBef>
              <a:buSzPct val="60000"/>
              <a:defRPr sz="2800"/>
            </a:pPr>
            <a:r>
              <a:rPr sz="2000"/>
              <a:t>PDAs, phones</a:t>
            </a:r>
          </a:p>
          <a:p>
            <a:pPr marL="661307" lvl="1" indent="-204107">
              <a:lnSpc>
                <a:spcPct val="80000"/>
              </a:lnSpc>
              <a:spcBef>
                <a:spcPts val="400"/>
              </a:spcBef>
              <a:buSzPct val="60000"/>
              <a:defRPr sz="2800"/>
            </a:pPr>
            <a:r>
              <a:rPr sz="2000"/>
              <a:t>Mainframes</a:t>
            </a:r>
          </a:p>
          <a:p>
            <a:pPr marL="661307" lvl="1" indent="-204107">
              <a:lnSpc>
                <a:spcPct val="80000"/>
              </a:lnSpc>
              <a:spcBef>
                <a:spcPts val="400"/>
              </a:spcBef>
              <a:buSzPct val="60000"/>
              <a:defRPr sz="2800"/>
            </a:pPr>
            <a:r>
              <a:rPr sz="2000"/>
              <a:t>Embedded systems</a:t>
            </a:r>
          </a:p>
          <a:p>
            <a:pPr marL="661307" lvl="1" indent="-204107">
              <a:lnSpc>
                <a:spcPct val="80000"/>
              </a:lnSpc>
              <a:spcBef>
                <a:spcPts val="400"/>
              </a:spcBef>
              <a:buSzPct val="60000"/>
              <a:defRPr sz="2800"/>
            </a:pPr>
            <a:r>
              <a:rPr sz="2000"/>
              <a:t>Real-time systems</a:t>
            </a:r>
          </a:p>
          <a:p>
            <a:pPr marL="661307" lvl="1" indent="-204107">
              <a:lnSpc>
                <a:spcPct val="80000"/>
              </a:lnSpc>
              <a:spcBef>
                <a:spcPts val="400"/>
              </a:spcBef>
              <a:buSzPct val="60000"/>
              <a:defRPr sz="2800"/>
            </a:pPr>
            <a:r>
              <a:rPr sz="2000"/>
              <a:t>Switches, routers</a:t>
            </a:r>
          </a:p>
          <a:p>
            <a:pPr marL="661307" lvl="1" indent="-204107">
              <a:lnSpc>
                <a:spcPct val="80000"/>
              </a:lnSpc>
              <a:spcBef>
                <a:spcPts val="400"/>
              </a:spcBef>
              <a:buSzPct val="60000"/>
              <a:defRPr sz="2800"/>
            </a:pPr>
            <a:r>
              <a:rPr sz="2000"/>
              <a:t>Almost any computing platform you can think of </a:t>
            </a:r>
          </a:p>
          <a:p>
            <a:pPr indent="120650">
              <a:buSzTx/>
              <a:buNone/>
            </a:pPr>
            <a:endParaRPr sz="2800"/>
          </a:p>
          <a:p>
            <a:pPr>
              <a:lnSpc>
                <a:spcPct val="80000"/>
              </a:lnSpc>
              <a:spcBef>
                <a:spcPts val="400"/>
              </a:spcBef>
              <a:buSzPct val="60416"/>
            </a:pPr>
            <a:r>
              <a:rPr sz="2400"/>
              <a:t>“</a:t>
            </a:r>
            <a:r>
              <a:rPr sz="2400" i="1"/>
              <a:t>Perhaps paradoxically, the success of UNIX is largely due to the fact that it was not designed to meet any predefined objectives.</a:t>
            </a:r>
            <a:r>
              <a:rPr sz="240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lIns="45699" tIns="45699" rIns="45699" bIns="45699">
            <a:normAutofit/>
          </a:bodyPr>
          <a:lstStyle/>
          <a:p>
            <a:r>
              <a:t>Inexpensive!</a:t>
            </a:r>
          </a:p>
        </p:txBody>
      </p:sp>
      <p:sp>
        <p:nvSpPr>
          <p:cNvPr id="83" name="Shape 83"/>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90000"/>
              </a:lnSpc>
              <a:buSzPct val="59375"/>
            </a:pPr>
            <a:r>
              <a:rPr dirty="0"/>
              <a:t>“UNIX can run on hardware </a:t>
            </a:r>
            <a:r>
              <a:rPr u="sng" dirty="0"/>
              <a:t>costing </a:t>
            </a:r>
            <a:r>
              <a:rPr u="sng" dirty="0">
                <a:solidFill>
                  <a:schemeClr val="tx1"/>
                </a:solidFill>
              </a:rPr>
              <a:t>as little as $40,000</a:t>
            </a:r>
            <a:r>
              <a:rPr dirty="0">
                <a:solidFill>
                  <a:schemeClr val="tx1"/>
                </a:solidFill>
              </a:rPr>
              <a:t>”</a:t>
            </a:r>
          </a:p>
          <a:p>
            <a:pPr indent="120650">
              <a:buSzTx/>
              <a:buNone/>
            </a:pPr>
            <a:endParaRPr dirty="0"/>
          </a:p>
          <a:p>
            <a:pPr>
              <a:lnSpc>
                <a:spcPct val="90000"/>
              </a:lnSpc>
              <a:buSzPct val="59375"/>
            </a:pPr>
            <a:r>
              <a:rPr u="sng" dirty="0">
                <a:solidFill>
                  <a:schemeClr val="tx1"/>
                </a:solidFill>
              </a:rPr>
              <a:t>“Less than two man years </a:t>
            </a:r>
            <a:r>
              <a:rPr dirty="0"/>
              <a:t>were spent on the main system software.”</a:t>
            </a:r>
          </a:p>
          <a:p>
            <a:pPr indent="120650">
              <a:buSzTx/>
              <a:buNone/>
            </a:pPr>
            <a:endParaRPr dirty="0"/>
          </a:p>
          <a:p>
            <a:pPr>
              <a:lnSpc>
                <a:spcPct val="90000"/>
              </a:lnSpc>
              <a:buSzPct val="59375"/>
            </a:pPr>
            <a:r>
              <a:rPr dirty="0"/>
              <a:t>“users of UNIX will find that the most important characteristics of the system are its simplicity, elegance, and ease of use.”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lIns="45699" tIns="45699" rIns="45699" bIns="45699">
            <a:normAutofit/>
          </a:bodyPr>
          <a:lstStyle/>
          <a:p>
            <a:r>
              <a:t>File System</a:t>
            </a:r>
          </a:p>
        </p:txBody>
      </p:sp>
      <p:sp>
        <p:nvSpPr>
          <p:cNvPr id="86" name="Shape 86"/>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90000"/>
              </a:lnSpc>
              <a:spcBef>
                <a:spcPts val="500"/>
              </a:spcBef>
              <a:buSzPct val="60714"/>
            </a:pPr>
            <a:r>
              <a:rPr sz="2800"/>
              <a:t>“Most important role of UNIX is to provide a file-system”.</a:t>
            </a:r>
          </a:p>
          <a:p>
            <a:pPr marL="702128" lvl="1" indent="-244928">
              <a:lnSpc>
                <a:spcPct val="90000"/>
              </a:lnSpc>
              <a:spcBef>
                <a:spcPts val="400"/>
              </a:spcBef>
              <a:buSzPct val="60416"/>
              <a:defRPr sz="2800"/>
            </a:pPr>
            <a:r>
              <a:rPr sz="2400"/>
              <a:t>Why?</a:t>
            </a:r>
          </a:p>
          <a:p>
            <a:pPr indent="120650">
              <a:buSzTx/>
              <a:buNone/>
            </a:pPr>
            <a:endParaRPr sz="2800"/>
          </a:p>
          <a:p>
            <a:pPr>
              <a:lnSpc>
                <a:spcPct val="90000"/>
              </a:lnSpc>
              <a:spcBef>
                <a:spcPts val="500"/>
              </a:spcBef>
              <a:buSzPct val="60714"/>
            </a:pPr>
            <a:r>
              <a:rPr sz="2800"/>
              <a:t>Three types of files</a:t>
            </a:r>
          </a:p>
          <a:p>
            <a:pPr marL="702128" lvl="1" indent="-244928">
              <a:lnSpc>
                <a:spcPct val="90000"/>
              </a:lnSpc>
              <a:spcBef>
                <a:spcPts val="400"/>
              </a:spcBef>
              <a:buSzPct val="60416"/>
              <a:defRPr sz="2800"/>
            </a:pPr>
            <a:r>
              <a:rPr sz="2400"/>
              <a:t>Ordinary files</a:t>
            </a:r>
          </a:p>
          <a:p>
            <a:pPr marL="1104900" lvl="2" indent="-190500">
              <a:lnSpc>
                <a:spcPct val="90000"/>
              </a:lnSpc>
              <a:spcBef>
                <a:spcPts val="400"/>
              </a:spcBef>
              <a:buSzPct val="60000"/>
              <a:defRPr sz="2400"/>
            </a:pPr>
            <a:r>
              <a:rPr sz="2000"/>
              <a:t>No particular structure imposed by OS</a:t>
            </a:r>
          </a:p>
          <a:p>
            <a:pPr marL="702128" lvl="1" indent="-244928">
              <a:lnSpc>
                <a:spcPct val="90000"/>
              </a:lnSpc>
              <a:spcBef>
                <a:spcPts val="400"/>
              </a:spcBef>
              <a:buSzPct val="60416"/>
              <a:defRPr sz="2800"/>
            </a:pPr>
            <a:r>
              <a:rPr sz="2400"/>
              <a:t>Directories</a:t>
            </a:r>
          </a:p>
          <a:p>
            <a:pPr marL="1104900" lvl="2" indent="-190500">
              <a:lnSpc>
                <a:spcPct val="90000"/>
              </a:lnSpc>
              <a:spcBef>
                <a:spcPts val="400"/>
              </a:spcBef>
              <a:buSzPct val="60000"/>
              <a:defRPr sz="2400"/>
            </a:pPr>
            <a:r>
              <a:rPr sz="2000"/>
              <a:t>Mapping between filenames and files</a:t>
            </a:r>
          </a:p>
          <a:p>
            <a:pPr marL="702128" lvl="1" indent="-244928">
              <a:lnSpc>
                <a:spcPct val="90000"/>
              </a:lnSpc>
              <a:spcBef>
                <a:spcPts val="400"/>
              </a:spcBef>
              <a:buSzPct val="60416"/>
              <a:defRPr sz="2800"/>
            </a:pPr>
            <a:r>
              <a:rPr sz="2400"/>
              <a:t>Special files</a:t>
            </a:r>
          </a:p>
          <a:p>
            <a:pPr marL="1104900" lvl="2" indent="-190500">
              <a:lnSpc>
                <a:spcPct val="90000"/>
              </a:lnSpc>
              <a:spcBef>
                <a:spcPts val="400"/>
              </a:spcBef>
              <a:buSzPct val="60000"/>
              <a:defRPr sz="2400"/>
            </a:pPr>
            <a:r>
              <a:rPr sz="2000"/>
              <a:t>I/O devices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prstGeom prst="rect">
            <a:avLst/>
          </a:prstGeom>
        </p:spPr>
        <p:txBody>
          <a:bodyPr>
            <a:normAutofit fontScale="90000"/>
          </a:bodyPr>
          <a:lstStyle/>
          <a:p>
            <a:r>
              <a:t>Shared Files – Hard Links</a:t>
            </a:r>
          </a:p>
        </p:txBody>
      </p:sp>
      <p:sp>
        <p:nvSpPr>
          <p:cNvPr id="116" name="Shape 116"/>
          <p:cNvSpPr>
            <a:spLocks noGrp="1"/>
          </p:cNvSpPr>
          <p:nvPr>
            <p:ph type="body" sz="quarter" idx="1"/>
          </p:nvPr>
        </p:nvSpPr>
        <p:spPr>
          <a:xfrm>
            <a:off x="108822" y="5065658"/>
            <a:ext cx="2043758" cy="1600200"/>
          </a:xfrm>
          <a:prstGeom prst="rect">
            <a:avLst/>
          </a:prstGeom>
        </p:spPr>
        <p:txBody>
          <a:bodyPr>
            <a:normAutofit/>
          </a:bodyPr>
          <a:lstStyle>
            <a:lvl1pPr marL="342900" indent="-342900">
              <a:spcBef>
                <a:spcPts val="500"/>
              </a:spcBef>
              <a:buSzTx/>
              <a:buNone/>
              <a:defRPr sz="1900"/>
            </a:lvl1pPr>
          </a:lstStyle>
          <a:p>
            <a:r>
              <a:rPr smtClean="0"/>
              <a:t>prior </a:t>
            </a:r>
            <a:r>
              <a:t>to linking</a:t>
            </a:r>
          </a:p>
        </p:txBody>
      </p:sp>
      <p:sp>
        <p:nvSpPr>
          <p:cNvPr id="117" name="Shape 117"/>
          <p:cNvSpPr/>
          <p:nvPr/>
        </p:nvSpPr>
        <p:spPr>
          <a:xfrm>
            <a:off x="5347306" y="5065658"/>
            <a:ext cx="2794745" cy="1600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marL="342900" indent="-342900">
              <a:spcBef>
                <a:spcPts val="500"/>
              </a:spcBef>
              <a:defRPr sz="1900">
                <a:latin typeface="Times New Roman"/>
                <a:ea typeface="Times New Roman"/>
                <a:cs typeface="Times New Roman"/>
                <a:sym typeface="Times New Roman"/>
              </a:defRPr>
            </a:pPr>
            <a:r>
              <a:rPr dirty="0"/>
              <a:t>After the original owner removes the file</a:t>
            </a:r>
          </a:p>
          <a:p>
            <a:pPr marL="342900" indent="-342900">
              <a:spcBef>
                <a:spcPts val="500"/>
              </a:spcBef>
              <a:defRPr sz="1900">
                <a:latin typeface="Times New Roman"/>
                <a:ea typeface="Times New Roman"/>
                <a:cs typeface="Times New Roman"/>
                <a:sym typeface="Times New Roman"/>
              </a:defRPr>
            </a:pPr>
            <a:r>
              <a:rPr dirty="0"/>
              <a:t>File still exists, but with count decremented</a:t>
            </a:r>
          </a:p>
        </p:txBody>
      </p:sp>
      <p:sp>
        <p:nvSpPr>
          <p:cNvPr id="118" name="Shape 118"/>
          <p:cNvSpPr/>
          <p:nvPr/>
        </p:nvSpPr>
        <p:spPr>
          <a:xfrm>
            <a:off x="2217711" y="5065658"/>
            <a:ext cx="3208438" cy="1600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marL="342900" indent="-342900">
              <a:spcBef>
                <a:spcPts val="500"/>
              </a:spcBef>
              <a:defRPr sz="1900">
                <a:latin typeface="Times New Roman"/>
                <a:ea typeface="Times New Roman"/>
                <a:cs typeface="Times New Roman"/>
                <a:sym typeface="Times New Roman"/>
              </a:defRPr>
            </a:lvl1pPr>
          </a:lstStyle>
          <a:p>
            <a:r>
              <a:t>After the hard link is created</a:t>
            </a:r>
          </a:p>
        </p:txBody>
      </p:sp>
      <p:pic>
        <p:nvPicPr>
          <p:cNvPr id="7" name="6-18.jpg"/>
          <p:cNvPicPr>
            <a:picLocks noChangeAspect="1"/>
          </p:cNvPicPr>
          <p:nvPr/>
        </p:nvPicPr>
        <p:blipFill>
          <a:blip r:embed="rId3">
            <a:extLst/>
          </a:blip>
          <a:stretch>
            <a:fillRect/>
          </a:stretch>
        </p:blipFill>
        <p:spPr>
          <a:xfrm>
            <a:off x="6232704" y="0"/>
            <a:ext cx="2930768" cy="2775012"/>
          </a:xfrm>
          <a:prstGeom prst="rect">
            <a:avLst/>
          </a:prstGeom>
          <a:ln w="12700">
            <a:miter lim="400000"/>
          </a:ln>
        </p:spPr>
      </p:pic>
      <p:pic>
        <p:nvPicPr>
          <p:cNvPr id="115" name="6-19.jpg"/>
          <p:cNvPicPr>
            <a:picLocks noChangeAspect="1"/>
          </p:cNvPicPr>
          <p:nvPr/>
        </p:nvPicPr>
        <p:blipFill>
          <a:blip r:embed="rId4">
            <a:extLst/>
          </a:blip>
          <a:stretch>
            <a:fillRect/>
          </a:stretch>
        </p:blipFill>
        <p:spPr>
          <a:xfrm>
            <a:off x="290457" y="1655638"/>
            <a:ext cx="6368528" cy="3275810"/>
          </a:xfrm>
          <a:prstGeom prst="rect">
            <a:avLst/>
          </a:prstGeom>
          <a:ln w="12700">
            <a:miter lim="400000"/>
          </a:ln>
        </p:spPr>
      </p:pic>
    </p:spTree>
    <p:extLst>
      <p:ext uri="{BB962C8B-B14F-4D97-AF65-F5344CB8AC3E}">
        <p14:creationId xmlns:p14="http://schemas.microsoft.com/office/powerpoint/2010/main" val="174460386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279400" y="190500"/>
            <a:ext cx="8637588" cy="787400"/>
          </a:xfrm>
          <a:prstGeom prst="rect">
            <a:avLst/>
          </a:prstGeom>
        </p:spPr>
        <p:txBody>
          <a:bodyPr>
            <a:normAutofit/>
          </a:bodyPr>
          <a:lstStyle>
            <a:lvl1pPr algn="ctr"/>
          </a:lstStyle>
          <a:p>
            <a:r>
              <a:t>What is a File System?</a:t>
            </a:r>
          </a:p>
        </p:txBody>
      </p:sp>
      <p:sp>
        <p:nvSpPr>
          <p:cNvPr id="89" name="Shape 89"/>
          <p:cNvSpPr>
            <a:spLocks noGrp="1"/>
          </p:cNvSpPr>
          <p:nvPr>
            <p:ph type="body" idx="1"/>
          </p:nvPr>
        </p:nvSpPr>
        <p:spPr>
          <a:xfrm>
            <a:off x="76200" y="1003300"/>
            <a:ext cx="8991601" cy="5700564"/>
          </a:xfrm>
          <a:prstGeom prst="rect">
            <a:avLst/>
          </a:prstGeom>
        </p:spPr>
        <p:txBody>
          <a:bodyPr/>
          <a:lstStyle/>
          <a:p>
            <a:pPr marL="320842" indent="-320842">
              <a:defRPr sz="2100"/>
            </a:pPr>
            <a:r>
              <a:t>File system is the OS component that organizes data on the raw storage device.</a:t>
            </a:r>
          </a:p>
          <a:p>
            <a:pPr marL="320842" indent="-320842">
              <a:defRPr sz="1400"/>
            </a:pPr>
            <a:endParaRPr/>
          </a:p>
          <a:p>
            <a:pPr marL="320842" indent="-320842">
              <a:defRPr sz="2100"/>
            </a:pPr>
            <a:r>
              <a:rPr b="1"/>
              <a:t>Data</a:t>
            </a:r>
            <a:r>
              <a:t>, by itself, is just a meaningless sequence of bits and bytes.</a:t>
            </a:r>
          </a:p>
          <a:p>
            <a:pPr marL="320842" indent="-320842">
              <a:defRPr sz="1600"/>
            </a:pPr>
            <a:endParaRPr/>
          </a:p>
          <a:p>
            <a:pPr marL="320842" indent="-320842">
              <a:defRPr sz="2100"/>
            </a:pPr>
            <a:r>
              <a:rPr b="1"/>
              <a:t>Metadata</a:t>
            </a:r>
            <a:r>
              <a:t> is the information that describes the data.</a:t>
            </a:r>
          </a:p>
          <a:p>
            <a:pPr lvl="1">
              <a:defRPr sz="2100"/>
            </a:pPr>
            <a:r>
              <a:t>Also called attributes.</a:t>
            </a:r>
          </a:p>
          <a:p>
            <a:pPr lvl="1">
              <a:defRPr sz="2100"/>
            </a:pPr>
            <a:r>
              <a:t>Without meta-data, data itself will be incomprehensible.</a:t>
            </a:r>
          </a:p>
          <a:p>
            <a:pPr marL="320842" indent="-320842">
              <a:defRPr sz="2100"/>
            </a:pPr>
            <a:endParaRPr/>
          </a:p>
          <a:p>
            <a:pPr marL="320842" indent="-320842">
              <a:defRPr sz="2100"/>
            </a:pPr>
            <a:r>
              <a:t>A File System defines </a:t>
            </a:r>
          </a:p>
          <a:p>
            <a:pPr lvl="1">
              <a:defRPr sz="2100"/>
            </a:pPr>
            <a:r>
              <a:t>Format of the data objects.</a:t>
            </a:r>
          </a:p>
          <a:p>
            <a:pPr lvl="1">
              <a:defRPr sz="2100"/>
            </a:pPr>
            <a:r>
              <a:t>The format/meaning of meta-data associated with each data object. E.g. File name, permissions, and size of a file.</a:t>
            </a:r>
          </a:p>
          <a:p>
            <a:pPr lvl="1">
              <a:defRPr sz="2100"/>
            </a:pPr>
            <a:r>
              <a:t>Location of the individual data blocks of for each data object.</a:t>
            </a:r>
          </a:p>
          <a:p>
            <a:pPr lvl="1">
              <a:defRPr sz="2100"/>
            </a:pPr>
            <a:r>
              <a:t>A framework to manage free space on the raw storage.</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697D7F"/>
      </a:accent4>
      <a:accent5>
        <a:srgbClr val="1D1D56"/>
      </a:accent5>
      <a:accent6>
        <a:srgbClr val="6E6E6E"/>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697D7F"/>
      </a:accent4>
      <a:accent5>
        <a:srgbClr val="1D1D56"/>
      </a:accent5>
      <a:accent6>
        <a:srgbClr val="6E6E6E"/>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1641</Words>
  <Application>Microsoft Macintosh PowerPoint</Application>
  <PresentationFormat>On-screen Show (4:3)</PresentationFormat>
  <Paragraphs>260</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Helvetica Neue</vt:lpstr>
      <vt:lpstr>Times New Roman</vt:lpstr>
      <vt:lpstr>Arial</vt:lpstr>
      <vt:lpstr>Default</vt:lpstr>
      <vt:lpstr>The UNIX Time- Sharing System </vt:lpstr>
      <vt:lpstr>UNIX overview</vt:lpstr>
      <vt:lpstr>Major Innovations</vt:lpstr>
      <vt:lpstr>Original use around 1969-70s</vt:lpstr>
      <vt:lpstr>Now</vt:lpstr>
      <vt:lpstr>Inexpensive!</vt:lpstr>
      <vt:lpstr>File System</vt:lpstr>
      <vt:lpstr>Shared Files – Hard Links</vt:lpstr>
      <vt:lpstr>What is a File System?</vt:lpstr>
      <vt:lpstr>Virtual File System (VFS)</vt:lpstr>
      <vt:lpstr>Partitions and File-system Layout</vt:lpstr>
      <vt:lpstr>Organizing Files on Disk: Contiguous Allocation</vt:lpstr>
      <vt:lpstr>Organizing Files on Disk: Singly Linked List of Blocks</vt:lpstr>
      <vt:lpstr>Organizing Files on Disk: File Allocation Table</vt:lpstr>
      <vt:lpstr>i-nodes (index nodes)</vt:lpstr>
      <vt:lpstr>Unix i-node (index node)</vt:lpstr>
      <vt:lpstr>Another view of a UNIX i-node</vt:lpstr>
      <vt:lpstr>Special files</vt:lpstr>
      <vt:lpstr>Removable file system</vt:lpstr>
      <vt:lpstr>Protection</vt:lpstr>
      <vt:lpstr>I/O calls</vt:lpstr>
      <vt:lpstr>Processes and images</vt:lpstr>
      <vt:lpstr>Shell</vt:lpstr>
      <vt:lpstr>read/write buffering</vt:lpstr>
      <vt:lpstr>File System Cache</vt:lpstr>
      <vt:lpstr>Data Structure for File-System Cache</vt:lpstr>
      <vt:lpstr>Virtual memory page cache and FS cache</vt:lpstr>
      <vt:lpstr>Log-Structured File Systems</vt:lpstr>
      <vt:lpstr>Quiz on Inodes</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UNIX Time- Sharing System </dc:title>
  <cp:lastModifiedBy>Kartik Gopalan</cp:lastModifiedBy>
  <cp:revision>4</cp:revision>
  <dcterms:modified xsi:type="dcterms:W3CDTF">2017-03-01T20:07:09Z</dcterms:modified>
</cp:coreProperties>
</file>