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1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258365" y="1638300"/>
            <a:ext cx="12603858" cy="3302000"/>
          </a:xfrm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Operating-system-level virtualization </a:t>
            </a:r>
          </a:p>
          <a:p>
            <a:pPr defTabSz="514095">
              <a:defRPr sz="7040"/>
            </a:pPr>
            <a:r>
              <a:t>and Containers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397000" y="64008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Kartik 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Cgroups (Control Groups)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Beancounter i.e., performs resource accounting for groups of processes</a:t>
            </a:r>
          </a:p>
          <a:p>
            <a:r>
              <a:t>Allows administrator to set soft/hard limits on things like memory usage, network bandwidth, CPU usage etc.</a:t>
            </a:r>
          </a:p>
          <a:p>
            <a:r>
              <a:t>Typically used alongside with Linux namespaces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 System Image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Extend the notion of namespaces to multiple physical machines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Multiple machines look like one (or more) namespace(s)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PID namespace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IPC Namespace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Filesystem namespace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Process migration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Allows moving processes from one machine to another without changing its namespace.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Examples: MOSIX, OpenSSI, Kerrighed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Isolation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Isolation</a:t>
            </a:r>
          </a:p>
          <a:p>
            <a:pPr lvl="1"/>
            <a:r>
              <a:t>Limiting what/who a process/application can see.</a:t>
            </a:r>
          </a:p>
          <a:p>
            <a:pPr lvl="1"/>
            <a:r>
              <a:t>Limiting who can see a process/application</a:t>
            </a:r>
          </a:p>
          <a:p>
            <a:r>
              <a:t>Two extremes</a:t>
            </a:r>
          </a:p>
          <a:p>
            <a:pPr lvl="1"/>
            <a:r>
              <a:t>Traditional Process</a:t>
            </a:r>
          </a:p>
          <a:p>
            <a:pPr lvl="1"/>
            <a:r>
              <a:t>System Virtual Machines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Traditional Processes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Each process gets its own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Virtual memory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One or more virtual CPUs (threads)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Access to OS services via system calls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All co-located processes can see/share a lot (in an OS-controlled manner)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File system, storage, network, and pretty much all I/O devices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Other processes </a:t>
            </a:r>
          </a:p>
          <a:p>
            <a:pPr marL="933450" lvl="2" indent="-311150" defTabSz="408940">
              <a:spcBef>
                <a:spcPts val="2900"/>
              </a:spcBef>
              <a:defRPr sz="2520"/>
            </a:pPr>
            <a:r>
              <a:t>For Inter-process communication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System Virtual Machines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Co-related processes grouped into VMs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Each VM has its own 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Guest OS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Guest physical memory (“virtualized” view of memory seen by guest OS)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One or more virtual CPUs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Virtual I/O devices: virtual disk, virtual network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Ideally: Co-located VMs don’t see/share ANYTHING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level to isolate?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Processes share too much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Great performance but 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Not isolated enough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System VMs are too heavy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Great Isolation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But too heavy due to separate guest OS per VM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Operating-system-level virtualization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Multiple isolated user-spaces 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Share one kernel.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652562" y="5237658"/>
            <a:ext cx="4576020" cy="167223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Container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952500" y="-3937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Containers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449659" y="8788400"/>
            <a:ext cx="12384882" cy="887115"/>
          </a:xfrm>
          <a:prstGeom prst="rect">
            <a:avLst/>
          </a:prstGeom>
        </p:spPr>
        <p:txBody>
          <a:bodyPr/>
          <a:lstStyle>
            <a:lvl1pPr marL="324485" indent="-324485" defTabSz="426466">
              <a:spcBef>
                <a:spcPts val="3000"/>
              </a:spcBef>
              <a:defRPr sz="2628"/>
            </a:lvl1pPr>
          </a:lstStyle>
          <a:p>
            <a:r>
              <a:t>Take traditional processes and restrict what they can see and who can see them</a:t>
            </a:r>
          </a:p>
        </p:txBody>
      </p:sp>
      <p:sp>
        <p:nvSpPr>
          <p:cNvPr id="137" name="Shape 137"/>
          <p:cNvSpPr/>
          <p:nvPr/>
        </p:nvSpPr>
        <p:spPr>
          <a:xfrm>
            <a:off x="901700" y="1605210"/>
            <a:ext cx="1976091" cy="194146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Processes</a:t>
            </a:r>
          </a:p>
          <a:p>
            <a:pPr>
              <a:defRPr sz="2400"/>
            </a:pPr>
            <a:r>
              <a:t>——————</a:t>
            </a:r>
          </a:p>
          <a:p>
            <a:pPr>
              <a:defRPr sz="2400"/>
            </a:pPr>
            <a:r>
              <a:t>Guest OS</a:t>
            </a:r>
          </a:p>
        </p:txBody>
      </p:sp>
      <p:sp>
        <p:nvSpPr>
          <p:cNvPr id="138" name="Shape 138"/>
          <p:cNvSpPr/>
          <p:nvPr/>
        </p:nvSpPr>
        <p:spPr>
          <a:xfrm>
            <a:off x="3124200" y="1605210"/>
            <a:ext cx="1976091" cy="194146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Processes</a:t>
            </a:r>
          </a:p>
          <a:p>
            <a:pPr>
              <a:defRPr sz="2400"/>
            </a:pPr>
            <a:r>
              <a:t>——————</a:t>
            </a:r>
          </a:p>
          <a:p>
            <a:pPr>
              <a:defRPr sz="2400"/>
            </a:pPr>
            <a:r>
              <a:t>Guest OS</a:t>
            </a:r>
          </a:p>
        </p:txBody>
      </p:sp>
      <p:sp>
        <p:nvSpPr>
          <p:cNvPr id="139" name="Shape 139"/>
          <p:cNvSpPr/>
          <p:nvPr/>
        </p:nvSpPr>
        <p:spPr>
          <a:xfrm>
            <a:off x="914400" y="3733800"/>
            <a:ext cx="4162177" cy="731342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Hypervisor</a:t>
            </a:r>
          </a:p>
        </p:txBody>
      </p:sp>
      <p:sp>
        <p:nvSpPr>
          <p:cNvPr id="140" name="Shape 140"/>
          <p:cNvSpPr/>
          <p:nvPr/>
        </p:nvSpPr>
        <p:spPr>
          <a:xfrm>
            <a:off x="1244615" y="4428579"/>
            <a:ext cx="32223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Traditional VMs</a:t>
            </a:r>
          </a:p>
        </p:txBody>
      </p:sp>
      <p:sp>
        <p:nvSpPr>
          <p:cNvPr id="141" name="Shape 141"/>
          <p:cNvSpPr/>
          <p:nvPr/>
        </p:nvSpPr>
        <p:spPr>
          <a:xfrm>
            <a:off x="5778500" y="1663700"/>
            <a:ext cx="1270000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Process</a:t>
            </a:r>
          </a:p>
        </p:txBody>
      </p:sp>
      <p:sp>
        <p:nvSpPr>
          <p:cNvPr id="142" name="Shape 142"/>
          <p:cNvSpPr/>
          <p:nvPr/>
        </p:nvSpPr>
        <p:spPr>
          <a:xfrm>
            <a:off x="7327900" y="1663700"/>
            <a:ext cx="1270000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Process</a:t>
            </a:r>
          </a:p>
        </p:txBody>
      </p:sp>
      <p:sp>
        <p:nvSpPr>
          <p:cNvPr id="143" name="Shape 143"/>
          <p:cNvSpPr/>
          <p:nvPr/>
        </p:nvSpPr>
        <p:spPr>
          <a:xfrm>
            <a:off x="8877300" y="1663700"/>
            <a:ext cx="1270000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Process</a:t>
            </a:r>
          </a:p>
        </p:txBody>
      </p:sp>
      <p:sp>
        <p:nvSpPr>
          <p:cNvPr id="144" name="Shape 144"/>
          <p:cNvSpPr/>
          <p:nvPr/>
        </p:nvSpPr>
        <p:spPr>
          <a:xfrm>
            <a:off x="10426700" y="1663700"/>
            <a:ext cx="1270000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Process</a:t>
            </a:r>
          </a:p>
        </p:txBody>
      </p:sp>
      <p:sp>
        <p:nvSpPr>
          <p:cNvPr id="145" name="Shape 145"/>
          <p:cNvSpPr/>
          <p:nvPr/>
        </p:nvSpPr>
        <p:spPr>
          <a:xfrm>
            <a:off x="5702300" y="3162300"/>
            <a:ext cx="6139607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Host OS</a:t>
            </a:r>
          </a:p>
        </p:txBody>
      </p:sp>
      <p:sp>
        <p:nvSpPr>
          <p:cNvPr id="146" name="Shape 146"/>
          <p:cNvSpPr/>
          <p:nvPr/>
        </p:nvSpPr>
        <p:spPr>
          <a:xfrm>
            <a:off x="6647535" y="4425950"/>
            <a:ext cx="44595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Traditional Processes</a:t>
            </a:r>
          </a:p>
        </p:txBody>
      </p:sp>
      <p:sp>
        <p:nvSpPr>
          <p:cNvPr id="147" name="Shape 147"/>
          <p:cNvSpPr/>
          <p:nvPr/>
        </p:nvSpPr>
        <p:spPr>
          <a:xfrm>
            <a:off x="2058962" y="5452839"/>
            <a:ext cx="1172420" cy="103341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Process</a:t>
            </a:r>
          </a:p>
        </p:txBody>
      </p:sp>
      <p:sp>
        <p:nvSpPr>
          <p:cNvPr id="148" name="Shape 148"/>
          <p:cNvSpPr/>
          <p:nvPr/>
        </p:nvSpPr>
        <p:spPr>
          <a:xfrm>
            <a:off x="3354362" y="5452839"/>
            <a:ext cx="1172420" cy="103341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Process</a:t>
            </a:r>
          </a:p>
        </p:txBody>
      </p:sp>
      <p:sp>
        <p:nvSpPr>
          <p:cNvPr id="149" name="Shape 149"/>
          <p:cNvSpPr/>
          <p:nvPr/>
        </p:nvSpPr>
        <p:spPr>
          <a:xfrm>
            <a:off x="4649762" y="5452839"/>
            <a:ext cx="1172420" cy="103341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Process</a:t>
            </a:r>
          </a:p>
        </p:txBody>
      </p:sp>
      <p:sp>
        <p:nvSpPr>
          <p:cNvPr id="150" name="Shape 150"/>
          <p:cNvSpPr/>
          <p:nvPr/>
        </p:nvSpPr>
        <p:spPr>
          <a:xfrm>
            <a:off x="6612656" y="5237658"/>
            <a:ext cx="4576020" cy="167223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Container</a:t>
            </a:r>
          </a:p>
        </p:txBody>
      </p:sp>
      <p:sp>
        <p:nvSpPr>
          <p:cNvPr id="151" name="Shape 151"/>
          <p:cNvSpPr/>
          <p:nvPr/>
        </p:nvSpPr>
        <p:spPr>
          <a:xfrm>
            <a:off x="7019056" y="5452839"/>
            <a:ext cx="1172420" cy="103341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Process</a:t>
            </a:r>
          </a:p>
        </p:txBody>
      </p:sp>
      <p:sp>
        <p:nvSpPr>
          <p:cNvPr id="152" name="Shape 152"/>
          <p:cNvSpPr/>
          <p:nvPr/>
        </p:nvSpPr>
        <p:spPr>
          <a:xfrm>
            <a:off x="8314456" y="5452839"/>
            <a:ext cx="1172420" cy="103341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Process</a:t>
            </a:r>
          </a:p>
        </p:txBody>
      </p:sp>
      <p:sp>
        <p:nvSpPr>
          <p:cNvPr id="153" name="Shape 153"/>
          <p:cNvSpPr/>
          <p:nvPr/>
        </p:nvSpPr>
        <p:spPr>
          <a:xfrm>
            <a:off x="9609856" y="5452839"/>
            <a:ext cx="1172420" cy="103341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Process</a:t>
            </a:r>
          </a:p>
        </p:txBody>
      </p:sp>
      <p:sp>
        <p:nvSpPr>
          <p:cNvPr id="154" name="Shape 154"/>
          <p:cNvSpPr/>
          <p:nvPr/>
        </p:nvSpPr>
        <p:spPr>
          <a:xfrm>
            <a:off x="1622499" y="7048500"/>
            <a:ext cx="9582002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Host OS</a:t>
            </a:r>
          </a:p>
        </p:txBody>
      </p:sp>
      <p:sp>
        <p:nvSpPr>
          <p:cNvPr id="155" name="Shape 155"/>
          <p:cNvSpPr/>
          <p:nvPr/>
        </p:nvSpPr>
        <p:spPr>
          <a:xfrm>
            <a:off x="5251068" y="8324850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Containers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Chroot jail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>
                <a:latin typeface="Courier"/>
                <a:ea typeface="Courier"/>
                <a:cs typeface="Courier"/>
                <a:sym typeface="Courier"/>
              </a:defRPr>
            </a:pPr>
            <a:r>
              <a:t>Change root directory for the calling process and its children to a given path</a:t>
            </a:r>
          </a:p>
          <a:p>
            <a:pPr marL="360045" indent="-360045" defTabSz="473201">
              <a:spcBef>
                <a:spcPts val="3400"/>
              </a:spcBef>
              <a:defRPr sz="2916">
                <a:latin typeface="Courier"/>
                <a:ea typeface="Courier"/>
                <a:cs typeface="Courier"/>
                <a:sym typeface="Courier"/>
              </a:defRPr>
            </a:pPr>
            <a:r>
              <a:t>$ chroot NEWROOT</a:t>
            </a:r>
          </a:p>
          <a:p>
            <a:pPr marL="360045" indent="-360045" defTabSz="473201">
              <a:spcBef>
                <a:spcPts val="3400"/>
              </a:spcBef>
              <a:defRPr sz="2916">
                <a:latin typeface="Courier"/>
                <a:ea typeface="Courier"/>
                <a:cs typeface="Courier"/>
                <a:sym typeface="Courier"/>
              </a:defRPr>
            </a:pPr>
            <a:r>
              <a:t>OR</a:t>
            </a:r>
          </a:p>
          <a:p>
            <a:pPr marL="360045" indent="-360045" defTabSz="473201">
              <a:spcBef>
                <a:spcPts val="3400"/>
              </a:spcBef>
              <a:defRPr sz="2916">
                <a:latin typeface="Courier"/>
                <a:ea typeface="Courier"/>
                <a:cs typeface="Courier"/>
                <a:sym typeface="Courier"/>
              </a:defRPr>
            </a:pPr>
            <a:r>
              <a:t>chroot(path)</a:t>
            </a:r>
          </a:p>
          <a:p>
            <a:pPr marL="360045" indent="-360045" defTabSz="473201">
              <a:spcBef>
                <a:spcPts val="3400"/>
              </a:spcBef>
              <a:defRPr sz="2916">
                <a:latin typeface="Courier"/>
                <a:ea typeface="Courier"/>
                <a:cs typeface="Courier"/>
                <a:sym typeface="Courier"/>
              </a:defRPr>
            </a:pPr>
            <a:r>
              <a:t>“This call changes an ingredient in the pathname resolution process and does nothing else.” — man chroot</a:t>
            </a:r>
          </a:p>
          <a:p>
            <a:pPr marL="360045" indent="-360045" defTabSz="473201">
              <a:spcBef>
                <a:spcPts val="3400"/>
              </a:spcBef>
              <a:defRPr sz="2916">
                <a:latin typeface="Courier"/>
                <a:ea typeface="Courier"/>
                <a:cs typeface="Courier"/>
                <a:sym typeface="Courier"/>
              </a:defRPr>
            </a:pPr>
            <a:r>
              <a:t>Not secure. Lots of ways to escape chroot jail.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FreeBSD Jails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736"/>
            </a:pPr>
            <a:r>
              <a:t>Build upon chroot to compartmentalize the files and other resources </a:t>
            </a:r>
          </a:p>
          <a:p>
            <a:pPr marL="337820" indent="-337820" defTabSz="443991">
              <a:spcBef>
                <a:spcPts val="3100"/>
              </a:spcBef>
              <a:defRPr sz="2736"/>
            </a:pPr>
            <a:r>
              <a:t>Jails protects rest of the system from the jailed process</a:t>
            </a:r>
          </a:p>
          <a:p>
            <a:pPr marL="675640" lvl="1" indent="-337820" defTabSz="443991">
              <a:spcBef>
                <a:spcPts val="3100"/>
              </a:spcBef>
              <a:defRPr sz="2736"/>
            </a:pPr>
            <a:r>
              <a:t>Not the other way around!</a:t>
            </a:r>
          </a:p>
          <a:p>
            <a:pPr marL="337820" indent="-337820" defTabSz="443991">
              <a:spcBef>
                <a:spcPts val="3100"/>
              </a:spcBef>
              <a:defRPr sz="2736"/>
            </a:pPr>
            <a:r>
              <a:t>Virtualized resources</a:t>
            </a:r>
          </a:p>
          <a:p>
            <a:pPr marL="675640" lvl="1" indent="-337820" defTabSz="443991">
              <a:spcBef>
                <a:spcPts val="3100"/>
              </a:spcBef>
              <a:defRPr sz="2736"/>
            </a:pPr>
            <a:r>
              <a:t>file system,</a:t>
            </a:r>
          </a:p>
          <a:p>
            <a:pPr marL="675640" lvl="1" indent="-337820" defTabSz="443991">
              <a:spcBef>
                <a:spcPts val="3100"/>
              </a:spcBef>
              <a:defRPr sz="2736"/>
            </a:pPr>
            <a:r>
              <a:t>the set of users, including own root account.</a:t>
            </a:r>
          </a:p>
          <a:p>
            <a:pPr marL="675640" lvl="1" indent="-337820" defTabSz="443991">
              <a:spcBef>
                <a:spcPts val="3100"/>
              </a:spcBef>
              <a:defRPr sz="2736"/>
            </a:pPr>
            <a:r>
              <a:t>networking subsystem</a:t>
            </a:r>
          </a:p>
          <a:p>
            <a:pPr marL="337820" indent="-337820" defTabSz="443991">
              <a:spcBef>
                <a:spcPts val="3100"/>
              </a:spcBef>
              <a:defRPr sz="2736"/>
            </a:pPr>
            <a:r>
              <a:t>Again: Jail escapes are possible!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Linux Namespaces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662433" y="2040036"/>
            <a:ext cx="11389867" cy="6849964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“A namespace wraps a global system resource in an abstraction that makes it appear to the processes within the namespace that they have their own isolated instance of the global resource.” - from “$ man namespaces”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PID Namespace 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Limit the set of processes that can be see each other.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IPC namespace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Limit the set of processes which are allowed to communicate with each other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Filesystem namespace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Limit which part of filesystem is seen by a process group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Network namespace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Unique IP address host name, domain name, etc for a group of processes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User Namespace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User and Group IDs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Macintosh PowerPoint</Application>
  <PresentationFormat>Custom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</vt:lpstr>
      <vt:lpstr>Helvetica</vt:lpstr>
      <vt:lpstr>Helvetica Light</vt:lpstr>
      <vt:lpstr>Helvetica Neue</vt:lpstr>
      <vt:lpstr>White</vt:lpstr>
      <vt:lpstr>Operating-system-level virtualization  and Containers</vt:lpstr>
      <vt:lpstr>Isolation</vt:lpstr>
      <vt:lpstr>Traditional Processes</vt:lpstr>
      <vt:lpstr>System Virtual Machines</vt:lpstr>
      <vt:lpstr>What level to isolate?</vt:lpstr>
      <vt:lpstr>Containers</vt:lpstr>
      <vt:lpstr>Chroot jail</vt:lpstr>
      <vt:lpstr>FreeBSD Jails</vt:lpstr>
      <vt:lpstr>Linux Namespaces</vt:lpstr>
      <vt:lpstr>Cgroups (Control Groups)</vt:lpstr>
      <vt:lpstr>Single System Image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Operating-system-level virtualization  and Containers</dc:title>
  <cp:lastModifiedBy>Kartik Gopalan</cp:lastModifiedBy>
  <cp:revision>1</cp:revision>
  <dcterms:modified xsi:type="dcterms:W3CDTF">2017-02-09T01:51:26Z</dcterms:modified>
</cp:coreProperties>
</file>