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6" r:id="rId9"/>
    <p:sldId id="270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12700" cap="flat">
              <a:solidFill>
                <a:srgbClr val="FFFFCC"/>
              </a:solidFill>
              <a:prstDash val="solid"/>
              <a:bevel/>
            </a:ln>
          </a:top>
          <a:bottom>
            <a:ln w="127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rgbClr val="CCDDCC"/>
          </a:solidFill>
        </a:fill>
      </a:tcStyle>
    </a:wholeTbl>
    <a:band2H>
      <a:tcTxStyle/>
      <a:tcStyle>
        <a:tcBdr/>
        <a:fill>
          <a:solidFill>
            <a:srgbClr val="E7EFE7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CC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12700" cap="flat">
              <a:solidFill>
                <a:srgbClr val="FFFFCC"/>
              </a:solidFill>
              <a:prstDash val="solid"/>
              <a:bevel/>
            </a:ln>
          </a:top>
          <a:bottom>
            <a:ln w="127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CC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38100" cap="flat">
              <a:solidFill>
                <a:srgbClr val="FFFFCC"/>
              </a:solidFill>
              <a:prstDash val="solid"/>
              <a:bevel/>
            </a:ln>
          </a:top>
          <a:bottom>
            <a:ln w="127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CC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12700" cap="flat">
              <a:solidFill>
                <a:srgbClr val="FFFFCC"/>
              </a:solidFill>
              <a:prstDash val="solid"/>
              <a:bevel/>
            </a:ln>
          </a:top>
          <a:bottom>
            <a:ln w="381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12700" cap="flat">
              <a:solidFill>
                <a:srgbClr val="FFFFCC"/>
              </a:solidFill>
              <a:prstDash val="solid"/>
              <a:bevel/>
            </a:ln>
          </a:top>
          <a:bottom>
            <a:ln w="127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rgbClr val="FFFFF3"/>
          </a:solidFill>
        </a:fill>
      </a:tcStyle>
    </a:wholeTbl>
    <a:band2H>
      <a:tcTxStyle/>
      <a:tcStyle>
        <a:tcBdr/>
        <a:fill>
          <a:solidFill>
            <a:srgbClr val="FFFFF9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CC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12700" cap="flat">
              <a:solidFill>
                <a:srgbClr val="FFFFCC"/>
              </a:solidFill>
              <a:prstDash val="solid"/>
              <a:bevel/>
            </a:ln>
          </a:top>
          <a:bottom>
            <a:ln w="127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CC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38100" cap="flat">
              <a:solidFill>
                <a:srgbClr val="FFFFCC"/>
              </a:solidFill>
              <a:prstDash val="solid"/>
              <a:bevel/>
            </a:ln>
          </a:top>
          <a:bottom>
            <a:ln w="127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CC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12700" cap="flat">
              <a:solidFill>
                <a:srgbClr val="FFFFCC"/>
              </a:solidFill>
              <a:prstDash val="solid"/>
              <a:bevel/>
            </a:ln>
          </a:top>
          <a:bottom>
            <a:ln w="381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12700" cap="flat">
              <a:solidFill>
                <a:srgbClr val="FFFFCC"/>
              </a:solidFill>
              <a:prstDash val="solid"/>
              <a:bevel/>
            </a:ln>
          </a:top>
          <a:bottom>
            <a:ln w="127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rgbClr val="D5CACA"/>
          </a:solidFill>
        </a:fill>
      </a:tcStyle>
    </a:wholeTbl>
    <a:band2H>
      <a:tcTxStyle/>
      <a:tcStyle>
        <a:tcBdr/>
        <a:fill>
          <a:solidFill>
            <a:srgbClr val="EB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CC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12700" cap="flat">
              <a:solidFill>
                <a:srgbClr val="FFFFCC"/>
              </a:solidFill>
              <a:prstDash val="solid"/>
              <a:bevel/>
            </a:ln>
          </a:top>
          <a:bottom>
            <a:ln w="127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CC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38100" cap="flat">
              <a:solidFill>
                <a:srgbClr val="FFFFCC"/>
              </a:solidFill>
              <a:prstDash val="solid"/>
              <a:bevel/>
            </a:ln>
          </a:top>
          <a:bottom>
            <a:ln w="127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CC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12700" cap="flat">
              <a:solidFill>
                <a:srgbClr val="FFFFCC"/>
              </a:solidFill>
              <a:prstDash val="solid"/>
              <a:bevel/>
            </a:ln>
          </a:top>
          <a:bottom>
            <a:ln w="381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CC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C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CC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C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12700" cap="flat">
              <a:solidFill>
                <a:srgbClr val="FFFFCC"/>
              </a:solidFill>
              <a:prstDash val="solid"/>
              <a:bevel/>
            </a:ln>
          </a:top>
          <a:bottom>
            <a:ln w="127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CC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12700" cap="flat">
              <a:solidFill>
                <a:srgbClr val="FFFFCC"/>
              </a:solidFill>
              <a:prstDash val="solid"/>
              <a:bevel/>
            </a:ln>
          </a:top>
          <a:bottom>
            <a:ln w="127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CC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38100" cap="flat">
              <a:solidFill>
                <a:srgbClr val="FFFFCC"/>
              </a:solidFill>
              <a:prstDash val="solid"/>
              <a:bevel/>
            </a:ln>
          </a:top>
          <a:bottom>
            <a:ln w="127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CC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12700" cap="flat">
              <a:solidFill>
                <a:srgbClr val="FFFFCC"/>
              </a:solidFill>
              <a:prstDash val="solid"/>
              <a:bevel/>
            </a:ln>
          </a:top>
          <a:bottom>
            <a:ln w="381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3632"/>
  </p:normalViewPr>
  <p:slideViewPr>
    <p:cSldViewPr snapToGrid="0" snapToObjects="1">
      <p:cViewPr varScale="1">
        <p:scale>
          <a:sx n="61" d="100"/>
          <a:sy n="61" d="100"/>
        </p:scale>
        <p:origin x="8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8900" y="1400175"/>
            <a:ext cx="7772400" cy="20415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half" idx="1"/>
          </p:nvPr>
        </p:nvSpPr>
        <p:spPr>
          <a:xfrm>
            <a:off x="330200" y="3390900"/>
            <a:ext cx="6400800" cy="29718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6739" y="-1"/>
            <a:ext cx="838066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12463" y="1438274"/>
            <a:ext cx="8209212" cy="5419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597900" y="6477000"/>
            <a:ext cx="546100" cy="31140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20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01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082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463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1844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225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2606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2987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3368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://www.syslog.com/~jwilson/pics-i-like/kurios119.jp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Operating System</a:t>
            </a:r>
          </a:p>
          <a:p>
            <a:r>
              <a:t> and Security</a:t>
            </a:r>
          </a:p>
        </p:txBody>
      </p:sp>
      <p:sp>
        <p:nvSpPr>
          <p:cNvPr id="32" name="Shape 32"/>
          <p:cNvSpPr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Kartik Gopalan</a:t>
            </a:r>
          </a:p>
        </p:txBody>
      </p:sp>
      <p:pic>
        <p:nvPicPr>
          <p:cNvPr id="3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20140" y="625569"/>
            <a:ext cx="4716970" cy="434720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/>
        </p:nvSpPr>
        <p:spPr>
          <a:xfrm>
            <a:off x="3968165" y="4970538"/>
            <a:ext cx="5024306" cy="299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/>
            </a:pPr>
            <a:r>
              <a:t>From: </a:t>
            </a:r>
            <a:r>
              <a:rPr>
                <a:hlinkClick r:id="rId3"/>
              </a:rPr>
              <a:t>http://www.syslog.com/~jwilson/pics-i-like/kurios119.jpg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26739" y="-1"/>
            <a:ext cx="8978106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30936">
              <a:defRPr sz="3036"/>
            </a:pPr>
            <a:r>
              <a:t>Login Spoofing</a:t>
            </a:r>
          </a:p>
          <a:p>
            <a:pPr defTabSz="630936">
              <a:defRPr sz="3036"/>
            </a:pPr>
            <a:r>
              <a:t>“I’m sure I entered the right password. What happened?”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202307" y="3496281"/>
            <a:ext cx="8739385" cy="367009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SzTx/>
              <a:buNone/>
              <a:defRPr sz="2200"/>
            </a:pPr>
            <a:r>
              <a:t>Countermeasures: </a:t>
            </a:r>
          </a:p>
          <a:p>
            <a:pPr marL="320842" indent="-320842">
              <a:lnSpc>
                <a:spcPct val="90000"/>
              </a:lnSpc>
              <a:defRPr sz="2200"/>
            </a:pPr>
            <a:r>
              <a:t>Cautious user can intentionally enter a fake password the first (few) time(s).</a:t>
            </a:r>
          </a:p>
          <a:p>
            <a:pPr marL="320842" indent="-320842">
              <a:lnSpc>
                <a:spcPct val="90000"/>
              </a:lnSpc>
              <a:defRPr sz="2200"/>
            </a:pPr>
            <a:r>
              <a:t>Use “Trusted Path” </a:t>
            </a:r>
          </a:p>
          <a:p>
            <a:pPr lvl="1">
              <a:lnSpc>
                <a:spcPct val="90000"/>
              </a:lnSpc>
              <a:defRPr sz="2200"/>
            </a:pPr>
            <a:r>
              <a:t>A sequence of user actions that is guaranteed to give control to the OS.</a:t>
            </a:r>
          </a:p>
          <a:p>
            <a:pPr lvl="1">
              <a:lnSpc>
                <a:spcPct val="90000"/>
              </a:lnSpc>
              <a:defRPr sz="2200"/>
            </a:pPr>
            <a:r>
              <a:t>E.g. pressing Ctrl-Alt-Del could guarantee that legitimate login (or logout) screen will show up.</a:t>
            </a:r>
          </a:p>
        </p:txBody>
      </p:sp>
      <p:pic>
        <p:nvPicPr>
          <p:cNvPr id="83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9637" y="1258887"/>
            <a:ext cx="5639353" cy="1715108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/>
          <p:nvPr/>
        </p:nvSpPr>
        <p:spPr>
          <a:xfrm>
            <a:off x="1786304" y="2935541"/>
            <a:ext cx="262633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Correct login Screen</a:t>
            </a:r>
          </a:p>
        </p:txBody>
      </p:sp>
      <p:sp>
        <p:nvSpPr>
          <p:cNvPr id="85" name="Shape 85"/>
          <p:cNvSpPr/>
          <p:nvPr/>
        </p:nvSpPr>
        <p:spPr>
          <a:xfrm>
            <a:off x="5812204" y="2935541"/>
            <a:ext cx="2491493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Phony login Screen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Buffer Overflow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sz="quarter" idx="1"/>
          </p:nvPr>
        </p:nvSpPr>
        <p:spPr>
          <a:xfrm>
            <a:off x="1108075" y="5095875"/>
            <a:ext cx="8372475" cy="14573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95174" indent="-295174" defTabSz="841247">
              <a:lnSpc>
                <a:spcPct val="90000"/>
              </a:lnSpc>
              <a:defRPr sz="2944"/>
            </a:pPr>
            <a:r>
              <a:t>(a) Situation when main program is running</a:t>
            </a:r>
          </a:p>
          <a:p>
            <a:pPr marL="295174" indent="-295174" defTabSz="841247">
              <a:lnSpc>
                <a:spcPct val="90000"/>
              </a:lnSpc>
              <a:defRPr sz="2944"/>
            </a:pPr>
            <a:r>
              <a:t>(b) After function </a:t>
            </a:r>
            <a:r>
              <a:rPr i="1"/>
              <a:t>A</a:t>
            </a:r>
            <a:r>
              <a:t> called</a:t>
            </a:r>
          </a:p>
          <a:p>
            <a:pPr marL="295174" indent="-295174" defTabSz="841247">
              <a:lnSpc>
                <a:spcPct val="90000"/>
              </a:lnSpc>
              <a:defRPr sz="2944"/>
            </a:pPr>
            <a:r>
              <a:t>(c) Buffer overflow shown in gray</a:t>
            </a:r>
          </a:p>
        </p:txBody>
      </p:sp>
      <p:pic>
        <p:nvPicPr>
          <p:cNvPr id="92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2987" y="1295400"/>
            <a:ext cx="7105651" cy="3438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Memory reuse — Dumpster Diving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xfrm>
            <a:off x="112463" y="996701"/>
            <a:ext cx="8758934" cy="5861299"/>
          </a:xfrm>
          <a:prstGeom prst="rect">
            <a:avLst/>
          </a:prstGeom>
        </p:spPr>
        <p:txBody>
          <a:bodyPr/>
          <a:lstStyle/>
          <a:p>
            <a:pPr marL="280736" indent="-280736">
              <a:spcBef>
                <a:spcPts val="600"/>
              </a:spcBef>
            </a:pPr>
            <a:r>
              <a:rPr sz="2800"/>
              <a:t>Request memory, disk space, tapes</a:t>
            </a:r>
          </a:p>
          <a:p>
            <a:pPr>
              <a:spcBef>
                <a:spcPts val="600"/>
              </a:spcBef>
            </a:pPr>
            <a:endParaRPr sz="2800"/>
          </a:p>
          <a:p>
            <a:pPr marL="280736" indent="-280736">
              <a:spcBef>
                <a:spcPts val="600"/>
              </a:spcBef>
            </a:pPr>
            <a:r>
              <a:rPr sz="2800"/>
              <a:t>Don’t write. Just read and interpret existing data.</a:t>
            </a:r>
          </a:p>
          <a:p>
            <a:pPr>
              <a:spcBef>
                <a:spcPts val="600"/>
              </a:spcBef>
            </a:pPr>
            <a:endParaRPr sz="2800"/>
          </a:p>
          <a:p>
            <a:pPr marL="280736" indent="-280736">
              <a:spcBef>
                <a:spcPts val="600"/>
              </a:spcBef>
            </a:pPr>
            <a:r>
              <a:rPr sz="2800"/>
              <a:t>May find passwords, ssh keys, emails, personal information, browsing history, etc.</a:t>
            </a:r>
          </a:p>
          <a:p>
            <a:pPr>
              <a:spcBef>
                <a:spcPts val="600"/>
              </a:spcBef>
            </a:pPr>
            <a:endParaRPr sz="2800"/>
          </a:p>
          <a:p>
            <a:pPr marL="280736" indent="-280736">
              <a:spcBef>
                <a:spcPts val="600"/>
              </a:spcBef>
            </a:pPr>
            <a:r>
              <a:rPr sz="2800"/>
              <a:t>CM: </a:t>
            </a:r>
          </a:p>
          <a:p>
            <a:pPr marL="661736" lvl="1" indent="-280736">
              <a:spcBef>
                <a:spcPts val="600"/>
              </a:spcBef>
            </a:pPr>
            <a:r>
              <a:rPr sz="2800"/>
              <a:t>Scrub memory/storage before allocating to user. </a:t>
            </a:r>
          </a:p>
          <a:p>
            <a:pPr marL="661736" lvl="1" indent="-280736">
              <a:spcBef>
                <a:spcPts val="600"/>
              </a:spcBef>
            </a:pPr>
            <a:r>
              <a:rPr sz="2800"/>
              <a:t>Encrypt data. Throw away the key once done.</a:t>
            </a:r>
          </a:p>
          <a:p>
            <a:pPr marL="661736" lvl="1" indent="-280736">
              <a:spcBef>
                <a:spcPts val="600"/>
              </a:spcBef>
            </a:pPr>
            <a:r>
              <a:rPr sz="2800"/>
              <a:t>Disadvantage: Takes more time.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Logging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112463" y="933896"/>
            <a:ext cx="8919073" cy="5924104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2800"/>
            </a:pPr>
            <a:r>
              <a:rPr sz="2400" dirty="0"/>
              <a:t>Logs: A time-wise record of system activity.</a:t>
            </a:r>
          </a:p>
          <a:p>
            <a:pPr lvl="1">
              <a:defRPr sz="2800"/>
            </a:pPr>
            <a:r>
              <a:rPr sz="2400" dirty="0"/>
              <a:t>Events always appended. “Never” erased.</a:t>
            </a:r>
          </a:p>
          <a:p>
            <a:pPr marL="320842" indent="-320842">
              <a:defRPr sz="2800"/>
            </a:pPr>
            <a:r>
              <a:rPr sz="2400" dirty="0"/>
              <a:t>Logs must be analyzed often to detect suspect activity</a:t>
            </a:r>
          </a:p>
          <a:p>
            <a:pPr marL="320842" indent="-320842">
              <a:defRPr sz="2800"/>
            </a:pPr>
            <a:r>
              <a:rPr sz="2400" dirty="0"/>
              <a:t>What to log?</a:t>
            </a:r>
          </a:p>
          <a:p>
            <a:pPr lvl="1">
              <a:defRPr sz="2800"/>
            </a:pPr>
            <a:r>
              <a:rPr sz="2400" dirty="0"/>
              <a:t>Too much logging </a:t>
            </a:r>
          </a:p>
          <a:p>
            <a:pPr lvl="2">
              <a:defRPr sz="2800"/>
            </a:pPr>
            <a:r>
              <a:rPr sz="2400" dirty="0"/>
              <a:t>takes up storage</a:t>
            </a:r>
          </a:p>
          <a:p>
            <a:pPr lvl="2">
              <a:defRPr sz="2800"/>
            </a:pPr>
            <a:r>
              <a:rPr sz="2400" dirty="0"/>
              <a:t>slows down normal operations. </a:t>
            </a:r>
          </a:p>
          <a:p>
            <a:pPr lvl="2">
              <a:defRPr sz="2800"/>
            </a:pPr>
            <a:r>
              <a:rPr sz="2400" dirty="0"/>
              <a:t>Slows down analysis.</a:t>
            </a:r>
          </a:p>
          <a:p>
            <a:pPr lvl="1">
              <a:defRPr sz="2800"/>
            </a:pPr>
            <a:r>
              <a:rPr sz="2400" dirty="0"/>
              <a:t>Too little logging and you miss critical events.</a:t>
            </a:r>
          </a:p>
          <a:p>
            <a:pPr marL="320842" indent="-320842">
              <a:defRPr sz="2800"/>
            </a:pPr>
            <a:r>
              <a:rPr sz="2400" dirty="0"/>
              <a:t>Privacy risk</a:t>
            </a:r>
          </a:p>
          <a:p>
            <a:pPr lvl="1">
              <a:defRPr sz="2800"/>
            </a:pPr>
            <a:r>
              <a:rPr sz="2400" dirty="0"/>
              <a:t>Can break laws. </a:t>
            </a:r>
          </a:p>
          <a:p>
            <a:pPr lvl="1">
              <a:defRPr sz="2800"/>
            </a:pPr>
            <a:r>
              <a:rPr sz="2400" dirty="0"/>
              <a:t>Or violate user’s perception of privacy. (sometimes more important.)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Other ways to gain access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126156" y="1158875"/>
            <a:ext cx="8891688" cy="530319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endParaRPr sz="2800"/>
          </a:p>
          <a:p>
            <a:pPr marL="280736" indent="-280736">
              <a:spcBef>
                <a:spcPts val="600"/>
              </a:spcBef>
            </a:pPr>
            <a:r>
              <a:rPr sz="2800"/>
              <a:t>Trying privileged system calls to see what happens</a:t>
            </a:r>
          </a:p>
          <a:p>
            <a:pPr>
              <a:spcBef>
                <a:spcPts val="600"/>
              </a:spcBef>
            </a:pPr>
            <a:endParaRPr sz="2800"/>
          </a:p>
          <a:p>
            <a:pPr marL="280736" indent="-280736">
              <a:spcBef>
                <a:spcPts val="600"/>
              </a:spcBef>
            </a:pPr>
            <a:r>
              <a:rPr sz="2800"/>
              <a:t>Doing specified DO NOTs</a:t>
            </a:r>
          </a:p>
          <a:p>
            <a:pPr marL="661736" lvl="1" indent="-280736">
              <a:spcBef>
                <a:spcPts val="600"/>
              </a:spcBef>
            </a:pPr>
            <a:r>
              <a:rPr sz="2800"/>
              <a:t>“Only authorized personnel beyond this point”</a:t>
            </a:r>
          </a:p>
          <a:p>
            <a:pPr>
              <a:spcBef>
                <a:spcPts val="600"/>
              </a:spcBef>
            </a:pPr>
            <a:endParaRPr sz="2800"/>
          </a:p>
          <a:p>
            <a:pPr marL="280736" indent="-280736">
              <a:spcBef>
                <a:spcPts val="600"/>
              </a:spcBef>
            </a:pPr>
            <a:r>
              <a:rPr sz="2800"/>
              <a:t>Convince a system programmer to add a backdoor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Design Principles for Security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112463" y="1082674"/>
            <a:ext cx="8919074" cy="5712571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2900"/>
            </a:pPr>
            <a:r>
              <a:t>Default should be no access</a:t>
            </a:r>
          </a:p>
          <a:p>
            <a:pPr marL="320842" indent="-320842">
              <a:defRPr sz="2900"/>
            </a:pPr>
            <a:r>
              <a:t>Check for current authority</a:t>
            </a:r>
          </a:p>
          <a:p>
            <a:pPr marL="320842" indent="-320842">
              <a:defRPr sz="2900"/>
            </a:pPr>
            <a:r>
              <a:t>Give each process least privilege possible</a:t>
            </a:r>
          </a:p>
          <a:p>
            <a:pPr marL="320842" indent="-320842">
              <a:defRPr sz="2900"/>
            </a:pPr>
            <a:r>
              <a:t>Protection mechanism should be</a:t>
            </a:r>
          </a:p>
          <a:p>
            <a:pPr lvl="1">
              <a:defRPr sz="2900"/>
            </a:pPr>
            <a:r>
              <a:t>simple</a:t>
            </a:r>
          </a:p>
          <a:p>
            <a:pPr lvl="1">
              <a:defRPr sz="2900"/>
            </a:pPr>
            <a:r>
              <a:t>uniform</a:t>
            </a:r>
          </a:p>
          <a:p>
            <a:pPr lvl="1">
              <a:defRPr sz="2900"/>
            </a:pPr>
            <a:r>
              <a:t>in lowest layers of system</a:t>
            </a:r>
          </a:p>
          <a:p>
            <a:pPr marL="320842" indent="-320842">
              <a:defRPr sz="2900"/>
            </a:pPr>
            <a:r>
              <a:t>Scheme should be simple and psychologically acceptable</a:t>
            </a:r>
          </a:p>
          <a:p>
            <a:pPr lvl="1">
              <a:defRPr sz="2900"/>
            </a:pPr>
            <a:r>
              <a:t>If its too hard, users will get around it. </a:t>
            </a:r>
          </a:p>
          <a:p>
            <a:pPr lvl="1">
              <a:defRPr sz="2900"/>
            </a:pPr>
            <a:r>
              <a:t>Like using post-it notes on the monitor.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Sandboxes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328363" y="1222374"/>
            <a:ext cx="8209212" cy="5419726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2800"/>
            </a:pPr>
            <a:r>
              <a:t>Run dowloaded code/browser in a VM or a “Jail”.</a:t>
            </a:r>
          </a:p>
          <a:p>
            <a:pPr marL="320842" indent="-320842">
              <a:defRPr sz="2800"/>
            </a:pPr>
            <a:endParaRPr/>
          </a:p>
          <a:p>
            <a:pPr marL="320842" indent="-320842">
              <a:defRPr sz="2800"/>
            </a:pPr>
            <a:r>
              <a:t>Isolate trojans/viruses, worms</a:t>
            </a:r>
          </a:p>
          <a:p>
            <a:pPr marL="320842" indent="-320842">
              <a:defRPr sz="2800"/>
            </a:pPr>
            <a:endParaRPr/>
          </a:p>
          <a:p>
            <a:pPr marL="320842" indent="-320842">
              <a:defRPr sz="2800"/>
            </a:pPr>
            <a:r>
              <a:t>Effectiveness of isolation only as effective as the security of the Sandbox.</a:t>
            </a:r>
          </a:p>
          <a:p>
            <a:pPr marL="320842" indent="-320842">
              <a:defRPr sz="2800"/>
            </a:pPr>
            <a:endParaRPr/>
          </a:p>
          <a:p>
            <a:pPr marL="320842" indent="-320842">
              <a:defRPr sz="2800"/>
            </a:pPr>
            <a:r>
              <a:t>VM Escapes and Jail-breaks are possible.</a:t>
            </a:r>
          </a:p>
          <a:p>
            <a:pPr lvl="1">
              <a:defRPr sz="2800"/>
            </a:pPr>
            <a:r>
              <a:t>Usually due to implementation bugs in the hypervisor or runtime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Access control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12463" y="914449"/>
            <a:ext cx="8653068" cy="5943551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2300"/>
            </a:pPr>
            <a:r>
              <a:t>Discretionary access control (DAC)</a:t>
            </a:r>
          </a:p>
          <a:p>
            <a:pPr lvl="1">
              <a:defRPr sz="2300"/>
            </a:pPr>
            <a:r>
              <a:t>“John can access X. Alice can do Y.”</a:t>
            </a:r>
          </a:p>
          <a:p>
            <a:pPr lvl="1">
              <a:defRPr sz="2300"/>
            </a:pPr>
            <a:r>
              <a:t>Commodity systems</a:t>
            </a:r>
          </a:p>
          <a:p>
            <a:pPr marL="320842" indent="-320842">
              <a:defRPr sz="2300"/>
            </a:pPr>
            <a:r>
              <a:t>Mandatory access control (MAC)</a:t>
            </a:r>
          </a:p>
          <a:p>
            <a:pPr lvl="1">
              <a:defRPr sz="2300"/>
            </a:pPr>
            <a:r>
              <a:t>Military/spy systems </a:t>
            </a:r>
          </a:p>
          <a:p>
            <a:pPr lvl="1">
              <a:defRPr sz="2300"/>
            </a:pPr>
            <a:r>
              <a:t>More later</a:t>
            </a:r>
          </a:p>
          <a:p>
            <a:pPr marL="320842" indent="-320842">
              <a:defRPr sz="2300"/>
            </a:pPr>
            <a:r>
              <a:t>Role-based access control (RBAC)</a:t>
            </a:r>
          </a:p>
          <a:p>
            <a:pPr lvl="1">
              <a:defRPr sz="2300"/>
            </a:pPr>
            <a:r>
              <a:t>“CEO can do X. Software Engineer can do Y. Secretary can do Z”.</a:t>
            </a:r>
          </a:p>
          <a:p>
            <a:pPr lvl="1">
              <a:defRPr sz="2300"/>
            </a:pPr>
            <a:r>
              <a:t>Enterprise systems</a:t>
            </a:r>
          </a:p>
          <a:p>
            <a:pPr marL="320842" indent="-320842">
              <a:defRPr sz="2300"/>
            </a:pPr>
            <a:r>
              <a:t>Administrative Role-based Access Control</a:t>
            </a:r>
          </a:p>
          <a:p>
            <a:pPr lvl="1">
              <a:defRPr sz="2300"/>
            </a:pPr>
            <a:r>
              <a:t>“Dean can allow department chair to do X. Dept chair can allow secretary to do Y”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199884" y="88899"/>
            <a:ext cx="8115442" cy="11430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600"/>
            </a:lvl1pPr>
          </a:lstStyle>
          <a:p>
            <a:pPr>
              <a:defRPr sz="4400"/>
            </a:pPr>
            <a:r>
              <a:rPr sz="3600"/>
              <a:t>Reference Monitor and  Trusted Computing Base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sz="half" idx="1"/>
          </p:nvPr>
        </p:nvSpPr>
        <p:spPr>
          <a:xfrm>
            <a:off x="198883" y="4017367"/>
            <a:ext cx="8569624" cy="266610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52663" indent="-252663" defTabSz="640079">
              <a:spcBef>
                <a:spcPts val="600"/>
              </a:spcBef>
              <a:defRPr sz="2240"/>
            </a:pPr>
            <a:r>
              <a:rPr sz="2520"/>
              <a:t>A reference monitor, enforces access control/capabilities.</a:t>
            </a:r>
          </a:p>
          <a:p>
            <a:pPr marL="519363" lvl="1" indent="-252663" defTabSz="640079">
              <a:spcBef>
                <a:spcPts val="600"/>
              </a:spcBef>
              <a:defRPr sz="2240"/>
            </a:pPr>
            <a:r>
              <a:rPr sz="2520"/>
              <a:t>also called “security kernel”</a:t>
            </a:r>
          </a:p>
          <a:p>
            <a:pPr marL="252663" indent="-252663" defTabSz="640079">
              <a:spcBef>
                <a:spcPts val="600"/>
              </a:spcBef>
              <a:defRPr sz="2240"/>
            </a:pPr>
            <a:r>
              <a:rPr sz="2520"/>
              <a:t>Its “trusted” because it MUST work correctly to ensure rest of the system is secure.</a:t>
            </a:r>
          </a:p>
          <a:p>
            <a:pPr marL="252663" indent="-252663" defTabSz="640079">
              <a:spcBef>
                <a:spcPts val="600"/>
              </a:spcBef>
              <a:defRPr sz="2240"/>
            </a:pPr>
            <a:r>
              <a:rPr sz="2520"/>
              <a:t>Usually small, so it can be verified easily.</a:t>
            </a:r>
          </a:p>
          <a:p>
            <a:pPr marL="252663" indent="-252663" defTabSz="640079">
              <a:spcBef>
                <a:spcPts val="600"/>
              </a:spcBef>
              <a:defRPr sz="2240"/>
            </a:pPr>
            <a:r>
              <a:rPr sz="2520"/>
              <a:t>Verification: either manual or automated. Hard either way.</a:t>
            </a:r>
          </a:p>
        </p:txBody>
      </p:sp>
      <p:pic>
        <p:nvPicPr>
          <p:cNvPr id="114" name="9-2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9750" y="975244"/>
            <a:ext cx="6263013" cy="28998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Multi-level Security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112464" y="1057274"/>
            <a:ext cx="8919072" cy="5693173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2600"/>
            </a:pPr>
            <a:r>
              <a:t>Also called Mandatory Access Control (MAC)</a:t>
            </a:r>
          </a:p>
          <a:p>
            <a:pPr lvl="1">
              <a:defRPr sz="2600"/>
            </a:pPr>
            <a:r>
              <a:t>As opposed to Discretionary Access Control (DAC) in commodity systems.</a:t>
            </a:r>
          </a:p>
          <a:p>
            <a:pPr marL="320842" indent="-320842">
              <a:defRPr sz="2600"/>
            </a:pPr>
            <a:endParaRPr/>
          </a:p>
          <a:p>
            <a:pPr marL="320842" indent="-320842">
              <a:defRPr sz="2600"/>
            </a:pPr>
            <a:r>
              <a:t>Data objects are classified at different levels</a:t>
            </a:r>
          </a:p>
          <a:p>
            <a:pPr lvl="1">
              <a:defRPr sz="2600"/>
            </a:pPr>
            <a:r>
              <a:t>Top secret, secret, confidential, unclassified etc</a:t>
            </a:r>
          </a:p>
          <a:p>
            <a:pPr lvl="1">
              <a:defRPr sz="2600"/>
            </a:pPr>
            <a:r>
              <a:t>Sometimes additional compartments: Crypto, Subs, NoForn</a:t>
            </a:r>
          </a:p>
          <a:p>
            <a:pPr marL="320842" indent="-320842">
              <a:defRPr sz="2600"/>
            </a:pPr>
            <a:endParaRPr/>
          </a:p>
          <a:p>
            <a:pPr marL="320842" indent="-320842">
              <a:defRPr sz="2600"/>
            </a:pPr>
            <a:r>
              <a:t>People (and computers) have clearances</a:t>
            </a:r>
          </a:p>
          <a:p>
            <a:pPr marL="320842" indent="-320842">
              <a:defRPr sz="2600"/>
            </a:pPr>
            <a:endParaRPr/>
          </a:p>
          <a:p>
            <a:pPr marL="320842" indent="-320842">
              <a:defRPr sz="2600"/>
            </a:pPr>
            <a:r>
              <a:t>Informally: To see a data object, you must have clearance for that level and for that compartment.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Security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112463" y="1086544"/>
            <a:ext cx="8209212" cy="5771456"/>
          </a:xfrm>
          <a:prstGeom prst="rect">
            <a:avLst/>
          </a:prstGeom>
        </p:spPr>
        <p:txBody>
          <a:bodyPr/>
          <a:lstStyle/>
          <a:p>
            <a:pPr>
              <a:defRPr sz="3100"/>
            </a:pPr>
            <a:r>
              <a:t>C.I.A</a:t>
            </a:r>
          </a:p>
          <a:p>
            <a:pPr>
              <a:defRPr sz="3100"/>
            </a:pPr>
            <a:endParaRPr/>
          </a:p>
          <a:p>
            <a:pPr>
              <a:defRPr sz="3100"/>
            </a:pPr>
            <a:endParaRPr/>
          </a:p>
          <a:p>
            <a:pPr>
              <a:defRPr sz="3100"/>
            </a:pPr>
            <a:endParaRPr/>
          </a:p>
          <a:p>
            <a:pPr>
              <a:defRPr sz="3100"/>
            </a:pPr>
            <a:endParaRPr/>
          </a:p>
          <a:p>
            <a:pPr>
              <a:defRPr sz="3100"/>
            </a:pPr>
            <a:r>
              <a:t>Preventing unauthorized users from executing undesirable actions, such as </a:t>
            </a:r>
          </a:p>
          <a:p>
            <a:pPr lvl="1">
              <a:defRPr sz="3100"/>
            </a:pPr>
            <a:r>
              <a:t>Stealing your data (C)</a:t>
            </a:r>
          </a:p>
          <a:p>
            <a:pPr lvl="1">
              <a:defRPr sz="3100"/>
            </a:pPr>
            <a:r>
              <a:t>Giving you fake data/Tampering your data (I)</a:t>
            </a:r>
          </a:p>
          <a:p>
            <a:pPr lvl="1">
              <a:defRPr sz="3100"/>
            </a:pPr>
            <a:r>
              <a:t>Preventing you from doing your work (A)</a:t>
            </a:r>
          </a:p>
        </p:txBody>
      </p:sp>
      <p:pic>
        <p:nvPicPr>
          <p:cNvPr id="38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3800" y="1604962"/>
            <a:ext cx="6756400" cy="1898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50155" y="0"/>
            <a:ext cx="8941148" cy="1143000"/>
          </a:xfrm>
          <a:prstGeom prst="rect">
            <a:avLst/>
          </a:prstGeom>
        </p:spPr>
        <p:txBody>
          <a:bodyPr/>
          <a:lstStyle/>
          <a:p>
            <a:r>
              <a:t>MLS: No Read UP, No Write DOWN</a:t>
            </a:r>
          </a:p>
        </p:txBody>
      </p:sp>
      <p:sp>
        <p:nvSpPr>
          <p:cNvPr id="120" name="Shape 120"/>
          <p:cNvSpPr/>
          <p:nvPr/>
        </p:nvSpPr>
        <p:spPr>
          <a:xfrm>
            <a:off x="3216425" y="5100081"/>
            <a:ext cx="428676" cy="395993"/>
          </a:xfrm>
          <a:prstGeom prst="rect">
            <a:avLst/>
          </a:prstGeom>
          <a:solidFill>
            <a:srgbClr val="FFFFCC"/>
          </a:solidFill>
          <a:ln w="25400">
            <a:solidFill>
              <a:schemeClr val="accent1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4789663" y="5037430"/>
            <a:ext cx="520701" cy="521296"/>
          </a:xfrm>
          <a:prstGeom prst="ellipse">
            <a:avLst/>
          </a:prstGeom>
          <a:solidFill>
            <a:srgbClr val="FFFFCC"/>
          </a:solidFill>
          <a:ln w="25400">
            <a:solidFill>
              <a:schemeClr val="accent1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5573858" y="5087381"/>
            <a:ext cx="67951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Data</a:t>
            </a:r>
          </a:p>
        </p:txBody>
      </p:sp>
      <p:sp>
        <p:nvSpPr>
          <p:cNvPr id="123" name="Shape 123"/>
          <p:cNvSpPr/>
          <p:nvPr/>
        </p:nvSpPr>
        <p:spPr>
          <a:xfrm>
            <a:off x="3705395" y="5087381"/>
            <a:ext cx="849175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Entity</a:t>
            </a:r>
          </a:p>
        </p:txBody>
      </p:sp>
      <p:sp>
        <p:nvSpPr>
          <p:cNvPr id="124" name="Shape 124"/>
          <p:cNvSpPr/>
          <p:nvPr/>
        </p:nvSpPr>
        <p:spPr>
          <a:xfrm>
            <a:off x="466695" y="1148204"/>
            <a:ext cx="1974761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/>
            </a:lvl1pPr>
          </a:lstStyle>
          <a:p>
            <a:r>
              <a:t>Security Level</a:t>
            </a:r>
          </a:p>
        </p:txBody>
      </p:sp>
      <p:sp>
        <p:nvSpPr>
          <p:cNvPr id="125" name="Shape 125"/>
          <p:cNvSpPr/>
          <p:nvPr/>
        </p:nvSpPr>
        <p:spPr>
          <a:xfrm>
            <a:off x="3159095" y="1148204"/>
            <a:ext cx="15266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solidFill>
                  <a:srgbClr val="FF2600"/>
                </a:solidFill>
              </a:defRPr>
            </a:lvl1pPr>
          </a:lstStyle>
          <a:p>
            <a:r>
              <a:t>Disallowed</a:t>
            </a:r>
          </a:p>
        </p:txBody>
      </p:sp>
      <p:sp>
        <p:nvSpPr>
          <p:cNvPr id="126" name="Shape 126"/>
          <p:cNvSpPr/>
          <p:nvPr/>
        </p:nvSpPr>
        <p:spPr>
          <a:xfrm>
            <a:off x="6676945" y="1148204"/>
            <a:ext cx="1170941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solidFill>
                  <a:schemeClr val="accent1">
                    <a:satOff val="-16666"/>
                    <a:lumOff val="15000"/>
                  </a:schemeClr>
                </a:solidFill>
              </a:defRPr>
            </a:lvl1pPr>
          </a:lstStyle>
          <a:p>
            <a:r>
              <a:t>Allowed</a:t>
            </a:r>
          </a:p>
        </p:txBody>
      </p:sp>
      <p:sp>
        <p:nvSpPr>
          <p:cNvPr id="127" name="Shape 127"/>
          <p:cNvSpPr/>
          <p:nvPr/>
        </p:nvSpPr>
        <p:spPr>
          <a:xfrm>
            <a:off x="1234466" y="1927019"/>
            <a:ext cx="789941" cy="2135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High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Low</a:t>
            </a:r>
          </a:p>
        </p:txBody>
      </p:sp>
      <p:sp>
        <p:nvSpPr>
          <p:cNvPr id="128" name="Shape 128"/>
          <p:cNvSpPr/>
          <p:nvPr/>
        </p:nvSpPr>
        <p:spPr>
          <a:xfrm>
            <a:off x="6162625" y="2043256"/>
            <a:ext cx="428675" cy="395993"/>
          </a:xfrm>
          <a:prstGeom prst="rect">
            <a:avLst/>
          </a:prstGeom>
          <a:solidFill>
            <a:srgbClr val="FFFFCC"/>
          </a:solidFill>
          <a:ln w="25400">
            <a:solidFill>
              <a:schemeClr val="accent1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4306391" y="2043256"/>
            <a:ext cx="428676" cy="395993"/>
          </a:xfrm>
          <a:prstGeom prst="rect">
            <a:avLst/>
          </a:prstGeom>
          <a:solidFill>
            <a:srgbClr val="FFFFCC"/>
          </a:solidFill>
          <a:ln w="25400">
            <a:solidFill>
              <a:schemeClr val="accent1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3203268" y="3665830"/>
            <a:ext cx="428676" cy="395993"/>
          </a:xfrm>
          <a:prstGeom prst="rect">
            <a:avLst/>
          </a:prstGeom>
          <a:solidFill>
            <a:srgbClr val="FFFFCC"/>
          </a:solidFill>
          <a:ln w="25400">
            <a:solidFill>
              <a:schemeClr val="accent1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7621091" y="3665830"/>
            <a:ext cx="428676" cy="395993"/>
          </a:xfrm>
          <a:prstGeom prst="rect">
            <a:avLst/>
          </a:prstGeom>
          <a:solidFill>
            <a:srgbClr val="FFFFCC"/>
          </a:solidFill>
          <a:ln w="25400">
            <a:solidFill>
              <a:schemeClr val="accent1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3157256" y="1980604"/>
            <a:ext cx="520701" cy="521296"/>
          </a:xfrm>
          <a:prstGeom prst="ellipse">
            <a:avLst/>
          </a:prstGeom>
          <a:solidFill>
            <a:srgbClr val="FFFFCC"/>
          </a:solidFill>
          <a:ln w="25400">
            <a:solidFill>
              <a:schemeClr val="accent1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4256434" y="3603178"/>
            <a:ext cx="520701" cy="521296"/>
          </a:xfrm>
          <a:prstGeom prst="ellipse">
            <a:avLst/>
          </a:prstGeom>
          <a:solidFill>
            <a:srgbClr val="FFFFCC"/>
          </a:solidFill>
          <a:ln w="25400">
            <a:solidFill>
              <a:schemeClr val="accent1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6116612" y="3603178"/>
            <a:ext cx="520701" cy="521296"/>
          </a:xfrm>
          <a:prstGeom prst="ellipse">
            <a:avLst/>
          </a:prstGeom>
          <a:solidFill>
            <a:srgbClr val="FFFFCC"/>
          </a:solidFill>
          <a:ln w="25400">
            <a:solidFill>
              <a:schemeClr val="accent1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7575078" y="1980604"/>
            <a:ext cx="520701" cy="521296"/>
          </a:xfrm>
          <a:prstGeom prst="ellipse">
            <a:avLst/>
          </a:prstGeom>
          <a:solidFill>
            <a:srgbClr val="FFFFCC"/>
          </a:solidFill>
          <a:ln w="25400">
            <a:solidFill>
              <a:schemeClr val="accent1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" name="Shape 136"/>
          <p:cNvSpPr/>
          <p:nvPr/>
        </p:nvSpPr>
        <p:spPr>
          <a:xfrm flipV="1">
            <a:off x="7835428" y="2516137"/>
            <a:ext cx="1" cy="1135456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7" name="Shape 137"/>
          <p:cNvSpPr/>
          <p:nvPr/>
        </p:nvSpPr>
        <p:spPr>
          <a:xfrm flipV="1">
            <a:off x="6376962" y="2427237"/>
            <a:ext cx="1" cy="1135456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7896195" y="2784269"/>
            <a:ext cx="938174" cy="764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Write </a:t>
            </a:r>
          </a:p>
          <a:p>
            <a:r>
              <a:t>UP</a:t>
            </a:r>
          </a:p>
        </p:txBody>
      </p:sp>
      <p:sp>
        <p:nvSpPr>
          <p:cNvPr id="139" name="Shape 139"/>
          <p:cNvSpPr/>
          <p:nvPr/>
        </p:nvSpPr>
        <p:spPr>
          <a:xfrm>
            <a:off x="6372195" y="2701719"/>
            <a:ext cx="1052176" cy="764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Read </a:t>
            </a:r>
          </a:p>
          <a:p>
            <a:r>
              <a:t>DOWN</a:t>
            </a:r>
          </a:p>
        </p:txBody>
      </p:sp>
      <p:sp>
        <p:nvSpPr>
          <p:cNvPr id="140" name="Shape 140"/>
          <p:cNvSpPr/>
          <p:nvPr/>
        </p:nvSpPr>
        <p:spPr>
          <a:xfrm>
            <a:off x="3417606" y="2513058"/>
            <a:ext cx="1" cy="1141615"/>
          </a:xfrm>
          <a:prstGeom prst="line">
            <a:avLst/>
          </a:prstGeom>
          <a:ln w="25400">
            <a:solidFill>
              <a:srgbClr val="FF2600"/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2636529" y="2701719"/>
            <a:ext cx="882810" cy="764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Read </a:t>
            </a:r>
          </a:p>
          <a:p>
            <a:r>
              <a:t>UP</a:t>
            </a:r>
          </a:p>
        </p:txBody>
      </p:sp>
      <p:sp>
        <p:nvSpPr>
          <p:cNvPr id="142" name="Shape 142"/>
          <p:cNvSpPr/>
          <p:nvPr/>
        </p:nvSpPr>
        <p:spPr>
          <a:xfrm>
            <a:off x="4516784" y="2424158"/>
            <a:ext cx="1" cy="1141615"/>
          </a:xfrm>
          <a:prstGeom prst="line">
            <a:avLst/>
          </a:prstGeom>
          <a:ln w="25400">
            <a:solidFill>
              <a:srgbClr val="FF2600"/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4504362" y="2612819"/>
            <a:ext cx="1052176" cy="764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Write </a:t>
            </a:r>
          </a:p>
          <a:p>
            <a:r>
              <a:t>DOWN</a:t>
            </a:r>
          </a:p>
        </p:txBody>
      </p:sp>
      <p:sp>
        <p:nvSpPr>
          <p:cNvPr id="144" name="Shape 144"/>
          <p:cNvSpPr/>
          <p:nvPr/>
        </p:nvSpPr>
        <p:spPr>
          <a:xfrm flipV="1">
            <a:off x="5542492" y="1234077"/>
            <a:ext cx="1" cy="3699576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 flipV="1">
            <a:off x="2584481" y="1145177"/>
            <a:ext cx="1" cy="3699576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55547" y="5728046"/>
            <a:ext cx="9044396" cy="837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700"/>
              </a:spcBef>
              <a:defRPr sz="2200"/>
            </a:pPr>
            <a:r>
              <a:t>No Read UP: Lower classification level should not read data from higher-level.</a:t>
            </a:r>
          </a:p>
          <a:p>
            <a:pPr>
              <a:spcBef>
                <a:spcPts val="700"/>
              </a:spcBef>
              <a:defRPr sz="2200"/>
            </a:pPr>
            <a:r>
              <a:t>No Write DOWN: Higher  level should not write data to lower level.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MLS Pump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xfrm>
            <a:off x="112463" y="1015404"/>
            <a:ext cx="8919074" cy="5842596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3000"/>
            </a:pPr>
            <a:r>
              <a:t>In practice, to get things done, upper-level must at least acknowledge the receipt of data from lower level.</a:t>
            </a:r>
          </a:p>
          <a:p>
            <a:pPr lvl="1">
              <a:defRPr sz="3000"/>
            </a:pPr>
            <a:r>
              <a:t>But acks create a backdoor for covert channels (surreptitious communication)</a:t>
            </a:r>
          </a:p>
          <a:p>
            <a:pPr marL="320842" indent="-320842">
              <a:defRPr sz="3000"/>
            </a:pPr>
            <a:endParaRPr/>
          </a:p>
          <a:p>
            <a:pPr marL="320842" indent="-320842">
              <a:defRPr sz="3000"/>
            </a:pPr>
            <a:r>
              <a:t>An MLS Pump</a:t>
            </a:r>
          </a:p>
          <a:p>
            <a:pPr lvl="1">
              <a:defRPr sz="3000"/>
            </a:pPr>
            <a:r>
              <a:t>Allows acks from higher to lower levels, </a:t>
            </a:r>
          </a:p>
          <a:p>
            <a:pPr lvl="1">
              <a:defRPr sz="3000"/>
            </a:pPr>
            <a:r>
              <a:t>but at such a low data rate that covert channels become impractical.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Securing what?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17437" y="964951"/>
            <a:ext cx="8709126" cy="5740649"/>
          </a:xfrm>
          <a:prstGeom prst="rect">
            <a:avLst/>
          </a:prstGeom>
        </p:spPr>
        <p:txBody>
          <a:bodyPr/>
          <a:lstStyle/>
          <a:p>
            <a:r>
              <a:t>Securing the OS from users</a:t>
            </a:r>
          </a:p>
          <a:p>
            <a:pPr lvl="1"/>
            <a:r>
              <a:t>OS-level mechanisms</a:t>
            </a:r>
          </a:p>
          <a:p>
            <a:pPr marL="90236" indent="-90236">
              <a:defRPr sz="900"/>
            </a:pPr>
            <a:endParaRPr/>
          </a:p>
          <a:p>
            <a:r>
              <a:t>Securing one user from another </a:t>
            </a:r>
          </a:p>
          <a:p>
            <a:pPr lvl="1"/>
            <a:r>
              <a:t>Access control, isolation</a:t>
            </a:r>
          </a:p>
          <a:p>
            <a:pPr marL="501315" lvl="1" indent="-120315">
              <a:defRPr sz="1200"/>
            </a:pPr>
            <a:endParaRPr/>
          </a:p>
          <a:p>
            <a:r>
              <a:t>Securing users from OS!</a:t>
            </a:r>
          </a:p>
          <a:p>
            <a:pPr lvl="1"/>
            <a:r>
              <a:t>Yes, sometimes the OS is not trusted by the user.</a:t>
            </a:r>
          </a:p>
          <a:p>
            <a:pPr lvl="1"/>
            <a:r>
              <a:t>E.g. in a cloud users may not trust the cloud platform’s OS.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183554" y="88900"/>
            <a:ext cx="8886628" cy="1354684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t>Security mechanisms in OS and hardware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152102" y="1171575"/>
            <a:ext cx="8839796" cy="5419725"/>
          </a:xfrm>
          <a:prstGeom prst="rect">
            <a:avLst/>
          </a:prstGeom>
        </p:spPr>
        <p:txBody>
          <a:bodyPr/>
          <a:lstStyle/>
          <a:p>
            <a:pPr marL="290763" indent="-290763">
              <a:defRPr sz="2600"/>
            </a:pPr>
            <a:r>
              <a:t>CPU Execution privileges (“Who can access?”)</a:t>
            </a:r>
          </a:p>
          <a:p>
            <a:pPr marL="671763" lvl="1" indent="-290763">
              <a:defRPr sz="2600"/>
            </a:pPr>
            <a:r>
              <a:t>Part of CPU state</a:t>
            </a:r>
          </a:p>
          <a:p>
            <a:pPr marL="671763" lvl="1" indent="-290763">
              <a:defRPr sz="2600"/>
            </a:pPr>
            <a:r>
              <a:t>x86 privilege rings (0,1,2,3) in EFLAGS</a:t>
            </a:r>
          </a:p>
          <a:p>
            <a:pPr marL="671763" lvl="1" indent="-290763">
              <a:defRPr sz="2600"/>
            </a:pPr>
            <a:r>
              <a:t>VTx provides root and non-root modes</a:t>
            </a:r>
          </a:p>
          <a:p>
            <a:pPr marL="290763" indent="-290763">
              <a:defRPr sz="2600"/>
            </a:pPr>
            <a:r>
              <a:t>Memory protection (“What can be accessed?”)</a:t>
            </a:r>
          </a:p>
          <a:p>
            <a:pPr marL="671763" lvl="1" indent="-290763">
              <a:defRPr sz="2600"/>
            </a:pPr>
            <a:r>
              <a:t>Protection bits in segment descriptors</a:t>
            </a:r>
          </a:p>
          <a:p>
            <a:pPr marL="671763" lvl="1" indent="-290763">
              <a:defRPr sz="2600"/>
            </a:pPr>
            <a:r>
              <a:t>Protection bits in page-table registers</a:t>
            </a:r>
          </a:p>
          <a:p>
            <a:pPr marL="671763" lvl="1" indent="-290763">
              <a:defRPr sz="2600"/>
            </a:pPr>
            <a:r>
              <a:t>Virtual Memory (naming)</a:t>
            </a:r>
          </a:p>
          <a:p>
            <a:pPr marL="290763" indent="-290763">
              <a:defRPr sz="2600"/>
            </a:pPr>
            <a:r>
              <a:t>File system privileges (“What can be accessed?”)</a:t>
            </a:r>
          </a:p>
          <a:p>
            <a:pPr marL="671763" lvl="1" indent="-290763">
              <a:defRPr sz="2600"/>
            </a:pPr>
            <a:r>
              <a:t>User accounts</a:t>
            </a:r>
          </a:p>
          <a:p>
            <a:pPr marL="671763" lvl="1" indent="-290763">
              <a:defRPr sz="2600"/>
            </a:pPr>
            <a:r>
              <a:t>Access permissions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r>
              <a:t>User Authentication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112463" y="1077168"/>
            <a:ext cx="8209212" cy="5780832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2400"/>
            </a:pPr>
            <a:r>
              <a:t>Verifying that you are who you claim you are.</a:t>
            </a:r>
          </a:p>
          <a:p>
            <a:pPr marL="320842" indent="-320842">
              <a:defRPr sz="2400"/>
            </a:pPr>
            <a:endParaRPr/>
          </a:p>
          <a:p>
            <a:pPr marL="320842" indent="-320842">
              <a:defRPr sz="2400"/>
            </a:pPr>
            <a:r>
              <a:t>File permissions and user’s rights are set according to user’s identity, which is established by authentication.</a:t>
            </a:r>
          </a:p>
          <a:p>
            <a:pPr marL="320842" indent="-320842">
              <a:defRPr sz="2400"/>
            </a:pPr>
            <a:endParaRPr/>
          </a:p>
          <a:p>
            <a:pPr marL="320842" indent="-320842">
              <a:defRPr sz="2400"/>
            </a:pPr>
            <a:r>
              <a:t>Basic Principles. Authentication must identify:</a:t>
            </a:r>
          </a:p>
          <a:p>
            <a:pPr lvl="1">
              <a:defRPr sz="2400"/>
            </a:pPr>
            <a:r>
              <a:t>Something the user knows</a:t>
            </a:r>
          </a:p>
          <a:p>
            <a:pPr lvl="1">
              <a:defRPr sz="2400"/>
            </a:pPr>
            <a:r>
              <a:t>Something the user has</a:t>
            </a:r>
          </a:p>
          <a:p>
            <a:pPr lvl="1">
              <a:defRPr sz="2400"/>
            </a:pPr>
            <a:r>
              <a:t>Something the user is</a:t>
            </a:r>
          </a:p>
          <a:p>
            <a:pPr marL="320842" indent="-320842">
              <a:defRPr sz="2400"/>
            </a:pPr>
            <a:endParaRPr/>
          </a:p>
          <a:p>
            <a:pPr marL="320842" indent="-320842">
              <a:defRPr sz="2400"/>
            </a:pPr>
            <a:r>
              <a:t>This is done before user can use the system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Storing passwords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xfrm>
            <a:off x="112463" y="1171574"/>
            <a:ext cx="8919073" cy="5419726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2600"/>
            </a:pPr>
            <a:r>
              <a:t>Originally stored in plaintext in a “secure” file.</a:t>
            </a:r>
          </a:p>
          <a:p>
            <a:pPr lvl="1">
              <a:defRPr sz="2600"/>
            </a:pPr>
            <a:r>
              <a:t>Secure only as long as root account is not compromised</a:t>
            </a:r>
          </a:p>
          <a:p>
            <a:pPr lvl="1">
              <a:defRPr sz="2600"/>
            </a:pPr>
            <a:r>
              <a:t>Also, users may not want sysadmins to know their passwords, which usually contain private data.</a:t>
            </a:r>
          </a:p>
          <a:p>
            <a:pPr marL="320842" indent="-320842">
              <a:defRPr sz="2600"/>
            </a:pPr>
            <a:endParaRPr/>
          </a:p>
          <a:p>
            <a:pPr marL="320842" indent="-320842">
              <a:defRPr sz="2600"/>
            </a:pPr>
            <a:r>
              <a:t>Now these are hashed using one-way functions</a:t>
            </a:r>
          </a:p>
          <a:p>
            <a:pPr lvl="1">
              <a:defRPr sz="2600"/>
            </a:pPr>
            <a:r>
              <a:t>Given password input x</a:t>
            </a:r>
          </a:p>
          <a:p>
            <a:pPr lvl="2">
              <a:defRPr sz="2600"/>
            </a:pPr>
            <a:r>
              <a:t>easy to evaluate y = f(x)</a:t>
            </a:r>
          </a:p>
          <a:p>
            <a:pPr lvl="1">
              <a:defRPr sz="2600"/>
            </a:pPr>
            <a:r>
              <a:t>But given y</a:t>
            </a:r>
          </a:p>
          <a:p>
            <a:pPr lvl="2">
              <a:defRPr sz="2600"/>
            </a:pPr>
            <a:r>
              <a:t>computationally infeasible (or at least non-trivial) to compute  x = f</a:t>
            </a:r>
            <a:r>
              <a:rPr baseline="31999"/>
              <a:t>-1</a:t>
            </a:r>
            <a:r>
              <a:t>(y)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9275" y="1182687"/>
            <a:ext cx="8024813" cy="3636963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-1" y="-1"/>
            <a:ext cx="9144002" cy="11430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749808">
              <a:defRPr sz="3607"/>
            </a:pPr>
            <a:r>
              <a:t>Something the user has:</a:t>
            </a:r>
          </a:p>
          <a:p>
            <a:pPr defTabSz="749808">
              <a:defRPr sz="3607"/>
            </a:pPr>
            <a:r>
              <a:t>Authentication Using a Physical Object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sz="half" idx="1"/>
          </p:nvPr>
        </p:nvSpPr>
        <p:spPr>
          <a:xfrm>
            <a:off x="891381" y="4965700"/>
            <a:ext cx="7340601" cy="17272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spcBef>
                <a:spcPts val="600"/>
              </a:spcBef>
              <a:buChar char="–"/>
              <a:defRPr sz="2800"/>
            </a:lvl1pPr>
          </a:lstStyle>
          <a:p>
            <a:r>
              <a:t>magnetic stripe cards, chip cards: stored value cards, smart cards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26739" y="-12701"/>
            <a:ext cx="8380661" cy="1143001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Something the user is: The user’s body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idx="1"/>
          </p:nvPr>
        </p:nvSpPr>
        <p:spPr>
          <a:xfrm>
            <a:off x="112463" y="1438274"/>
            <a:ext cx="8919073" cy="5419726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2800"/>
            </a:pPr>
            <a:r>
              <a:t>Biometrics: </a:t>
            </a:r>
          </a:p>
          <a:p>
            <a:pPr lvl="1">
              <a:defRPr sz="2800"/>
            </a:pPr>
            <a:r>
              <a:t>voice</a:t>
            </a:r>
          </a:p>
          <a:p>
            <a:pPr lvl="1">
              <a:defRPr sz="2800"/>
            </a:pPr>
            <a:r>
              <a:t>face</a:t>
            </a:r>
          </a:p>
          <a:p>
            <a:pPr lvl="1">
              <a:defRPr sz="2800"/>
            </a:pPr>
            <a:r>
              <a:t>fingerprint</a:t>
            </a:r>
          </a:p>
          <a:p>
            <a:pPr lvl="1">
              <a:defRPr sz="2800"/>
            </a:pPr>
            <a:r>
              <a:t>iris scan</a:t>
            </a:r>
          </a:p>
          <a:p>
            <a:pPr lvl="1">
              <a:defRPr sz="2800"/>
            </a:pPr>
            <a:r>
              <a:t>typing style</a:t>
            </a:r>
          </a:p>
          <a:p>
            <a:pPr marL="320842" indent="-320842">
              <a:defRPr sz="2800"/>
            </a:pPr>
            <a:endParaRPr/>
          </a:p>
          <a:p>
            <a:pPr marL="320842" indent="-320842">
              <a:defRPr sz="2800"/>
            </a:pPr>
            <a:r>
              <a:t>These have both false-positives and false-negatives</a:t>
            </a:r>
          </a:p>
          <a:p>
            <a:pPr marL="320842" indent="-320842">
              <a:defRPr sz="2800"/>
            </a:pPr>
            <a:r>
              <a:t>Susceptible to spoofing attacks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Virus and Worm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xfrm>
            <a:off x="112463" y="1076622"/>
            <a:ext cx="8919074" cy="5781378"/>
          </a:xfrm>
          <a:prstGeom prst="rect">
            <a:avLst/>
          </a:prstGeom>
        </p:spPr>
        <p:txBody>
          <a:bodyPr/>
          <a:lstStyle/>
          <a:p>
            <a:r>
              <a:t>Virus</a:t>
            </a:r>
          </a:p>
          <a:p>
            <a:pPr lvl="1"/>
            <a:r>
              <a:t>program that can reproduce itself by attaching its code to another program</a:t>
            </a:r>
          </a:p>
          <a:p>
            <a:pPr lvl="1"/>
            <a:r>
              <a:t>requires human intervention to spread to another machine</a:t>
            </a:r>
          </a:p>
          <a:p>
            <a:endParaRPr/>
          </a:p>
          <a:p>
            <a:r>
              <a:t>Worms </a:t>
            </a:r>
          </a:p>
          <a:p>
            <a:pPr lvl="1"/>
            <a:r>
              <a:t>spread across machines</a:t>
            </a:r>
          </a:p>
          <a:p>
            <a:pPr lvl="1"/>
            <a:r>
              <a:t>automatically, or with human assistance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39933"/>
      </a:accent1>
      <a:accent2>
        <a:srgbClr val="800000"/>
      </a:accent2>
      <a:accent3>
        <a:srgbClr val="FFFFE0"/>
      </a:accent3>
      <a:accent4>
        <a:srgbClr val="707070"/>
      </a:accent4>
      <a:accent5>
        <a:srgbClr val="ADC9AD"/>
      </a:accent5>
      <a:accent6>
        <a:srgbClr val="740000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39933"/>
      </a:accent1>
      <a:accent2>
        <a:srgbClr val="800000"/>
      </a:accent2>
      <a:accent3>
        <a:srgbClr val="FFFFE0"/>
      </a:accent3>
      <a:accent4>
        <a:srgbClr val="707070"/>
      </a:accent4>
      <a:accent5>
        <a:srgbClr val="ADC9AD"/>
      </a:accent5>
      <a:accent6>
        <a:srgbClr val="740000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1087</Words>
  <Application>Microsoft Macintosh PowerPoint</Application>
  <PresentationFormat>On-screen Show (4:3)</PresentationFormat>
  <Paragraphs>202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Helvetica</vt:lpstr>
      <vt:lpstr>Helvetica Neue</vt:lpstr>
      <vt:lpstr>Times New Roman</vt:lpstr>
      <vt:lpstr>Default</vt:lpstr>
      <vt:lpstr>Operating System  and Security</vt:lpstr>
      <vt:lpstr>What is Security</vt:lpstr>
      <vt:lpstr>Securing what?</vt:lpstr>
      <vt:lpstr>Security mechanisms in OS and hardware</vt:lpstr>
      <vt:lpstr>User Authentication</vt:lpstr>
      <vt:lpstr>Storing passwords</vt:lpstr>
      <vt:lpstr>Something the user has: Authentication Using a Physical Object</vt:lpstr>
      <vt:lpstr>Something the user is: The user’s body</vt:lpstr>
      <vt:lpstr>Virus and Worm</vt:lpstr>
      <vt:lpstr>Login Spoofing “I’m sure I entered the right password. What happened?”</vt:lpstr>
      <vt:lpstr>Buffer Overflow</vt:lpstr>
      <vt:lpstr>Memory reuse — Dumpster Diving</vt:lpstr>
      <vt:lpstr>Logging</vt:lpstr>
      <vt:lpstr>Other ways to gain access</vt:lpstr>
      <vt:lpstr>Design Principles for Security</vt:lpstr>
      <vt:lpstr>Sandboxes</vt:lpstr>
      <vt:lpstr>Access control</vt:lpstr>
      <vt:lpstr>Reference Monitor and  Trusted Computing Base</vt:lpstr>
      <vt:lpstr>Multi-level Security</vt:lpstr>
      <vt:lpstr>MLS: No Read UP, No Write DOWN</vt:lpstr>
      <vt:lpstr>MLS Pump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 and Security</dc:title>
  <cp:lastModifiedBy>Kartik Gopalan</cp:lastModifiedBy>
  <cp:revision>4</cp:revision>
  <dcterms:modified xsi:type="dcterms:W3CDTF">2017-05-04T19:30:10Z</dcterms:modified>
</cp:coreProperties>
</file>