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76200" y="38100"/>
            <a:ext cx="12852400" cy="14605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58291" y="1621035"/>
            <a:ext cx="12888218" cy="7575551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2500"/>
              </a:spcBef>
              <a:buSzPct val="150000"/>
              <a:buChar char="•"/>
              <a:defRPr sz="3600"/>
            </a:lvl1pPr>
            <a:lvl2pPr marL="889000" indent="-444500">
              <a:spcBef>
                <a:spcPts val="2500"/>
              </a:spcBef>
              <a:buSzPct val="75000"/>
              <a:buChar char="•"/>
              <a:defRPr sz="3600"/>
            </a:lvl2pPr>
            <a:lvl3pPr marL="1333500" indent="-444500">
              <a:spcBef>
                <a:spcPts val="2500"/>
              </a:spcBef>
              <a:buSzPct val="75000"/>
              <a:buChar char="•"/>
              <a:defRPr sz="3600"/>
            </a:lvl3pPr>
            <a:lvl4pPr marL="1778000" indent="-444500">
              <a:spcBef>
                <a:spcPts val="2500"/>
              </a:spcBef>
              <a:buSzPct val="75000"/>
              <a:buChar char="•"/>
              <a:defRPr sz="3600"/>
            </a:lvl4pPr>
            <a:lvl5pPr marL="2222500" indent="-444500">
              <a:spcBef>
                <a:spcPts val="2500"/>
              </a:spcBef>
              <a:buSzPct val="75000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03200" y="2437705"/>
            <a:ext cx="10464800" cy="214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39762" y="5016500"/>
            <a:ext cx="11215638" cy="350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 and its Three Pieces</a:t>
            </a:r>
          </a:p>
        </p:txBody>
      </p:sp>
      <p:sp>
        <p:nvSpPr>
          <p:cNvPr id="32" name="Shape 32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Kartik Gopalan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 of OS</a:t>
            </a:r>
          </a:p>
        </p:txBody>
      </p:sp>
      <p:sp>
        <p:nvSpPr>
          <p:cNvPr id="83" name="Shape 83"/>
          <p:cNvSpPr/>
          <p:nvPr>
            <p:ph type="body" sz="half" idx="1"/>
          </p:nvPr>
        </p:nvSpPr>
        <p:spPr>
          <a:xfrm>
            <a:off x="58291" y="1621035"/>
            <a:ext cx="6324997" cy="7575551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1500"/>
              </a:spcBef>
              <a:defRPr sz="2196"/>
            </a:pPr>
            <a:r>
              <a:t>1950s and 1960s: Early operating systems were simple batch processing systems</a:t>
            </a:r>
          </a:p>
          <a:p>
            <a:pPr lvl="1" marL="542290" indent="-271145" defTabSz="356362">
              <a:spcBef>
                <a:spcPts val="1500"/>
              </a:spcBef>
              <a:buSzPct val="150000"/>
              <a:defRPr sz="2196"/>
            </a:pPr>
            <a:r>
              <a:t>Users provided their own “OS” as libraries.</a:t>
            </a:r>
          </a:p>
          <a:p>
            <a:pPr marL="271145" indent="-271145" defTabSz="356362">
              <a:spcBef>
                <a:spcPts val="1500"/>
              </a:spcBef>
              <a:defRPr sz="2196"/>
            </a:pPr>
            <a:r>
              <a:t>1960s and1970s: Multi-programming on mainframes</a:t>
            </a:r>
          </a:p>
          <a:p>
            <a:pPr lvl="1" marL="542290" indent="-271145" defTabSz="356362">
              <a:spcBef>
                <a:spcPts val="1500"/>
              </a:spcBef>
              <a:buSzPct val="150000"/>
              <a:defRPr sz="2196"/>
            </a:pPr>
            <a:r>
              <a:t>Concurrency, memory protection, Kernel mode, system calls, hardware privilege levels, trap handling</a:t>
            </a:r>
          </a:p>
          <a:p>
            <a:pPr lvl="1" marL="542290" indent="-271145" defTabSz="356362">
              <a:spcBef>
                <a:spcPts val="1500"/>
              </a:spcBef>
              <a:buSzPct val="150000"/>
              <a:defRPr sz="2196"/>
            </a:pPr>
            <a:r>
              <a:t>Earliest </a:t>
            </a:r>
            <a:r>
              <a:rPr u="sng"/>
              <a:t>Multics</a:t>
            </a:r>
            <a:r>
              <a:t> hardware and OS on IBM mainframes</a:t>
            </a:r>
          </a:p>
          <a:p>
            <a:pPr lvl="1" marL="542290" indent="-271145" defTabSz="356362">
              <a:spcBef>
                <a:spcPts val="1500"/>
              </a:spcBef>
              <a:buSzPct val="150000"/>
              <a:defRPr sz="2196"/>
            </a:pPr>
            <a:r>
              <a:t>Which led to the first </a:t>
            </a:r>
            <a:r>
              <a:rPr u="sng"/>
              <a:t>UNIX</a:t>
            </a:r>
            <a:r>
              <a:t> OS which pioneered file systems, shell, pipes, and the </a:t>
            </a:r>
            <a:r>
              <a:rPr u="sng"/>
              <a:t>C language.</a:t>
            </a:r>
            <a:endParaRPr u="sng"/>
          </a:p>
          <a:p>
            <a:pPr marL="271145" indent="-271145" defTabSz="356362">
              <a:spcBef>
                <a:spcPts val="1500"/>
              </a:spcBef>
              <a:defRPr sz="2196"/>
            </a:pPr>
            <a:r>
              <a:t>1980s: Personal computing era</a:t>
            </a:r>
          </a:p>
          <a:p>
            <a:pPr lvl="1" marL="542290" indent="-271145" defTabSz="356362">
              <a:spcBef>
                <a:spcPts val="1500"/>
              </a:spcBef>
              <a:buSzPct val="150000"/>
              <a:defRPr sz="2196"/>
            </a:pPr>
            <a:r>
              <a:t>MacOS, IBM PC and its DOS, Windows, and so forth.</a:t>
            </a:r>
          </a:p>
          <a:p>
            <a:pPr lvl="1" marL="542290" indent="-271145" defTabSz="356362">
              <a:spcBef>
                <a:spcPts val="1500"/>
              </a:spcBef>
              <a:buSzPct val="150000"/>
              <a:defRPr sz="2196"/>
            </a:pPr>
            <a:r>
              <a:t>Unfortunately, many lessons from earlier multi-programming era were forgotten and had to be re-learned (painfully).</a:t>
            </a:r>
          </a:p>
        </p:txBody>
      </p:sp>
      <p:sp>
        <p:nvSpPr>
          <p:cNvPr id="84" name="Shape 84"/>
          <p:cNvSpPr/>
          <p:nvPr/>
        </p:nvSpPr>
        <p:spPr>
          <a:xfrm>
            <a:off x="6420991" y="1621035"/>
            <a:ext cx="6324997" cy="757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80034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1980s also saw the fragmentation of UNIX</a:t>
            </a:r>
          </a:p>
          <a:p>
            <a:pPr lvl="1" marL="560069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big company had its own version (IBM, Apple, HP, SUN, SGI, NCR, AT&amp;T….) </a:t>
            </a:r>
          </a:p>
          <a:p>
            <a:pPr lvl="1" marL="560069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LOT of legal wrangling over IP and copyrights</a:t>
            </a:r>
          </a:p>
          <a:p>
            <a:pPr marL="280034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1990s: Then came BSD and Linux</a:t>
            </a:r>
          </a:p>
          <a:p>
            <a:pPr lvl="1" marL="560069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 source. </a:t>
            </a:r>
          </a:p>
          <a:p>
            <a:pPr lvl="1" marL="560069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Led the way to modern OSes and cloud platforms</a:t>
            </a:r>
          </a:p>
          <a:p>
            <a:pPr marL="280034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1990s also saw wider adoption of threads and parallelism</a:t>
            </a:r>
          </a:p>
          <a:p>
            <a:pPr marL="280034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2000 and beyond: Mobile device OS and hypervisors</a:t>
            </a:r>
          </a:p>
          <a:p>
            <a:pPr lvl="1" marL="560069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Android, iOS</a:t>
            </a:r>
          </a:p>
          <a:p>
            <a:pPr lvl="1" marL="560069" indent="-280034" algn="l" defTabSz="368045">
              <a:spcBef>
                <a:spcPts val="1500"/>
              </a:spcBef>
              <a:buSzPct val="150000"/>
              <a:buChar char="•"/>
              <a:defRPr sz="22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VMWare ESX, Xen, Linux/KVM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OS?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OS?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bunch of software and data residing somewhere in memory.</a:t>
            </a:r>
          </a:p>
          <a:p>
            <a:pPr lvl="1">
              <a:buSzPct val="150000"/>
            </a:pPr>
            <a:r>
              <a:t>But its not just </a:t>
            </a:r>
            <a:r>
              <a:rPr i="1"/>
              <a:t>any</a:t>
            </a:r>
            <a:r>
              <a:t> software.</a:t>
            </a:r>
          </a:p>
          <a:p>
            <a:pPr/>
            <a:r>
              <a:t>OS is the </a:t>
            </a:r>
            <a:r>
              <a:rPr i="1" u="sng"/>
              <a:t>most privileged</a:t>
            </a:r>
            <a:r>
              <a:t> software in a computer.</a:t>
            </a:r>
          </a:p>
          <a:p>
            <a:pPr lvl="1"/>
            <a:r>
              <a:rPr i="1"/>
              <a:t>Privileged</a:t>
            </a:r>
            <a:r>
              <a:t> means that OS can do special things, like write to disk, talk over the network, control memory and CPU usage, etc.</a:t>
            </a:r>
          </a:p>
          <a:p>
            <a:pPr/>
            <a:r>
              <a:t>OS manages all system resources</a:t>
            </a:r>
          </a:p>
          <a:p>
            <a:pPr lvl="1"/>
            <a:r>
              <a:t>CPU, Memory, and I/O devices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when does the OS “run”?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when does the OS “run”?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8291" y="1621035"/>
            <a:ext cx="12888218" cy="12100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Four ways to invoke OS code</a:t>
            </a:r>
          </a:p>
        </p:txBody>
      </p:sp>
      <p:sp>
        <p:nvSpPr>
          <p:cNvPr id="45" name="Shape 45"/>
          <p:cNvSpPr/>
          <p:nvPr/>
        </p:nvSpPr>
        <p:spPr>
          <a:xfrm>
            <a:off x="3563044" y="4584501"/>
            <a:ext cx="6729612" cy="271938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900"/>
            </a:lvl1pPr>
          </a:lstStyle>
          <a:p>
            <a:pPr/>
            <a:r>
              <a:t>OS</a:t>
            </a:r>
          </a:p>
        </p:txBody>
      </p:sp>
      <p:sp>
        <p:nvSpPr>
          <p:cNvPr id="46" name="Shape 46"/>
          <p:cNvSpPr/>
          <p:nvPr/>
        </p:nvSpPr>
        <p:spPr>
          <a:xfrm>
            <a:off x="5118100" y="27051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Process 1</a:t>
            </a:r>
          </a:p>
        </p:txBody>
      </p:sp>
      <p:sp>
        <p:nvSpPr>
          <p:cNvPr id="47" name="Shape 47"/>
          <p:cNvSpPr/>
          <p:nvPr/>
        </p:nvSpPr>
        <p:spPr>
          <a:xfrm>
            <a:off x="7239000" y="27051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Process N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6517679" y="3440162"/>
            <a:ext cx="591742" cy="1"/>
          </a:xfrm>
          <a:prstGeom prst="line">
            <a:avLst/>
          </a:prstGeom>
          <a:ln w="101600">
            <a:solidFill>
              <a:srgbClr val="85888D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" name="Shape 49"/>
          <p:cNvSpPr/>
          <p:nvPr/>
        </p:nvSpPr>
        <p:spPr>
          <a:xfrm>
            <a:off x="6159500" y="7913290"/>
            <a:ext cx="14986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Hardware 1</a:t>
            </a:r>
          </a:p>
        </p:txBody>
      </p:sp>
      <p:sp>
        <p:nvSpPr>
          <p:cNvPr id="50" name="Shape 50"/>
          <p:cNvSpPr/>
          <p:nvPr/>
        </p:nvSpPr>
        <p:spPr>
          <a:xfrm>
            <a:off x="7787679" y="8648352"/>
            <a:ext cx="591742" cy="1"/>
          </a:xfrm>
          <a:prstGeom prst="line">
            <a:avLst/>
          </a:prstGeom>
          <a:ln w="101600">
            <a:solidFill>
              <a:srgbClr val="85888D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" name="Shape 51"/>
          <p:cNvSpPr/>
          <p:nvPr/>
        </p:nvSpPr>
        <p:spPr>
          <a:xfrm>
            <a:off x="8382000" y="7913290"/>
            <a:ext cx="14986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Hardware N</a:t>
            </a:r>
          </a:p>
        </p:txBody>
      </p:sp>
      <p:sp>
        <p:nvSpPr>
          <p:cNvPr id="52" name="Shape 52"/>
          <p:cNvSpPr/>
          <p:nvPr/>
        </p:nvSpPr>
        <p:spPr>
          <a:xfrm>
            <a:off x="4051300" y="7913290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CPU</a:t>
            </a:r>
          </a:p>
        </p:txBody>
      </p:sp>
      <p:sp>
        <p:nvSpPr>
          <p:cNvPr id="53" name="Shape 53"/>
          <p:cNvSpPr/>
          <p:nvPr/>
        </p:nvSpPr>
        <p:spPr>
          <a:xfrm>
            <a:off x="5588000" y="3995766"/>
            <a:ext cx="1" cy="80535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4" name="Shape 54"/>
          <p:cNvSpPr/>
          <p:nvPr/>
        </p:nvSpPr>
        <p:spPr>
          <a:xfrm>
            <a:off x="4886176" y="4821783"/>
            <a:ext cx="1733848" cy="93092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Syscall Handlers</a:t>
            </a:r>
          </a:p>
        </p:txBody>
      </p:sp>
      <p:sp>
        <p:nvSpPr>
          <p:cNvPr id="55" name="Shape 55"/>
          <p:cNvSpPr/>
          <p:nvPr/>
        </p:nvSpPr>
        <p:spPr>
          <a:xfrm flipV="1">
            <a:off x="5867400" y="3995766"/>
            <a:ext cx="0" cy="80535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6" name="Shape 56"/>
          <p:cNvSpPr/>
          <p:nvPr/>
        </p:nvSpPr>
        <p:spPr>
          <a:xfrm>
            <a:off x="3946376" y="6193383"/>
            <a:ext cx="1875740" cy="93092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Exception Handlers</a:t>
            </a:r>
          </a:p>
        </p:txBody>
      </p:sp>
      <p:sp>
        <p:nvSpPr>
          <p:cNvPr id="57" name="Shape 57"/>
          <p:cNvSpPr/>
          <p:nvPr/>
        </p:nvSpPr>
        <p:spPr>
          <a:xfrm>
            <a:off x="8378676" y="6128187"/>
            <a:ext cx="1733848" cy="93092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Interrupt Handlers</a:t>
            </a:r>
          </a:p>
        </p:txBody>
      </p:sp>
      <p:sp>
        <p:nvSpPr>
          <p:cNvPr id="58" name="Shape 58"/>
          <p:cNvSpPr/>
          <p:nvPr/>
        </p:nvSpPr>
        <p:spPr>
          <a:xfrm>
            <a:off x="4673600" y="7083524"/>
            <a:ext cx="1" cy="80535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 flipV="1">
            <a:off x="4953000" y="7083524"/>
            <a:ext cx="0" cy="80535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0" name="Shape 60"/>
          <p:cNvSpPr/>
          <p:nvPr/>
        </p:nvSpPr>
        <p:spPr>
          <a:xfrm>
            <a:off x="9105900" y="7083524"/>
            <a:ext cx="1" cy="80535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" name="Shape 61"/>
          <p:cNvSpPr/>
          <p:nvPr/>
        </p:nvSpPr>
        <p:spPr>
          <a:xfrm flipV="1">
            <a:off x="9385300" y="7083524"/>
            <a:ext cx="0" cy="80535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2" name="Shape 62"/>
          <p:cNvSpPr/>
          <p:nvPr/>
        </p:nvSpPr>
        <p:spPr>
          <a:xfrm>
            <a:off x="7605750" y="4660509"/>
            <a:ext cx="276748" cy="1299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115" y="0"/>
                </a:moveTo>
                <a:lnTo>
                  <a:pt x="0" y="2519"/>
                </a:lnTo>
                <a:lnTo>
                  <a:pt x="14775" y="6149"/>
                </a:lnTo>
                <a:lnTo>
                  <a:pt x="2228" y="9201"/>
                </a:lnTo>
                <a:lnTo>
                  <a:pt x="21600" y="12748"/>
                </a:lnTo>
                <a:lnTo>
                  <a:pt x="5547" y="16241"/>
                </a:lnTo>
                <a:lnTo>
                  <a:pt x="11703" y="21600"/>
                </a:lnTo>
              </a:path>
            </a:pathLst>
          </a:custGeom>
          <a:ln w="889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" name="Shape 63"/>
          <p:cNvSpPr/>
          <p:nvPr/>
        </p:nvSpPr>
        <p:spPr>
          <a:xfrm>
            <a:off x="7948650" y="4660509"/>
            <a:ext cx="276748" cy="1299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115" y="0"/>
                </a:moveTo>
                <a:lnTo>
                  <a:pt x="0" y="2519"/>
                </a:lnTo>
                <a:lnTo>
                  <a:pt x="14775" y="6149"/>
                </a:lnTo>
                <a:lnTo>
                  <a:pt x="2228" y="9201"/>
                </a:lnTo>
                <a:lnTo>
                  <a:pt x="21600" y="12748"/>
                </a:lnTo>
                <a:lnTo>
                  <a:pt x="5547" y="16241"/>
                </a:lnTo>
                <a:lnTo>
                  <a:pt x="11703" y="21600"/>
                </a:lnTo>
              </a:path>
            </a:pathLst>
          </a:custGeom>
          <a:ln w="889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" name="Shape 64"/>
          <p:cNvSpPr/>
          <p:nvPr/>
        </p:nvSpPr>
        <p:spPr>
          <a:xfrm>
            <a:off x="8304250" y="4630916"/>
            <a:ext cx="276748" cy="1299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115" y="0"/>
                </a:moveTo>
                <a:lnTo>
                  <a:pt x="0" y="2519"/>
                </a:lnTo>
                <a:lnTo>
                  <a:pt x="14775" y="6149"/>
                </a:lnTo>
                <a:lnTo>
                  <a:pt x="2228" y="9201"/>
                </a:lnTo>
                <a:lnTo>
                  <a:pt x="21600" y="12748"/>
                </a:lnTo>
                <a:lnTo>
                  <a:pt x="5547" y="16241"/>
                </a:lnTo>
                <a:lnTo>
                  <a:pt x="11703" y="21600"/>
                </a:lnTo>
              </a:path>
            </a:pathLst>
          </a:custGeom>
          <a:ln w="889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" name="Shape 65"/>
          <p:cNvSpPr/>
          <p:nvPr/>
        </p:nvSpPr>
        <p:spPr>
          <a:xfrm>
            <a:off x="8250084" y="4933739"/>
            <a:ext cx="199103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(d) Kernel Threads</a:t>
            </a:r>
          </a:p>
        </p:txBody>
      </p:sp>
      <p:sp>
        <p:nvSpPr>
          <p:cNvPr id="66" name="Shape 66"/>
          <p:cNvSpPr/>
          <p:nvPr/>
        </p:nvSpPr>
        <p:spPr>
          <a:xfrm>
            <a:off x="3291382" y="4044850"/>
            <a:ext cx="23326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(a) System Calls</a:t>
            </a:r>
          </a:p>
        </p:txBody>
      </p:sp>
      <p:sp>
        <p:nvSpPr>
          <p:cNvPr id="67" name="Shape 67"/>
          <p:cNvSpPr/>
          <p:nvPr/>
        </p:nvSpPr>
        <p:spPr>
          <a:xfrm>
            <a:off x="5012080" y="7306211"/>
            <a:ext cx="20958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(b) Exceptions</a:t>
            </a:r>
          </a:p>
        </p:txBody>
      </p:sp>
      <p:sp>
        <p:nvSpPr>
          <p:cNvPr id="68" name="Shape 68"/>
          <p:cNvSpPr/>
          <p:nvPr/>
        </p:nvSpPr>
        <p:spPr>
          <a:xfrm>
            <a:off x="9425939" y="7373639"/>
            <a:ext cx="18757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(c) Interrupts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major tasks of OS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Virtualization</a:t>
            </a:r>
          </a:p>
          <a:p>
            <a:pPr marL="635000" indent="-635000">
              <a:buSzPct val="100000"/>
              <a:buAutoNum type="arabicPeriod" startAt="1"/>
            </a:pPr>
            <a:r>
              <a:t>Concurrency</a:t>
            </a:r>
          </a:p>
          <a:p>
            <a:pPr marL="635000" indent="-635000">
              <a:buSzPct val="100000"/>
              <a:buAutoNum type="arabicPeriod" startAt="1"/>
            </a:pPr>
            <a:r>
              <a:t>Persistence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Virtualization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000"/>
              </a:spcBef>
              <a:defRPr sz="2988"/>
            </a:pPr>
            <a:r>
              <a:t>Making a </a:t>
            </a:r>
            <a:r>
              <a:rPr u="sng"/>
              <a:t>physical</a:t>
            </a:r>
            <a:r>
              <a:t> resource look like something else (</a:t>
            </a:r>
            <a:r>
              <a:rPr u="sng"/>
              <a:t>virtual</a:t>
            </a:r>
            <a:r>
              <a:t>).</a:t>
            </a:r>
          </a:p>
          <a:p>
            <a:pPr marL="368934" indent="-368934" defTabSz="484886">
              <a:spcBef>
                <a:spcPts val="2000"/>
              </a:spcBef>
              <a:defRPr sz="2988"/>
            </a:pPr>
            <a:r>
              <a:t>Why virtualize?</a:t>
            </a:r>
          </a:p>
          <a:p>
            <a:pPr lvl="1" marL="737869" indent="-368934" defTabSz="484886">
              <a:spcBef>
                <a:spcPts val="2000"/>
              </a:spcBef>
              <a:buSzPct val="150000"/>
              <a:defRPr sz="2988"/>
            </a:pPr>
            <a:r>
              <a:t>To make the computer easier to use and program.</a:t>
            </a:r>
          </a:p>
          <a:p>
            <a:pPr marL="368934" indent="-368934" defTabSz="484886">
              <a:spcBef>
                <a:spcPts val="2000"/>
              </a:spcBef>
              <a:defRPr sz="2988"/>
            </a:pPr>
            <a:r>
              <a:t>Examples</a:t>
            </a:r>
          </a:p>
          <a:p>
            <a:pPr lvl="1" marL="737869" indent="-368934" defTabSz="484886">
              <a:spcBef>
                <a:spcPts val="2000"/>
              </a:spcBef>
              <a:defRPr sz="2988"/>
            </a:pPr>
            <a:r>
              <a:t>Make one physical CPU look like multiple virtual CPUs</a:t>
            </a:r>
          </a:p>
          <a:p>
            <a:pPr lvl="2" marL="1106805" indent="-368934" defTabSz="484886">
              <a:spcBef>
                <a:spcPts val="2000"/>
              </a:spcBef>
              <a:defRPr sz="2988"/>
            </a:pPr>
            <a:r>
              <a:t>One or more virtual CPUs per process</a:t>
            </a:r>
          </a:p>
          <a:p>
            <a:pPr lvl="1" marL="737869" indent="-368934" defTabSz="484886">
              <a:spcBef>
                <a:spcPts val="2000"/>
              </a:spcBef>
              <a:defRPr sz="2988"/>
            </a:pPr>
            <a:r>
              <a:t>Make physical memory (RAM) and look like multiple virtual memory spaces</a:t>
            </a:r>
          </a:p>
          <a:p>
            <a:pPr lvl="2" marL="1106805" indent="-368934" defTabSz="484886">
              <a:spcBef>
                <a:spcPts val="2000"/>
              </a:spcBef>
              <a:defRPr sz="2988"/>
            </a:pPr>
            <a:r>
              <a:t>One or more virtual memory spaces per process</a:t>
            </a:r>
          </a:p>
          <a:p>
            <a:pPr lvl="1" marL="737869" indent="-368934" defTabSz="484886">
              <a:spcBef>
                <a:spcPts val="2000"/>
              </a:spcBef>
              <a:defRPr sz="2988"/>
            </a:pPr>
            <a:r>
              <a:t>Make physical disk look like a file system</a:t>
            </a:r>
          </a:p>
          <a:p>
            <a:pPr lvl="2" marL="1106805" indent="-368934" defTabSz="484886">
              <a:spcBef>
                <a:spcPts val="2000"/>
              </a:spcBef>
              <a:defRPr sz="2988"/>
            </a:pPr>
            <a:r>
              <a:t>Physical disk = raw bytes. </a:t>
            </a:r>
          </a:p>
          <a:p>
            <a:pPr lvl="2" marL="1106805" indent="-368934" defTabSz="484886">
              <a:spcBef>
                <a:spcPts val="2000"/>
              </a:spcBef>
              <a:defRPr sz="2988"/>
            </a:pPr>
            <a:r>
              <a:t>File system = user’s view of data on disk.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Concurrency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Juggling many tasks together</a:t>
            </a:r>
          </a:p>
          <a:p>
            <a:pPr/>
            <a:r>
              <a:t>Examples</a:t>
            </a:r>
          </a:p>
          <a:p>
            <a:pPr lvl="1">
              <a:buSzPct val="150000"/>
            </a:pPr>
            <a:r>
              <a:t>One physical CPU runs many processes</a:t>
            </a:r>
          </a:p>
          <a:p>
            <a:pPr lvl="1">
              <a:buSzPct val="150000"/>
            </a:pPr>
            <a:r>
              <a:t>One process runs many </a:t>
            </a:r>
            <a:r>
              <a:rPr u="sng"/>
              <a:t>threads</a:t>
            </a:r>
            <a:endParaRPr u="sng"/>
          </a:p>
          <a:p>
            <a:pPr lvl="1">
              <a:buSzPct val="150000"/>
            </a:pPr>
            <a:r>
              <a:t>One OS juggles process execution, system calls, interrupts, exceptions, CPU scheduling, memory management, etc.</a:t>
            </a:r>
          </a:p>
          <a:p>
            <a:pPr/>
            <a:r>
              <a:t>There’s a LOT of concurrency in modern computer systems.</a:t>
            </a:r>
          </a:p>
          <a:p>
            <a:pPr/>
            <a:r>
              <a:t>And its the source of most of the system complexity.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Persistence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2400"/>
              </a:spcBef>
              <a:defRPr sz="3492"/>
            </a:pPr>
            <a:r>
              <a:t>Storing data “forever”</a:t>
            </a:r>
          </a:p>
          <a:p>
            <a:pPr lvl="1" marL="862330" indent="-431165" defTabSz="566674">
              <a:spcBef>
                <a:spcPts val="2400"/>
              </a:spcBef>
              <a:buSzPct val="150000"/>
              <a:defRPr sz="3492"/>
            </a:pPr>
            <a:r>
              <a:t>On hard disks, SSDs, CDs, floppy disks, tapes, phono discs, paper!</a:t>
            </a:r>
          </a:p>
          <a:p>
            <a:pPr marL="431165" indent="-431165" defTabSz="566674">
              <a:spcBef>
                <a:spcPts val="2400"/>
              </a:spcBef>
              <a:defRPr sz="3492"/>
            </a:pPr>
            <a:r>
              <a:t>But its not enough to just store raw bytes</a:t>
            </a:r>
          </a:p>
          <a:p>
            <a:pPr marL="431165" indent="-431165" defTabSz="566674">
              <a:spcBef>
                <a:spcPts val="2400"/>
              </a:spcBef>
              <a:defRPr sz="3492"/>
            </a:pPr>
            <a:r>
              <a:t>Users want to</a:t>
            </a:r>
          </a:p>
          <a:p>
            <a:pPr lvl="1" marL="862330" indent="-431165" defTabSz="566674">
              <a:spcBef>
                <a:spcPts val="2400"/>
              </a:spcBef>
              <a:buSzPct val="150000"/>
              <a:defRPr sz="3492"/>
            </a:pPr>
            <a:r>
              <a:t>Organize data (via file systems)</a:t>
            </a:r>
          </a:p>
          <a:p>
            <a:pPr lvl="1" marL="862330" indent="-431165" defTabSz="566674">
              <a:spcBef>
                <a:spcPts val="2400"/>
              </a:spcBef>
              <a:buSzPct val="150000"/>
              <a:defRPr sz="3492"/>
            </a:pPr>
            <a:r>
              <a:t>Share data (via network or cloud)</a:t>
            </a:r>
          </a:p>
          <a:p>
            <a:pPr lvl="1" marL="862330" indent="-431165" defTabSz="566674">
              <a:spcBef>
                <a:spcPts val="2400"/>
              </a:spcBef>
              <a:buSzPct val="150000"/>
              <a:defRPr sz="3492"/>
            </a:pPr>
            <a:r>
              <a:t>Access data easily</a:t>
            </a:r>
          </a:p>
          <a:p>
            <a:pPr lvl="2" marL="1293495" indent="-431165" defTabSz="566674">
              <a:spcBef>
                <a:spcPts val="2400"/>
              </a:spcBef>
              <a:buSzPct val="150000"/>
              <a:defRPr sz="3492"/>
            </a:pPr>
            <a:r>
              <a:t>…and recover data when lost.</a:t>
            </a:r>
          </a:p>
          <a:p>
            <a:pPr lvl="1" marL="862330" indent="-431165" defTabSz="566674">
              <a:spcBef>
                <a:spcPts val="2400"/>
              </a:spcBef>
              <a:buSzPct val="150000"/>
              <a:defRPr sz="3492"/>
            </a:pPr>
            <a:r>
              <a:t>Protect data from being stolen.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