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3500" y="2719189"/>
            <a:ext cx="7772400" cy="90031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76200" y="3721100"/>
            <a:ext cx="6400800" cy="2971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858000" y="6372859"/>
            <a:ext cx="1905000" cy="332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7239000" y="6525259"/>
            <a:ext cx="1905000" cy="3327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0" y="0"/>
            <a:ext cx="9144000" cy="696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-22573" y="816421"/>
            <a:ext cx="9144001" cy="6041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xfrm>
            <a:off x="228600" y="1971575"/>
            <a:ext cx="8220138" cy="379030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5200"/>
            </a:pPr>
            <a:r>
              <a:t>Concurrency </a:t>
            </a:r>
            <a:endParaRPr sz="4000"/>
          </a:p>
          <a:p>
            <a:pPr marL="441157" indent="-441157">
              <a:buSzPct val="100000"/>
              <a:defRPr sz="2900"/>
            </a:pPr>
            <a:r>
              <a:t>Race Conditions and Deadlocks</a:t>
            </a:r>
            <a:endParaRPr sz="4000"/>
          </a:p>
          <a:p>
            <a:pPr/>
            <a:endParaRPr sz="2300"/>
          </a:p>
          <a:p>
            <a:pPr/>
            <a:r>
              <a:rPr sz="2300"/>
              <a:t>Kartik Gopalan</a:t>
            </a:r>
            <a:endParaRPr sz="2300"/>
          </a:p>
          <a:p>
            <a:pPr/>
            <a:endParaRPr sz="2300"/>
          </a:p>
          <a:p>
            <a:pPr/>
            <a:r>
              <a:rPr sz="2300"/>
              <a:t>Chapters 2 (2.3) and 6</a:t>
            </a:r>
            <a:br>
              <a:rPr sz="2300"/>
            </a:br>
            <a:r>
              <a:rPr sz="2300"/>
              <a:t>Tanenbaum’s Modern 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Blocking Locks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0447" indent="-170447">
              <a:defRPr sz="1800"/>
            </a:pPr>
            <a:r>
              <a:t>Give up CPU till lock is available</a:t>
            </a:r>
          </a:p>
          <a:p>
            <a:pPr lvl="2" marL="0" indent="4572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while(lock unavailable)</a:t>
            </a:r>
          </a:p>
          <a:p>
            <a:pPr lvl="3" marL="0" indent="6858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yield CPU to others; // or block till lock available</a:t>
            </a:r>
          </a:p>
          <a:p>
            <a:pPr lvl="2" marL="0" indent="4572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return success;</a:t>
            </a:r>
          </a:p>
          <a:p>
            <a:pPr marL="320842" indent="-320842">
              <a:defRPr sz="1800"/>
            </a:pPr>
          </a:p>
          <a:p>
            <a:pPr marL="320842" indent="-320842">
              <a:defRPr sz="1800"/>
            </a:pPr>
            <a:r>
              <a:t>Usage:</a:t>
            </a:r>
          </a:p>
          <a:p>
            <a:pPr lvl="3" marL="0" indent="685800"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Lock(resource); // Claim a shared resource</a:t>
            </a:r>
          </a:p>
          <a:p>
            <a:pPr lvl="3" marL="0" indent="685800"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Execute Critical Section;//access or modify the shared resource</a:t>
            </a:r>
          </a:p>
          <a:p>
            <a:pPr lvl="3" marL="0" indent="685800"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Unlock(resource); // unclaim shared resource</a:t>
            </a:r>
          </a:p>
          <a:p>
            <a:pPr marL="320842" indent="-320842">
              <a:defRPr sz="1800"/>
            </a:pPr>
          </a:p>
          <a:p>
            <a:pPr marL="320842" indent="-320842">
              <a:defRPr sz="1800"/>
            </a:pPr>
            <a:r>
              <a:t>Advantage: Simple to use. Locking always succeeds…ultimately.</a:t>
            </a:r>
          </a:p>
          <a:p>
            <a:pPr marL="320842" indent="-320842">
              <a:defRPr sz="1800"/>
            </a:pPr>
            <a:r>
              <a:t>Disadvantage: Blocking may be indefinite.</a:t>
            </a:r>
          </a:p>
          <a:p>
            <a:pPr lvl="1">
              <a:defRPr sz="1800"/>
            </a:pPr>
            <a:r>
              <a:t>Process is moved out of “Running” state to “Blocked” state.</a:t>
            </a:r>
          </a:p>
          <a:p>
            <a:pPr lvl="1">
              <a:defRPr sz="1800"/>
            </a:pPr>
            <a:r>
              <a:t>Also, too much overhead in getting back to running state if lock may be available soon.</a:t>
            </a:r>
          </a:p>
          <a:p>
            <a:pPr lvl="2">
              <a:defRPr sz="1800"/>
            </a:pPr>
            <a:r>
              <a:t>running—&gt;blocked—&gt;ready—&gt;running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Non-blocking locks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0447" indent="-170447">
              <a:defRPr sz="2200"/>
            </a:pPr>
            <a:r>
              <a:t>Don’t block if lock is unavailable</a:t>
            </a:r>
          </a:p>
          <a:p>
            <a:pPr lvl="2" marL="0" indent="4572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if(lock unavailable)</a:t>
            </a:r>
          </a:p>
          <a:p>
            <a:pPr lvl="3" marL="0" indent="6858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return failure;</a:t>
            </a:r>
          </a:p>
          <a:p>
            <a:pPr lvl="2" marL="0" indent="4572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</a:p>
          <a:p>
            <a:pPr lvl="3" marL="0" indent="6858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return success</a:t>
            </a:r>
          </a:p>
          <a:p>
            <a:pPr marL="320842" indent="-320842">
              <a:defRPr sz="1600"/>
            </a:pPr>
          </a:p>
          <a:p>
            <a:pPr marL="320842" indent="-320842">
              <a:defRPr sz="2400"/>
            </a:pPr>
            <a:r>
              <a:t>Usage</a:t>
            </a:r>
          </a:p>
          <a:p>
            <a:pPr lvl="3" marL="0" indent="6858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if(TryLock(resource) == success)</a:t>
            </a:r>
          </a:p>
          <a:p>
            <a:pPr lvl="4" marL="0" indent="9144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Execute Critical Section;</a:t>
            </a:r>
          </a:p>
          <a:p>
            <a:pPr lvl="4" marL="0" indent="9144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Unlock(resource);</a:t>
            </a:r>
          </a:p>
          <a:p>
            <a:pPr lvl="3" marL="0" indent="6858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</a:p>
          <a:p>
            <a:pPr lvl="4" marL="0" indent="9144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Do something else; // plan B</a:t>
            </a:r>
          </a:p>
          <a:p>
            <a:pPr lvl="4" marL="0" indent="91440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320842" indent="-320842">
              <a:defRPr sz="2400"/>
            </a:pPr>
            <a:r>
              <a:t>Advantage: No unbounded blocking</a:t>
            </a:r>
          </a:p>
          <a:p>
            <a:pPr marL="320842" indent="-320842">
              <a:defRPr sz="2400"/>
            </a:pPr>
            <a:r>
              <a:t>Disadvantage: Need a “plan B” to handle locking failure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Spinlocks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000"/>
            </a:pPr>
            <a:r>
              <a:t>Don’t block. Instead, constantly poll the lock for availability.</a:t>
            </a:r>
          </a:p>
          <a:p>
            <a:pPr lvl="5" marL="0" indent="1143000"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while (lock is unavailable) </a:t>
            </a:r>
          </a:p>
          <a:p>
            <a:pPr lvl="7" marL="0" indent="1600200"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continue; // try again</a:t>
            </a:r>
          </a:p>
          <a:p>
            <a:pPr lvl="5" marL="0" indent="1143000">
              <a:buSzTx/>
              <a:buNone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return success;</a:t>
            </a:r>
          </a:p>
          <a:p>
            <a:pPr marL="320842" indent="-320842">
              <a:defRPr sz="2000"/>
            </a:pPr>
            <a:r>
              <a:t>Usage: Just like blocking locks</a:t>
            </a:r>
          </a:p>
          <a:p>
            <a:pPr lvl="3" marL="0" indent="685800">
              <a:buSzTx/>
              <a:buNone/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SpinLock(resource);</a:t>
            </a:r>
          </a:p>
          <a:p>
            <a:pPr lvl="3" marL="0" indent="685800">
              <a:buSzTx/>
              <a:buNone/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Execute Critical Section;</a:t>
            </a:r>
          </a:p>
          <a:p>
            <a:pPr lvl="3" marL="0" indent="685800">
              <a:buSzTx/>
              <a:buNone/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SpinUnlock(resource);</a:t>
            </a:r>
          </a:p>
          <a:p>
            <a:pPr marL="320842" indent="-320842">
              <a:defRPr sz="2000"/>
            </a:pPr>
            <a:r>
              <a:t>Advantage</a:t>
            </a:r>
          </a:p>
          <a:p>
            <a:pPr lvl="1">
              <a:defRPr sz="2000"/>
            </a:pPr>
            <a:r>
              <a:t>Very efficient with short critical sections</a:t>
            </a:r>
          </a:p>
          <a:p>
            <a:pPr lvl="2">
              <a:defRPr sz="2000"/>
            </a:pPr>
            <a:r>
              <a:t>if you expect a lock to be released quickly</a:t>
            </a:r>
          </a:p>
          <a:p>
            <a:pPr marL="320842" indent="-320842">
              <a:defRPr sz="2000"/>
            </a:pPr>
            <a:r>
              <a:t>Disadvantage</a:t>
            </a:r>
          </a:p>
          <a:p>
            <a:pPr lvl="1">
              <a:defRPr sz="2000"/>
            </a:pPr>
            <a:r>
              <a:t>Doesn’t yield the CPU and burns CPU cycles </a:t>
            </a:r>
          </a:p>
          <a:p>
            <a:pPr lvl="2">
              <a:defRPr sz="2000"/>
            </a:pPr>
            <a:r>
              <a:t>Bad if critical sections are long.</a:t>
            </a:r>
          </a:p>
          <a:p>
            <a:pPr lvl="1">
              <a:defRPr sz="2000"/>
            </a:pPr>
            <a:r>
              <a:t>Efficient only if machine has multiple CPUs.</a:t>
            </a:r>
          </a:p>
          <a:p>
            <a:pPr lvl="2">
              <a:defRPr sz="2000"/>
            </a:pPr>
            <a:r>
              <a:t>Counterproductive on uni-processor machines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Best practices for locking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421" indent="-414421">
              <a:buAutoNum type="arabicPeriod" startAt="1"/>
              <a:defRPr b="1" i="1" sz="2400"/>
            </a:pPr>
            <a:r>
              <a:t>Associate locks with shared resources, NOT code.</a:t>
            </a:r>
          </a:p>
          <a:p>
            <a:pPr lvl="1">
              <a:defRPr sz="2400"/>
            </a:pPr>
            <a:r>
              <a:t>E.g. a lock is for protecting a linked list</a:t>
            </a:r>
          </a:p>
          <a:p>
            <a:pPr lvl="1">
              <a:defRPr sz="2400"/>
            </a:pPr>
            <a:r>
              <a:t>NOT for protecting insert() and remove() functions.</a:t>
            </a:r>
          </a:p>
          <a:p>
            <a:pPr lvl="1">
              <a:defRPr sz="2400"/>
            </a:pPr>
            <a:r>
              <a:t>That way, you can use the same critical sections to operate on different shared resources having different locks.</a:t>
            </a:r>
          </a:p>
          <a:p>
            <a:pPr lvl="1">
              <a:defRPr sz="2400"/>
            </a:pPr>
          </a:p>
          <a:p>
            <a:pPr marL="414421" indent="-414421">
              <a:buAutoNum type="arabicPeriod" startAt="1"/>
              <a:defRPr b="1" i="1" sz="2400"/>
            </a:pPr>
            <a:r>
              <a:t>Guard each shared resource by a separate lock </a:t>
            </a:r>
          </a:p>
          <a:p>
            <a:pPr lvl="1">
              <a:defRPr sz="2400"/>
            </a:pPr>
            <a:r>
              <a:t>to improve concurrency</a:t>
            </a:r>
          </a:p>
          <a:p>
            <a:pPr lvl="1">
              <a:defRPr sz="2400"/>
            </a:pPr>
            <a:r>
              <a:t>E.g. Linked list 1 should be guarded by Lock 1</a:t>
            </a:r>
          </a:p>
          <a:p>
            <a:pPr lvl="1">
              <a:defRPr sz="2400"/>
            </a:pPr>
            <a:r>
              <a:t>Linked List 2 by Lock 2</a:t>
            </a:r>
          </a:p>
          <a:p>
            <a:pPr lvl="1">
              <a:defRPr sz="2400"/>
            </a:pPr>
            <a:r>
              <a:t>and so on.</a:t>
            </a:r>
          </a:p>
          <a:p>
            <a:pPr marL="320842" indent="-320842">
              <a:defRPr sz="1100"/>
            </a:pPr>
          </a:p>
          <a:p>
            <a:pPr marL="320842" indent="-320842">
              <a:defRPr sz="2400"/>
            </a:pPr>
            <a:r>
              <a:t>OS cannot enforce these properties</a:t>
            </a:r>
          </a:p>
          <a:p>
            <a:pPr lvl="1">
              <a:defRPr sz="2400"/>
            </a:pPr>
            <a:r>
              <a:t>Up to the programmer to ensure these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342900" y="-1"/>
            <a:ext cx="84582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Mutual Exclusion with Busy Waiting</a:t>
            </a:r>
          </a:p>
        </p:txBody>
      </p:sp>
      <p:pic>
        <p:nvPicPr>
          <p:cNvPr id="8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5" y="1881187"/>
            <a:ext cx="8820150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1295400" y="4953000"/>
            <a:ext cx="138078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Process 0</a:t>
            </a:r>
          </a:p>
        </p:txBody>
      </p:sp>
      <p:sp>
        <p:nvSpPr>
          <p:cNvPr id="91" name="Shape 91"/>
          <p:cNvSpPr/>
          <p:nvPr/>
        </p:nvSpPr>
        <p:spPr>
          <a:xfrm>
            <a:off x="5791200" y="5029200"/>
            <a:ext cx="138078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Process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ctrTitle"/>
          </p:nvPr>
        </p:nvSpPr>
        <p:spPr>
          <a:xfrm>
            <a:off x="88900" y="2032000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Deadlocks</a:t>
            </a:r>
          </a:p>
        </p:txBody>
      </p:sp>
      <p:sp>
        <p:nvSpPr>
          <p:cNvPr id="94" name="Shape 94"/>
          <p:cNvSpPr/>
          <p:nvPr/>
        </p:nvSpPr>
        <p:spPr>
          <a:xfrm>
            <a:off x="1697057" y="3743758"/>
            <a:ext cx="6476664" cy="186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01842" indent="-320842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When two or more processes stop making progress </a:t>
            </a:r>
            <a:r>
              <a:rPr i="1"/>
              <a:t>indefinitely</a:t>
            </a:r>
            <a:r>
              <a:rPr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t>because they are all waiting for each other to do something.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Num" sz="quarter" idx="2"/>
          </p:nvPr>
        </p:nvSpPr>
        <p:spPr>
          <a:xfrm>
            <a:off x="7239000" y="6570913"/>
            <a:ext cx="190500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Deadlock when using multiple locks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142527" y="981521"/>
            <a:ext cx="4609010" cy="556969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44928" indent="-244928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Say you have two processes P1 and P2 </a:t>
            </a:r>
            <a:endParaRPr sz="200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defRPr sz="2800"/>
            </a:pPr>
            <a:endParaRPr sz="2000"/>
          </a:p>
          <a:p>
            <a:pPr marL="244928" indent="-244928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2000"/>
              <a:t>Both need to acquire two locks L1 and L2 to access a resource.</a:t>
            </a:r>
            <a:endParaRPr sz="2000"/>
          </a:p>
          <a:p>
            <a:pPr lvl="1" marL="666750" indent="-285750">
              <a:lnSpc>
                <a:spcPct val="80000"/>
              </a:lnSpc>
              <a:spcBef>
                <a:spcPts val="500"/>
              </a:spcBef>
              <a:defRPr sz="2400"/>
            </a:pPr>
            <a:endParaRPr sz="1800"/>
          </a:p>
          <a:p>
            <a:pPr marL="220435" indent="-220435">
              <a:lnSpc>
                <a:spcPct val="80000"/>
              </a:lnSpc>
              <a:spcBef>
                <a:spcPts val="400"/>
              </a:spcBef>
              <a:defRPr sz="2800"/>
            </a:pPr>
            <a:r>
              <a:rPr b="1" sz="1800"/>
              <a:t>Problem: Deadlock</a:t>
            </a:r>
            <a:endParaRPr b="1" sz="2000"/>
          </a:p>
          <a:p>
            <a:pPr lvl="1" marL="601435" indent="-220435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P1 acquires L1</a:t>
            </a:r>
            <a:endParaRPr sz="1800"/>
          </a:p>
          <a:p>
            <a:pPr lvl="1" marL="601435" indent="-220435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P2 acquires L2</a:t>
            </a:r>
            <a:endParaRPr sz="1800"/>
          </a:p>
          <a:p>
            <a:pPr lvl="1" marL="601435" indent="-220435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P1 tries to acquire L2 and blocks</a:t>
            </a:r>
            <a:endParaRPr sz="1800"/>
          </a:p>
          <a:p>
            <a:pPr lvl="1" marL="601435" indent="-220435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P2 tries to acquire L1 and blocks</a:t>
            </a:r>
            <a:endParaRPr sz="1800"/>
          </a:p>
          <a:p>
            <a:pPr lvl="1" marL="601435" indent="-220435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We have a </a:t>
            </a:r>
            <a:r>
              <a:rPr sz="1800">
                <a:solidFill>
                  <a:schemeClr val="accent4">
                    <a:lumOff val="-8800"/>
                  </a:schemeClr>
                </a:solidFill>
              </a:rPr>
              <a:t>deadlock</a:t>
            </a:r>
            <a:r>
              <a:rPr sz="1800"/>
              <a:t>!</a:t>
            </a:r>
            <a:endParaRPr sz="1800"/>
          </a:p>
        </p:txBody>
      </p:sp>
      <p:sp>
        <p:nvSpPr>
          <p:cNvPr id="99" name="Shape 99"/>
          <p:cNvSpPr/>
          <p:nvPr/>
        </p:nvSpPr>
        <p:spPr>
          <a:xfrm>
            <a:off x="4726471" y="879268"/>
            <a:ext cx="4419601" cy="577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Solution</a:t>
            </a:r>
            <a:r>
              <a:t>:</a:t>
            </a:r>
            <a:r>
              <a:rPr b="1"/>
              <a:t> Lock Ordering</a:t>
            </a:r>
          </a:p>
          <a:p>
            <a:pPr lvl="1" marL="661736" indent="-280736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Sort the locks in a fixed order (say L1 followed by L2)</a:t>
            </a:r>
          </a:p>
          <a:p>
            <a:pPr lvl="1" marL="661736" indent="-280736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Always acquire locks in the sorted order.</a:t>
            </a:r>
          </a:p>
          <a:p>
            <a:pPr marL="280736" indent="-280736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0736" indent="-280736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Lock ordering example: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P1 acquires L1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P2 tries to acquire L1 and blocks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P1 acquires L2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P1 executes critical section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P1 releases L2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P1 releases L1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P2 wakes up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P2 acquires L1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P2 acquires L2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P2 executes critical section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P2 releases L2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P2 releases L1</a:t>
            </a:r>
          </a:p>
          <a:p>
            <a:pPr lvl="1" marL="621631" indent="-240631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deadlock!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Generalizing the lock-ordering solution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400"/>
            </a:pPr>
            <a:r>
              <a:t>Given</a:t>
            </a:r>
          </a:p>
          <a:p>
            <a:pPr lvl="1">
              <a:defRPr sz="2400"/>
            </a:pPr>
            <a:r>
              <a:t>N Locks: L1, L2, …, LN</a:t>
            </a:r>
          </a:p>
          <a:p>
            <a:pPr lvl="1">
              <a:defRPr sz="2400"/>
            </a:pPr>
            <a:r>
              <a:t>K Processes: P1, P2, …, Pk</a:t>
            </a:r>
          </a:p>
          <a:p>
            <a:pPr marL="320842" indent="-320842">
              <a:defRPr sz="2400"/>
            </a:pPr>
          </a:p>
          <a:p>
            <a:pPr marL="320842" indent="-320842">
              <a:defRPr sz="2400"/>
            </a:pPr>
            <a:r>
              <a:t>A process must acquire any subset of locks in sorted order</a:t>
            </a:r>
          </a:p>
          <a:p>
            <a:pPr lvl="1">
              <a:defRPr sz="2400"/>
            </a:pPr>
            <a:r>
              <a:t>A process doesn’t need to acquire ALL the locks.</a:t>
            </a:r>
          </a:p>
          <a:p>
            <a:pPr lvl="1">
              <a:defRPr sz="2400"/>
            </a:pPr>
            <a:r>
              <a:t>But whatever locks it needs, it MUST acquire in sorted order.</a:t>
            </a:r>
          </a:p>
          <a:p>
            <a:pPr lvl="1">
              <a:defRPr sz="2400"/>
            </a:pPr>
          </a:p>
          <a:p>
            <a:pPr marL="320842" indent="-320842">
              <a:defRPr sz="2400"/>
            </a:pPr>
            <a:r>
              <a:t>E.g. Assume N=10, i.e. you have 10 Locks</a:t>
            </a:r>
          </a:p>
          <a:p>
            <a:pPr lvl="1">
              <a:defRPr sz="2400"/>
            </a:pPr>
            <a:r>
              <a:t>(Allowed) Pi acquires L1, then L5, then L10</a:t>
            </a:r>
          </a:p>
          <a:p>
            <a:pPr lvl="1">
              <a:defRPr sz="2400"/>
            </a:pPr>
            <a:r>
              <a:t>(Allowed) Pj acquires L1, then L3, then L10</a:t>
            </a:r>
          </a:p>
          <a:p>
            <a:pPr lvl="1">
              <a:defRPr sz="2400"/>
            </a:pPr>
            <a:r>
              <a:t>(NOT Allowed) Pk acquires L5, then L2, then L1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Num" sz="quarter" idx="2"/>
          </p:nvPr>
        </p:nvSpPr>
        <p:spPr>
          <a:xfrm>
            <a:off x="7239000" y="6570913"/>
            <a:ext cx="190500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05255">
              <a:defRPr sz="4356"/>
            </a:lvl1pPr>
          </a:lstStyle>
          <a:p>
            <a:pPr/>
            <a:r>
              <a:t>Priority Inversion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28227" y="791021"/>
            <a:ext cx="4619477" cy="6041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defRPr sz="2200"/>
            </a:pP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sz="2200"/>
            </a:pPr>
            <a:r>
              <a:t>Say there are three processes using priority based scheduling.</a:t>
            </a:r>
          </a:p>
          <a:p>
            <a:pPr lvl="1" marL="666750" indent="-285750">
              <a:lnSpc>
                <a:spcPct val="80000"/>
              </a:lnSpc>
              <a:spcBef>
                <a:spcPts val="400"/>
              </a:spcBef>
              <a:defRPr sz="2200"/>
            </a:pPr>
            <a:r>
              <a:t>Ph – High priority</a:t>
            </a:r>
          </a:p>
          <a:p>
            <a:pPr lvl="1" marL="666750" indent="-285750">
              <a:lnSpc>
                <a:spcPct val="80000"/>
              </a:lnSpc>
              <a:spcBef>
                <a:spcPts val="400"/>
              </a:spcBef>
              <a:defRPr sz="2200"/>
            </a:pPr>
            <a:r>
              <a:t>Pm – Medium priority</a:t>
            </a:r>
          </a:p>
          <a:p>
            <a:pPr lvl="1" marL="666750" indent="-285750">
              <a:lnSpc>
                <a:spcPct val="80000"/>
              </a:lnSpc>
              <a:spcBef>
                <a:spcPts val="400"/>
              </a:spcBef>
              <a:defRPr sz="2200"/>
            </a:pPr>
            <a:r>
              <a:t>Pl – Low priority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defRPr sz="2200"/>
            </a:pP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sz="2200"/>
            </a:pPr>
            <a:r>
              <a:t>Pl acquires a lock L 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sz="2200"/>
            </a:pPr>
            <a:r>
              <a:t>Pl starts executing critical section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sz="2200"/>
            </a:pPr>
            <a:r>
              <a:t>Ph tries to acquire lock L and blocks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sz="2200"/>
            </a:pPr>
            <a:r>
              <a:t>Pm becomes “ready” and preempts Pl from the CPU.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sz="2200"/>
            </a:pPr>
            <a:r>
              <a:t>Pl might never exit critical section if Pm keeps preempting Pl</a:t>
            </a:r>
          </a:p>
          <a:p>
            <a:pPr lvl="1" marL="723900" indent="-342900">
              <a:lnSpc>
                <a:spcPct val="80000"/>
              </a:lnSpc>
              <a:spcBef>
                <a:spcPts val="500"/>
              </a:spcBef>
              <a:defRPr sz="2200"/>
            </a:pPr>
            <a:r>
              <a:t>So Ph might never enter critical section </a:t>
            </a:r>
          </a:p>
        </p:txBody>
      </p:sp>
      <p:sp>
        <p:nvSpPr>
          <p:cNvPr id="108" name="Shape 108"/>
          <p:cNvSpPr/>
          <p:nvPr/>
        </p:nvSpPr>
        <p:spPr>
          <a:xfrm>
            <a:off x="4648200" y="1411287"/>
            <a:ext cx="4419600" cy="4362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Problem: Priority Inversion</a:t>
            </a:r>
          </a:p>
          <a:p>
            <a:pPr lvl="1" marL="661736" indent="-280736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high priority process Ph is blocked waiting for a low priority process Pl</a:t>
            </a:r>
          </a:p>
          <a:p>
            <a:pPr lvl="1" marL="661736" indent="-280736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 cannot proceed because a medium priority process Pm is executing.</a:t>
            </a:r>
          </a:p>
          <a:p>
            <a:pPr marL="280736" indent="-280736">
              <a:lnSpc>
                <a:spcPct val="80000"/>
              </a:lnSpc>
              <a:spcBef>
                <a:spcPts val="6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0736" indent="-280736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Solution: Priority Inheritance</a:t>
            </a:r>
            <a:endParaRPr>
              <a:solidFill>
                <a:srgbClr val="0000FF"/>
              </a:solidFill>
            </a:endParaRPr>
          </a:p>
          <a:p>
            <a:pPr lvl="1" marL="621631" indent="-240631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Temporarily increase the priority of Pl to HIGH PRIORITY </a:t>
            </a:r>
          </a:p>
          <a:p>
            <a:pPr lvl="1" marL="621631" indent="-240631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 will be scheduled and will exit critical section quickly </a:t>
            </a:r>
          </a:p>
          <a:p>
            <a:pPr lvl="1" marL="621631" indent="-240631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Then Ph can execute.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Interrupts and Deadlocks — Problem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Interrupts invoke interrupt service routines (ISR) in the kernel. </a:t>
            </a:r>
          </a:p>
          <a:p>
            <a:pPr lvl="1">
              <a:defRPr sz="2700"/>
            </a:pPr>
            <a:r>
              <a:t>ISR must process the interrupt quickly and return.</a:t>
            </a:r>
          </a:p>
          <a:p>
            <a:pPr lvl="1">
              <a:defRPr sz="2700"/>
            </a:pPr>
            <a:r>
              <a:t>So ISRs must never block or spin on a lock.</a:t>
            </a:r>
          </a:p>
          <a:p>
            <a:pPr lvl="1">
              <a:defRPr sz="2700"/>
            </a:pPr>
            <a:r>
              <a:t>But what if ISRs need a lock to process the interrupt?</a:t>
            </a:r>
          </a:p>
          <a:p>
            <a:pPr>
              <a:defRPr sz="2700"/>
            </a:pPr>
          </a:p>
          <a:p>
            <a:pPr>
              <a:defRPr sz="2700"/>
            </a:pPr>
            <a:r>
              <a:t>The problem:</a:t>
            </a:r>
          </a:p>
          <a:p>
            <a:pPr lvl="1">
              <a:defRPr sz="2600"/>
            </a:pPr>
            <a:r>
              <a:t>A kernel thread T acquires lock L</a:t>
            </a:r>
          </a:p>
          <a:p>
            <a:pPr lvl="1">
              <a:defRPr sz="2600"/>
            </a:pPr>
            <a:r>
              <a:t>An interrupt fires and ISR preempts T</a:t>
            </a:r>
          </a:p>
          <a:p>
            <a:pPr lvl="1">
              <a:defRPr sz="2600"/>
            </a:pPr>
            <a:r>
              <a:t>ISR tries to acquire L and blocks (or spins)</a:t>
            </a:r>
          </a:p>
          <a:p>
            <a:pPr lvl="1">
              <a:defRPr sz="2600"/>
            </a:pPr>
            <a:r>
              <a:t>T is also blocked because ISR cannot return</a:t>
            </a:r>
          </a:p>
          <a:p>
            <a:pPr lvl="1">
              <a:defRPr sz="2600"/>
            </a:pPr>
            <a:r>
              <a:t>Deadlock!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3081089" y="152399"/>
            <a:ext cx="3182876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/>
            </a:lvl1pPr>
          </a:lstStyle>
          <a:p>
            <a:pPr/>
            <a:r>
              <a:t>Concurrent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2882900" y="1317262"/>
            <a:ext cx="2847665" cy="2861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8604" indent="-268604" defTabSz="859536">
              <a:lnSpc>
                <a:spcPct val="80000"/>
              </a:lnSpc>
              <a:spcBef>
                <a:spcPts val="400"/>
              </a:spcBef>
              <a:defRPr sz="1879"/>
            </a:pPr>
            <a:r>
              <a:t>Loosely, concurrency is “juggling” many things within a time window.</a:t>
            </a:r>
          </a:p>
          <a:p>
            <a:pPr lvl="1" marL="626744" indent="-268604" defTabSz="859536">
              <a:lnSpc>
                <a:spcPct val="80000"/>
              </a:lnSpc>
              <a:spcBef>
                <a:spcPts val="400"/>
              </a:spcBef>
              <a:defRPr sz="1879"/>
            </a:pPr>
            <a:r>
              <a:t>E.g. switching your attention back-and-forth between two different assignments.</a:t>
            </a:r>
          </a:p>
          <a:p>
            <a:pPr marL="268604" indent="-268604" defTabSz="859536">
              <a:lnSpc>
                <a:spcPct val="80000"/>
              </a:lnSpc>
              <a:spcBef>
                <a:spcPts val="400"/>
              </a:spcBef>
              <a:defRPr sz="1879"/>
            </a:pPr>
          </a:p>
          <a:p>
            <a:pPr marL="191860" indent="-191860" defTabSz="859536">
              <a:lnSpc>
                <a:spcPct val="80000"/>
              </a:lnSpc>
              <a:spcBef>
                <a:spcPts val="400"/>
              </a:spcBef>
              <a:defRPr sz="2632"/>
            </a:pPr>
            <a:r>
              <a:rPr sz="1879"/>
              <a:t>For example, two tasks share a single CPU over time.</a:t>
            </a:r>
          </a:p>
        </p:txBody>
      </p:sp>
      <p:sp>
        <p:nvSpPr>
          <p:cNvPr id="35" name="Shape 35"/>
          <p:cNvSpPr/>
          <p:nvPr/>
        </p:nvSpPr>
        <p:spPr>
          <a:xfrm>
            <a:off x="5175936" y="152399"/>
            <a:ext cx="3914465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>
              <a:defRPr sz="4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Parallel</a:t>
            </a:r>
          </a:p>
        </p:txBody>
      </p:sp>
      <p:sp>
        <p:nvSpPr>
          <p:cNvPr id="36" name="Shape 36"/>
          <p:cNvSpPr/>
          <p:nvPr/>
        </p:nvSpPr>
        <p:spPr>
          <a:xfrm>
            <a:off x="5906434" y="1317262"/>
            <a:ext cx="2961469" cy="296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40368" indent="-140368" defTabSz="640079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Loosely, parallelism is doing many things </a:t>
            </a:r>
            <a:r>
              <a:rPr b="1"/>
              <a:t>simultaneously</a:t>
            </a:r>
            <a:r>
              <a:t>.</a:t>
            </a:r>
          </a:p>
          <a:p>
            <a:pPr lvl="1" marL="407068" indent="-140368" defTabSz="640079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E.g. working on the computer and chewing gum at the same time.</a:t>
            </a:r>
          </a:p>
          <a:p>
            <a:pPr marL="140368" indent="-140368" defTabSz="640079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40368" indent="-140368" defTabSz="640079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Parallelism is a subset of concurrency.</a:t>
            </a:r>
          </a:p>
          <a:p>
            <a:pPr lvl="1" marL="407068" indent="-140368" defTabSz="640079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 parallelism is concurrency</a:t>
            </a:r>
          </a:p>
          <a:p>
            <a:pPr lvl="1" marL="407068" indent="-140368" defTabSz="640079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But not all concurrency is parallelism.</a:t>
            </a:r>
          </a:p>
          <a:p>
            <a:pPr defTabSz="640079">
              <a:lnSpc>
                <a:spcPct val="80000"/>
              </a:lnSpc>
              <a:spcBef>
                <a:spcPts val="3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40368" indent="-140368" defTabSz="64007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example, two threads executing on two different CPUs </a:t>
            </a:r>
            <a:r>
              <a:rPr b="1"/>
              <a:t>simultaneously.</a:t>
            </a:r>
          </a:p>
        </p:txBody>
      </p:sp>
      <p:graphicFrame>
        <p:nvGraphicFramePr>
          <p:cNvPr id="37" name="Table 37"/>
          <p:cNvGraphicFramePr/>
          <p:nvPr/>
        </p:nvGraphicFramePr>
        <p:xfrm>
          <a:off x="3719512" y="4300011"/>
          <a:ext cx="1398440" cy="24326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85738"/>
              </a:tblGrid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CPU 1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1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2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1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2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" name="Shape 38"/>
          <p:cNvSpPr/>
          <p:nvPr/>
        </p:nvSpPr>
        <p:spPr>
          <a:xfrm flipH="1">
            <a:off x="863599" y="4798080"/>
            <a:ext cx="1" cy="1650120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94376" y="5299278"/>
            <a:ext cx="73666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Time</a:t>
            </a:r>
          </a:p>
        </p:txBody>
      </p:sp>
      <p:graphicFrame>
        <p:nvGraphicFramePr>
          <p:cNvPr id="40" name="Table 40"/>
          <p:cNvGraphicFramePr/>
          <p:nvPr/>
        </p:nvGraphicFramePr>
        <p:xfrm>
          <a:off x="6223283" y="4300011"/>
          <a:ext cx="2340472" cy="14703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63885"/>
                <a:gridCol w="1163885"/>
              </a:tblGrid>
              <a:tr h="485884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CPU 1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CPU 2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/>
                    </a:solidFill>
                  </a:tcPr>
                </a:tc>
              </a:tr>
              <a:tr h="485884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1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2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  <a:tr h="485884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1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2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" name="Shape 41"/>
          <p:cNvSpPr/>
          <p:nvPr/>
        </p:nvSpPr>
        <p:spPr>
          <a:xfrm>
            <a:off x="-381000" y="152399"/>
            <a:ext cx="3914465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>
              <a:defRPr sz="4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Sequential</a:t>
            </a:r>
          </a:p>
        </p:txBody>
      </p:sp>
      <p:sp>
        <p:nvSpPr>
          <p:cNvPr id="42" name="Shape 42"/>
          <p:cNvSpPr/>
          <p:nvPr/>
        </p:nvSpPr>
        <p:spPr>
          <a:xfrm>
            <a:off x="50799" y="1366847"/>
            <a:ext cx="2847666" cy="2861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85750" indent="-285750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Loosely, doing many things, but one after another</a:t>
            </a:r>
          </a:p>
          <a:p>
            <a:pPr lvl="1" marL="666750" indent="-285750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E.g. Finish one assignment, then another</a:t>
            </a:r>
          </a:p>
          <a:p>
            <a:pPr lvl="1" marL="666750" indent="-285750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04107" indent="-204107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/>
              <a:t>For example, two tasks executed on one CPU one after another.</a:t>
            </a:r>
          </a:p>
        </p:txBody>
      </p:sp>
      <p:graphicFrame>
        <p:nvGraphicFramePr>
          <p:cNvPr id="43" name="Table 43"/>
          <p:cNvGraphicFramePr/>
          <p:nvPr/>
        </p:nvGraphicFramePr>
        <p:xfrm>
          <a:off x="1073963" y="4300011"/>
          <a:ext cx="1398440" cy="24326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85738"/>
              </a:tblGrid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CPU 1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1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1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2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2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AA7942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Interrupts and Deadlocks — Solutions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 indent="-254000">
              <a:buAutoNum type="arabicPeriod" startAt="1"/>
              <a:defRPr sz="1900"/>
            </a:pPr>
            <a:r>
              <a:t>Don’t lock in ISR!</a:t>
            </a:r>
          </a:p>
          <a:p>
            <a:pPr lvl="1">
              <a:defRPr sz="1900"/>
            </a:pPr>
            <a:r>
              <a:t>Defer any locking work to thread context (softirqs in Linux)</a:t>
            </a:r>
          </a:p>
          <a:p>
            <a:pPr marL="320842" indent="-320842">
              <a:defRPr sz="1900"/>
            </a:pPr>
          </a:p>
          <a:p>
            <a:pPr marL="254000" indent="-254000">
              <a:buAutoNum type="arabicPeriod" startAt="2"/>
              <a:defRPr sz="1900"/>
            </a:pPr>
            <a:r>
              <a:t>If you must, use try_lock() instead of lock() in ISR</a:t>
            </a:r>
          </a:p>
          <a:p>
            <a:pPr lvl="1">
              <a:defRPr sz="1900"/>
            </a:pPr>
            <a:r>
              <a:t>try_lock() = if lock is available then get it, else return with error.</a:t>
            </a:r>
          </a:p>
          <a:p>
            <a:pPr lvl="1">
              <a:defRPr sz="1900"/>
            </a:pPr>
            <a:r>
              <a:t>Be ready to handle error return</a:t>
            </a:r>
          </a:p>
          <a:p>
            <a:pPr marL="240631" indent="-240631">
              <a:defRPr sz="1900"/>
            </a:pPr>
          </a:p>
          <a:p>
            <a:pPr marL="254000" indent="-254000">
              <a:buAutoNum type="arabicPeriod" startAt="3"/>
              <a:defRPr sz="1900"/>
            </a:pPr>
            <a:r>
              <a:t>Or disable interrupts in thread T before locking</a:t>
            </a:r>
          </a:p>
          <a:p>
            <a:pPr lvl="1" marL="621631" indent="-240631">
              <a:defRPr sz="1900"/>
            </a:pPr>
            <a:r>
              <a:t>If ISR cannot run when lock is acquired by T, then there’s no deadlock.</a:t>
            </a:r>
          </a:p>
          <a:p>
            <a:pPr lvl="1" marL="621631" indent="-240631">
              <a:defRPr sz="1900"/>
            </a:pPr>
            <a:r>
              <a:t>When ISR runs, it assumes that T doesn’t have the lock.</a:t>
            </a:r>
          </a:p>
          <a:p>
            <a:pPr lvl="1" marL="621631" indent="-240631">
              <a:defRPr sz="1900"/>
            </a:pPr>
            <a:r>
              <a:t>But, disabling interrupts too long is also not a good idea.</a:t>
            </a:r>
          </a:p>
          <a:p>
            <a:pPr lvl="1" marL="621631" indent="-240631">
              <a:defRPr sz="1900"/>
            </a:pPr>
          </a:p>
          <a:p>
            <a:pPr marL="254000" indent="-254000">
              <a:buAutoNum type="arabicPeriod" startAt="3"/>
              <a:defRPr sz="1900"/>
            </a:pPr>
            <a:r>
              <a:t>Or, on multi-CPU systems, use spinlocks, but carefully</a:t>
            </a:r>
          </a:p>
          <a:p>
            <a:pPr lvl="1" marL="621631" indent="-240631">
              <a:defRPr sz="1900"/>
            </a:pPr>
            <a:r>
              <a:t>ISRs on different CPUs  can compete for locks without blocking</a:t>
            </a:r>
          </a:p>
          <a:p>
            <a:pPr lvl="1" marL="621631" indent="-240631">
              <a:defRPr sz="1900"/>
            </a:pPr>
            <a:r>
              <a:t>Threads must use interrupt disabling versions of spinlock (spinlock_irqsave). 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Concurrency and Synchronization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3000"/>
            </a:pPr>
            <a:r>
              <a:t>Concurrent tasks may either execute independently</a:t>
            </a:r>
          </a:p>
          <a:p>
            <a:pPr lvl="1">
              <a:defRPr sz="3000"/>
            </a:pPr>
          </a:p>
          <a:p>
            <a:pPr marL="320842" indent="-320842">
              <a:defRPr sz="3000"/>
            </a:pPr>
            <a:r>
              <a:t>Or, concurrent tasks may need to synchronize (communicate) now and then</a:t>
            </a:r>
          </a:p>
          <a:p>
            <a:pPr marL="320842" indent="-320842">
              <a:defRPr sz="3000"/>
            </a:pPr>
          </a:p>
          <a:p>
            <a:pPr marL="320842" indent="-320842">
              <a:defRPr sz="3000"/>
            </a:pPr>
            <a:r>
              <a:t>Synchronization requires access to </a:t>
            </a:r>
            <a:r>
              <a:rPr b="1"/>
              <a:t>shared resources</a:t>
            </a:r>
          </a:p>
          <a:p>
            <a:pPr lvl="1">
              <a:defRPr sz="3000"/>
            </a:pPr>
            <a:r>
              <a:t>Shared memory (buffers)</a:t>
            </a:r>
          </a:p>
          <a:p>
            <a:pPr lvl="1">
              <a:defRPr sz="3000"/>
            </a:pPr>
            <a:r>
              <a:t>Pipes</a:t>
            </a:r>
          </a:p>
          <a:p>
            <a:pPr lvl="1">
              <a:defRPr sz="3000"/>
            </a:pPr>
            <a:r>
              <a:t>Signals,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52400" y="152399"/>
            <a:ext cx="8991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Critical Section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76200" y="1411287"/>
            <a:ext cx="8991600" cy="47609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17633" indent="-317633" defTabSz="905255">
              <a:lnSpc>
                <a:spcPct val="90000"/>
              </a:lnSpc>
              <a:defRPr sz="3168"/>
            </a:pPr>
            <a:r>
              <a:t>Also called critical region.</a:t>
            </a:r>
          </a:p>
          <a:p>
            <a:pPr marL="317633" indent="-317633" defTabSz="905255">
              <a:lnSpc>
                <a:spcPct val="90000"/>
              </a:lnSpc>
              <a:defRPr sz="3168"/>
            </a:pPr>
          </a:p>
          <a:p>
            <a:pPr marL="317633" indent="-317633" defTabSz="905255">
              <a:lnSpc>
                <a:spcPct val="90000"/>
              </a:lnSpc>
              <a:defRPr sz="3168"/>
            </a:pPr>
            <a:r>
              <a:t>A section of code in a concurrent task that </a:t>
            </a:r>
            <a:r>
              <a:rPr>
                <a:solidFill>
                  <a:srgbClr val="0000FF"/>
                </a:solidFill>
              </a:rPr>
              <a:t>modifies or accesses</a:t>
            </a:r>
            <a:r>
              <a:t> a resource shared with another task.</a:t>
            </a:r>
          </a:p>
          <a:p>
            <a:pPr marL="317633" indent="-317633" defTabSz="905255">
              <a:lnSpc>
                <a:spcPct val="90000"/>
              </a:lnSpc>
              <a:defRPr sz="3168"/>
            </a:pPr>
          </a:p>
          <a:p>
            <a:pPr marL="317633" indent="-317633" defTabSz="905255">
              <a:lnSpc>
                <a:spcPct val="90000"/>
              </a:lnSpc>
              <a:defRPr sz="3168"/>
            </a:pPr>
            <a:r>
              <a:t>Examples</a:t>
            </a:r>
          </a:p>
          <a:p>
            <a:pPr lvl="1" marL="655119" indent="-277929" defTabSz="905255">
              <a:lnSpc>
                <a:spcPct val="90000"/>
              </a:lnSpc>
              <a:spcBef>
                <a:spcPts val="600"/>
              </a:spcBef>
              <a:defRPr sz="2772"/>
            </a:pPr>
            <a:r>
              <a:t>A piece of code that reads from or writes to a shared memory region</a:t>
            </a:r>
          </a:p>
          <a:p>
            <a:pPr lvl="1" marL="655119" indent="-277929" defTabSz="905255">
              <a:lnSpc>
                <a:spcPct val="90000"/>
              </a:lnSpc>
              <a:spcBef>
                <a:spcPts val="600"/>
              </a:spcBef>
              <a:defRPr sz="2772"/>
            </a:pPr>
          </a:p>
          <a:p>
            <a:pPr lvl="1" marL="655119" indent="-277929" defTabSz="905255">
              <a:lnSpc>
                <a:spcPct val="90000"/>
              </a:lnSpc>
              <a:spcBef>
                <a:spcPts val="600"/>
              </a:spcBef>
              <a:defRPr sz="2772"/>
            </a:pPr>
            <a:r>
              <a:t>Or a code that modifies or traverses a shared linked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-12700" y="-127001"/>
            <a:ext cx="8991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Race Condition and Deadlocks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76200" y="1062831"/>
            <a:ext cx="8991600" cy="565239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37423" indent="-237423" defTabSz="676655">
              <a:spcBef>
                <a:spcPts val="500"/>
              </a:spcBef>
              <a:defRPr sz="2960"/>
            </a:pPr>
            <a:r>
              <a:t>Race Condition</a:t>
            </a:r>
          </a:p>
          <a:p>
            <a:pPr lvl="1" marL="519363" indent="-237423" defTabSz="676655">
              <a:spcBef>
                <a:spcPts val="500"/>
              </a:spcBef>
              <a:defRPr sz="2294"/>
            </a:pPr>
            <a:r>
              <a:t>Incorrect behavior of a program due to concurrent execution of critical sections by two or more threads.</a:t>
            </a:r>
          </a:p>
          <a:p>
            <a:pPr lvl="1" marL="519363" indent="-237423" defTabSz="676655">
              <a:spcBef>
                <a:spcPts val="500"/>
              </a:spcBef>
              <a:defRPr sz="2294"/>
            </a:pPr>
            <a:r>
              <a:t>E.g. if thread 1 deletes an entry in a linked list while thread 2 is accessing the same entry.</a:t>
            </a:r>
          </a:p>
          <a:p>
            <a:pPr marL="237423" indent="-237423" defTabSz="676655">
              <a:spcBef>
                <a:spcPts val="500"/>
              </a:spcBef>
              <a:defRPr sz="2294"/>
            </a:pPr>
          </a:p>
          <a:p>
            <a:pPr marL="237423" indent="-237423" defTabSz="676655">
              <a:spcBef>
                <a:spcPts val="500"/>
              </a:spcBef>
              <a:defRPr sz="2960"/>
            </a:pPr>
            <a:r>
              <a:t>Deadlocks</a:t>
            </a:r>
          </a:p>
          <a:p>
            <a:pPr lvl="1" marL="519363" indent="-237423" defTabSz="676655">
              <a:lnSpc>
                <a:spcPct val="90000"/>
              </a:lnSpc>
              <a:spcBef>
                <a:spcPts val="400"/>
              </a:spcBef>
              <a:defRPr sz="2294"/>
            </a:pPr>
            <a:r>
              <a:t>When two or more processes stop making progress </a:t>
            </a:r>
            <a:r>
              <a:rPr i="1"/>
              <a:t>indefinitely</a:t>
            </a:r>
            <a:r>
              <a:rPr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t>because they are all waiting for each other to do something.</a:t>
            </a:r>
          </a:p>
          <a:p>
            <a:pPr lvl="1" marL="519363" indent="-237423" defTabSz="676655">
              <a:lnSpc>
                <a:spcPct val="90000"/>
              </a:lnSpc>
              <a:spcBef>
                <a:spcPts val="400"/>
              </a:spcBef>
              <a:defRPr sz="2294"/>
            </a:pPr>
            <a:r>
              <a:t>E.g.</a:t>
            </a:r>
          </a:p>
          <a:p>
            <a:pPr lvl="2" marL="771625" indent="-207745" defTabSz="676655">
              <a:lnSpc>
                <a:spcPct val="90000"/>
              </a:lnSpc>
              <a:spcBef>
                <a:spcPts val="400"/>
              </a:spcBef>
              <a:defRPr sz="2294"/>
            </a:pPr>
            <a:r>
              <a:t>If process A waits for process B to release a resource, and </a:t>
            </a:r>
          </a:p>
          <a:p>
            <a:pPr lvl="2" marL="771625" indent="-207745" defTabSz="676655">
              <a:lnSpc>
                <a:spcPct val="90000"/>
              </a:lnSpc>
              <a:spcBef>
                <a:spcPts val="400"/>
              </a:spcBef>
              <a:defRPr sz="2294"/>
            </a:pPr>
            <a:r>
              <a:t>Process B is waiting for process A to release another resource at the same time. </a:t>
            </a:r>
          </a:p>
          <a:p>
            <a:pPr lvl="2" marL="771625" indent="-207745" defTabSz="676655">
              <a:lnSpc>
                <a:spcPct val="90000"/>
              </a:lnSpc>
              <a:spcBef>
                <a:spcPts val="400"/>
              </a:spcBef>
              <a:defRPr sz="2294"/>
            </a:pPr>
            <a:r>
              <a:t>In this case, neither A not B can proceed because both are waiting for the other to proceed.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ctrTitle"/>
          </p:nvPr>
        </p:nvSpPr>
        <p:spPr>
          <a:xfrm>
            <a:off x="152400" y="1968500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Race Conditions and Locking</a:t>
            </a:r>
          </a:p>
        </p:txBody>
      </p:sp>
      <p:sp>
        <p:nvSpPr>
          <p:cNvPr id="56" name="Shape 56"/>
          <p:cNvSpPr/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617621" indent="-282341" defTabSz="804672">
              <a:spcBef>
                <a:spcPts val="600"/>
              </a:spcBef>
              <a:buSzPct val="100000"/>
              <a:buChar char="•"/>
              <a:defRPr sz="2728"/>
            </a:pPr>
            <a:r>
              <a:t>Race Condition: Incorrect behavior of a program due to concurrent execution of critical sections by two or more threads.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152400" y="-228601"/>
            <a:ext cx="8991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Solution: Mutual Exclusion</a:t>
            </a:r>
          </a:p>
        </p:txBody>
      </p:sp>
      <p:pic>
        <p:nvPicPr>
          <p:cNvPr id="59" name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39" y="1892300"/>
            <a:ext cx="6869029" cy="478532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98618" y="938530"/>
            <a:ext cx="918464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Don’t allow two or more processes to execute their critical sections concurrently (on the same resource).</a:t>
            </a:r>
          </a:p>
        </p:txBody>
      </p:sp>
      <p:sp>
        <p:nvSpPr>
          <p:cNvPr id="61" name="Shape 61"/>
          <p:cNvSpPr/>
          <p:nvPr/>
        </p:nvSpPr>
        <p:spPr>
          <a:xfrm>
            <a:off x="6890712" y="1790700"/>
            <a:ext cx="2228114" cy="1350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1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Steps</a:t>
            </a:r>
          </a:p>
          <a:p>
            <a:pPr marL="280736" indent="-280736">
              <a:buSzPct val="100000"/>
              <a:buAutoNum type="arabicPeriod" startAt="1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Acquire Lock</a:t>
            </a:r>
          </a:p>
          <a:p>
            <a:pPr marL="280736" indent="-280736">
              <a:buSzPct val="100000"/>
              <a:buAutoNum type="arabicPeriod" startAt="1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Critical Section</a:t>
            </a:r>
          </a:p>
          <a:p>
            <a:pPr marL="280736" indent="-280736">
              <a:buSzPct val="100000"/>
              <a:buAutoNum type="arabicPeriod" startAt="1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Release 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76200" y="-38101"/>
            <a:ext cx="8991600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05255">
              <a:defRPr sz="4356"/>
            </a:lvl1pPr>
          </a:lstStyle>
          <a:p>
            <a:pPr/>
            <a:r>
              <a:t>Conditions for correct mutual exclusion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34925" y="951855"/>
            <a:ext cx="9058275" cy="585802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609600" indent="-609600">
              <a:spcBef>
                <a:spcPts val="500"/>
              </a:spcBef>
              <a:buAutoNum type="arabicPeriod" startAt="1"/>
              <a:defRPr sz="2300"/>
            </a:pPr>
            <a:r>
              <a:t>No two processes are simultaneously in the critical region</a:t>
            </a:r>
          </a:p>
          <a:p>
            <a:pPr marL="609600" indent="-609600">
              <a:spcBef>
                <a:spcPts val="500"/>
              </a:spcBef>
              <a:buAutoNum type="arabicPeriod" startAt="1"/>
              <a:defRPr sz="2300"/>
            </a:pPr>
            <a:r>
              <a:t>No assumptions are made about speeds or numbers of CPUs</a:t>
            </a:r>
          </a:p>
          <a:p>
            <a:pPr marL="609600" indent="-609600">
              <a:spcBef>
                <a:spcPts val="500"/>
              </a:spcBef>
              <a:buAutoNum type="arabicPeriod" startAt="1"/>
              <a:defRPr sz="2300"/>
            </a:pPr>
            <a:r>
              <a:t>No process running outside its critical region may block another process running in the critical region</a:t>
            </a:r>
          </a:p>
          <a:p>
            <a:pPr marL="609600" indent="-609600">
              <a:spcBef>
                <a:spcPts val="500"/>
              </a:spcBef>
              <a:buAutoNum type="arabicPeriod" startAt="1"/>
              <a:defRPr sz="2300"/>
            </a:pPr>
            <a:r>
              <a:t>No process must wait forever to enter its critical region</a:t>
            </a:r>
          </a:p>
          <a:p>
            <a:pPr lvl="1" marL="914400" indent="-533400">
              <a:spcBef>
                <a:spcPts val="400"/>
              </a:spcBef>
              <a:defRPr sz="2300"/>
            </a:pPr>
            <a:r>
              <a:t>Waiting forever indicates a </a:t>
            </a:r>
            <a:r>
              <a:rPr>
                <a:solidFill>
                  <a:srgbClr val="0000FF"/>
                </a:solidFill>
              </a:rPr>
              <a:t>deadlock</a:t>
            </a:r>
          </a:p>
          <a:p>
            <a:pPr marL="533400" indent="-533400">
              <a:spcBef>
                <a:spcPts val="400"/>
              </a:spcBef>
              <a:defRPr sz="2300"/>
            </a:pPr>
          </a:p>
          <a:p>
            <a:pPr marL="0" indent="0">
              <a:spcBef>
                <a:spcPts val="400"/>
              </a:spcBef>
              <a:buSzTx/>
              <a:buNone/>
              <a:defRPr sz="2300"/>
            </a:pPr>
            <a:r>
              <a:t>(1) and (2) are enforced by the operating system’s implementation of locks</a:t>
            </a:r>
          </a:p>
          <a:p>
            <a:pPr lvl="1" marL="914400" indent="-533400">
              <a:spcBef>
                <a:spcPts val="400"/>
              </a:spcBef>
              <a:defRPr sz="2300"/>
            </a:pPr>
            <a:r>
              <a:t>Programmers assume that locks satisfy (1) and (2) </a:t>
            </a:r>
          </a:p>
          <a:p>
            <a:pPr lvl="1" marL="914400" indent="-533400">
              <a:spcBef>
                <a:spcPts val="400"/>
              </a:spcBef>
              <a:defRPr sz="2300"/>
            </a:pPr>
          </a:p>
          <a:p>
            <a:pPr marL="0" indent="0">
              <a:spcBef>
                <a:spcPts val="400"/>
              </a:spcBef>
              <a:buSzTx/>
              <a:buNone/>
              <a:defRPr sz="2300"/>
            </a:pPr>
            <a:r>
              <a:t>(3) and (4) have to be ensured by the programmer using the locks. </a:t>
            </a:r>
          </a:p>
          <a:p>
            <a:pPr lvl="1" marL="914400" indent="-533400">
              <a:spcBef>
                <a:spcPts val="400"/>
              </a:spcBef>
              <a:defRPr sz="2300"/>
            </a:pPr>
            <a:r>
              <a:t>OS cannot enforce these.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Mutual Exclusion among Readers and Writers</a:t>
            </a:r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-22573" y="816421"/>
            <a:ext cx="9144001" cy="1325950"/>
          </a:xfrm>
          <a:prstGeom prst="rect">
            <a:avLst/>
          </a:prstGeom>
        </p:spPr>
        <p:txBody>
          <a:bodyPr/>
          <a:lstStyle>
            <a:lvl1pPr marL="320842" indent="-320842">
              <a:defRPr sz="2600"/>
            </a:lvl1pPr>
            <a:lvl2pPr>
              <a:defRPr sz="2600"/>
            </a:lvl2pPr>
          </a:lstStyle>
          <a:p>
            <a:pPr/>
            <a:r>
              <a:t>General rule</a:t>
            </a:r>
          </a:p>
          <a:p>
            <a:pPr lvl="1"/>
            <a:r>
              <a:t>If any thread is writing to a shared resource, other threads are disallowed from reading or writing to the same resource.</a:t>
            </a:r>
          </a:p>
        </p:txBody>
      </p:sp>
      <p:graphicFrame>
        <p:nvGraphicFramePr>
          <p:cNvPr id="69" name="Table 69"/>
          <p:cNvGraphicFramePr/>
          <p:nvPr/>
        </p:nvGraphicFramePr>
        <p:xfrm>
          <a:off x="1370012" y="2438400"/>
          <a:ext cx="6214575" cy="29198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2067291"/>
                <a:gridCol w="2067291"/>
                <a:gridCol w="2067291"/>
              </a:tblGrid>
              <a:tr h="581426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Allowed/Disallowed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81426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Allowed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81426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Disallowed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81426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Disallowed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581426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Disallowed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1" y="6144755"/>
            <a:ext cx="9144001" cy="696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marL="320842" indent="-320842">
              <a:spcBef>
                <a:spcPts val="700"/>
              </a:spcBef>
              <a:buSzPct val="100000"/>
              <a:buChar char="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Exceptions may be allowed for special types of lockless data structures.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