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F5E1"/>
          </a:solidFill>
        </a:fill>
      </a:tcStyle>
    </a:wholeTbl>
    <a:band2H>
      <a:tcTxStyle/>
      <a:tcStyle>
        <a:tcBdr/>
        <a:fill>
          <a:solidFill>
            <a:srgbClr val="E6FAF1"/>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119" d="100"/>
          <a:sy n="119" d="100"/>
        </p:scale>
        <p:origin x="1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Shape 37"/>
          <p:cNvSpPr>
            <a:spLocks noGrp="1" noRot="1" noChangeAspect="1"/>
          </p:cNvSpPr>
          <p:nvPr>
            <p:ph type="sldImg"/>
          </p:nvPr>
        </p:nvSpPr>
        <p:spPr>
          <a:xfrm>
            <a:off x="1143000" y="685800"/>
            <a:ext cx="4572000" cy="3429000"/>
          </a:xfrm>
          <a:prstGeom prst="rect">
            <a:avLst/>
          </a:prstGeom>
        </p:spPr>
        <p:txBody>
          <a:bodyPr/>
          <a:lstStyle/>
          <a:p>
            <a:endParaRPr/>
          </a:p>
        </p:txBody>
      </p:sp>
      <p:sp>
        <p:nvSpPr>
          <p:cNvPr id="38" name="Shape 3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noRot="1" noChangeAspect="1"/>
          </p:cNvSpPr>
          <p:nvPr>
            <p:ph type="sldImg"/>
          </p:nvPr>
        </p:nvSpPr>
        <p:spPr>
          <a:prstGeom prst="rect">
            <a:avLst/>
          </a:prstGeom>
        </p:spPr>
        <p:txBody>
          <a:bodyPr/>
          <a:lstStyle/>
          <a:p>
            <a:endParaRPr/>
          </a:p>
        </p:txBody>
      </p:sp>
      <p:sp>
        <p:nvSpPr>
          <p:cNvPr id="43" name="Shape 43"/>
          <p:cNvSpPr>
            <a:spLocks noGrp="1"/>
          </p:cNvSpPr>
          <p:nvPr>
            <p:ph type="body" sz="quarter" idx="1"/>
          </p:nvPr>
        </p:nvSpPr>
        <p:spPr>
          <a:prstGeom prst="rect">
            <a:avLst/>
          </a:prstGeom>
        </p:spPr>
        <p:txBody>
          <a:bodyPr/>
          <a:lstStyle/>
          <a:p>
            <a:pPr>
              <a:defRPr sz="1500"/>
            </a:pPr>
            <a:r>
              <a:t>In this lecture, we will discuss inter-process communication, or IPC, that is the various ways in which processes talk to each other. </a:t>
            </a:r>
          </a:p>
          <a:p>
            <a:pPr>
              <a:defRPr sz="1500"/>
            </a:pPr>
            <a:endParaRPr/>
          </a:p>
          <a:p>
            <a:pPr>
              <a:defRPr sz="1500"/>
            </a:pPr>
            <a:r>
              <a:t>Why would processes need to talk to each other? Because to do anything useful, each process needs to interact with rest of the computing system, including other processes  running in the machine.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pPr>
              <a:defRPr sz="1500"/>
            </a:pPr>
            <a:r>
              <a:t>Here is another example of a command-line shell that uses pipe to communicate between two commands. Such input-output redirection is also called a filter in UNIX.</a:t>
            </a:r>
          </a:p>
          <a:p>
            <a:pPr>
              <a:defRPr sz="1500"/>
            </a:pPr>
            <a:endParaRPr/>
          </a:p>
          <a:p>
            <a:pPr>
              <a:defRPr sz="1500"/>
            </a:pPr>
            <a:r>
              <a:t>In this example we want to redirect the output of the ps command to the input of the less command. The ps command lists the processes running in a system. The less command formats the input and displays it one screen at a time. </a:t>
            </a:r>
          </a:p>
          <a:p>
            <a:pPr>
              <a:defRPr sz="1500"/>
            </a:pPr>
            <a:endParaRPr/>
          </a:p>
          <a:p>
            <a:pPr>
              <a:defRPr sz="1500"/>
            </a:pPr>
            <a:r>
              <a:t>This figure shows one way of doing this using pipe. The parent shell creates a pipe and then forks two child processes. Both processes inherit the pipe descriptors to a common pipe. One process execs the ps command and another process execs the less command. Since exec retains open file descriptors, the pipe descriptors remain open in the exec’d images. The ps process then writes to the pipe using fd[1] and the less process reads from the pipe using fd[0]. </a:t>
            </a:r>
          </a:p>
          <a:p>
            <a:pPr>
              <a:defRPr sz="1500"/>
            </a:pPr>
            <a:endParaRPr/>
          </a:p>
          <a:p>
            <a:pPr>
              <a:defRPr sz="1500"/>
            </a:pPr>
            <a:r>
              <a:t>Make sure you try this example by running the code given in the link.  Try to change the code to execute different commands.</a:t>
            </a:r>
          </a:p>
          <a:p>
            <a:pPr>
              <a:defRPr sz="1500"/>
            </a:pPr>
            <a:endParaRPr/>
          </a:p>
          <a:p>
            <a:pPr>
              <a:defRPr sz="1500"/>
            </a:pPr>
            <a:r>
              <a:t>If you want the shell to execute a filter chain of arbitrary length then you might find it easier to implement a recursive program to do so, except that the recursion is done through exec instead of the normal function-call-based recursion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pPr>
              <a:defRPr sz="1500"/>
            </a:pPr>
            <a:r>
              <a:t>There is an important detail in the code from the last slide about how to redirect the standard input/output from/to a pipe. This is done using the dup2 system call, which copies one file descriptor reference to another.</a:t>
            </a:r>
          </a:p>
          <a:p>
            <a:pPr>
              <a:defRPr sz="1500"/>
            </a:pPr>
            <a:endParaRPr/>
          </a:p>
          <a:p>
            <a:pPr>
              <a:defRPr sz="1500"/>
            </a:pPr>
            <a:r>
              <a:t>To understand what this means, consider the file-descriptor table of a process. The file-descriptor table is an array maintained by the operating system for each process. Each entry in this table refers to an open file or device or IPC object, such as a pipe. Descriptor 0 refers to the standard input, which is by default the keyboard. Descriptor 1 refers to the standard output, which is by default the screen. Sometimes, as in the case of pipes, we want to change the input and output to point to some other descriptors, such as the pipe descriptors.</a:t>
            </a:r>
          </a:p>
          <a:p>
            <a:pPr>
              <a:defRPr sz="1500"/>
            </a:pPr>
            <a:endParaRPr/>
          </a:p>
          <a:p>
            <a:pPr>
              <a:defRPr sz="1500"/>
            </a:pPr>
            <a:r>
              <a:t>The code  in the previous slide shows how dup2 system call makes standard input refer to the read end of the pipe and the standard output refer to the write end of the pipe. </a:t>
            </a:r>
          </a:p>
          <a:p>
            <a:pPr>
              <a:defRPr sz="1500"/>
            </a:pPr>
            <a:endParaRPr/>
          </a:p>
          <a:p>
            <a:pPr>
              <a:defRPr sz="1500"/>
            </a:pPr>
            <a:r>
              <a:t>dup2 closes the file referred to by the second argument if it was open previously. Another legacy system call, dup(), did not perform the close, so the programmer had to do so explicitly. Please refer to the man pages for dup2 and dup for details.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lvl1pPr>
              <a:defRPr sz="1500"/>
            </a:lvl1pPr>
          </a:lstStyle>
          <a:p>
            <a:r>
              <a:t>This slide shows the rough approach for implementing a recursive version of the filter program we discussed earlier. I leave out the details for you to figure out. Of course, feel free to ask me or the TAs if you get stuck.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pPr>
              <a:defRPr sz="1500"/>
            </a:pPr>
            <a:r>
              <a:t>With byte-stream abstraction, you want to be careful about using read and write system calls.</a:t>
            </a:r>
          </a:p>
          <a:p>
            <a:pPr>
              <a:defRPr sz="1500"/>
            </a:pPr>
            <a:r>
              <a:t>Remember that read system call may not return with the number of bytes you expect to read. For example, you may want to read 6 bytes, but only 4 bytes may be available at that instant. So the read system call may return with only 4 bytes. The return value of the read system call indicates how many bytes were actually read. If you don’t check the return value, you might mistakenly assume that 6 bytes were read, when only 4 bytes were. Similarly the write system call may write fewer bytes than you wanted to write. Can you guess why?</a:t>
            </a:r>
          </a:p>
          <a:p>
            <a:pPr>
              <a:defRPr sz="1500"/>
            </a:pPr>
            <a:endParaRPr/>
          </a:p>
          <a:p>
            <a:pPr>
              <a:defRPr sz="1500"/>
            </a:pPr>
            <a:r>
              <a:t>It is the programmer’s responsibility to check the return values of read and write system calls, and invoke them again to transfer the missed bytes.</a:t>
            </a:r>
          </a:p>
          <a:p>
            <a:pPr>
              <a:defRPr sz="1500"/>
            </a:pPr>
            <a:endParaRPr/>
          </a:p>
          <a:p>
            <a:pPr>
              <a:defRPr sz="1500"/>
            </a:pPr>
            <a:r>
              <a:t>A corollary of the this discussion is that, by default, read system call would block the calling process if there are no bytes to read. You can of course change the behavior of the file descriptor to be non-blocking, in which case the read system call would return 0 if there’s nothing to be 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lvl1pPr>
              <a:defRPr sz="1500"/>
            </a:lvl1pPr>
          </a:lstStyle>
          <a:p>
            <a:r>
              <a:t>Here is some sample code that shows how to repeatedly invoke the write system call till the desired number of bytes have been written.  You can construct a similar function to repeatedly invoke the read system call until the desired number of bytes have been 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pPr>
              <a:defRPr sz="1500"/>
            </a:pPr>
            <a:r>
              <a:t>Next we will discuss a powerful IPC mechanism called Shared memory. </a:t>
            </a:r>
          </a:p>
          <a:p>
            <a:pPr>
              <a:defRPr sz="1500"/>
            </a:pPr>
            <a:endParaRPr/>
          </a:p>
          <a:p>
            <a:pPr>
              <a:defRPr sz="1500"/>
            </a:pPr>
            <a:r>
              <a:t>Shared memory allows multiple processes to exchange data without invoking the read/write system calls, as with pipes or sockets. Exchanging data using shared memory is as simple as accessing your own memory.</a:t>
            </a:r>
          </a:p>
          <a:p>
            <a:pPr>
              <a:defRPr sz="1500"/>
            </a:pPr>
            <a:endParaRPr/>
          </a:p>
          <a:p>
            <a:pPr>
              <a:defRPr sz="1500"/>
            </a:pPr>
            <a:r>
              <a:t>But this increased convenience also comes with some pitfalls. Let’s take a look at how shared memory works.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pPr>
              <a:defRPr sz="1500"/>
            </a:pPr>
            <a:r>
              <a:t>In this example, process 1 creates a piece of shared memory using a “create” operation. This requests the operating system to set aside a buffer of the requested size. </a:t>
            </a:r>
          </a:p>
          <a:p>
            <a:pPr>
              <a:defRPr sz="1500"/>
            </a:pPr>
            <a:endParaRPr/>
          </a:p>
          <a:p>
            <a:pPr>
              <a:defRPr sz="1500"/>
            </a:pPr>
            <a:r>
              <a:t>Each shared memory has a unique name, referred by a numeric key. Other processes can use the numeric key to access the shared memory.</a:t>
            </a:r>
          </a:p>
          <a:p>
            <a:pPr>
              <a:defRPr sz="1500"/>
            </a:pPr>
            <a:endParaRPr/>
          </a:p>
          <a:p>
            <a:pPr>
              <a:defRPr sz="1500"/>
            </a:pPr>
            <a:r>
              <a:t>Any process which wants to communicate via the shared memory uses the “attach” operation with the unique name or key given by the creating process. The attach operation maps the shared memory to part of the virtual address space of the process. In this example, five processes have attached the shared memory to their address space. After attaching, each process can read/write to the shared memory region as if they read/write to their own memory. No need for any system calls. </a:t>
            </a:r>
          </a:p>
          <a:p>
            <a:pPr>
              <a:defRPr sz="1500"/>
            </a:pPr>
            <a:endParaRPr/>
          </a:p>
          <a:p>
            <a:pPr>
              <a:defRPr sz="1500"/>
            </a:pPr>
            <a:r>
              <a:t>The attach operation returns a pointer which refers to the base virtual address of the mapped memory region. This is very similar to how malloc() works. You invoke malloc() to ask for memory and it returns a pointer that points to the first byte of the malloc’d memory. SImilarly, the attach operation returns a pointer to the first byte of the shared memory. Remember: the same shared memory can be mapped to different parts of the address space of different processes. This means that the pointer value returned by attach can be different in each process, although all the pointers point to the exact same memory region.</a:t>
            </a:r>
          </a:p>
          <a:p>
            <a:pPr>
              <a:defRPr sz="1500"/>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pPr>
              <a:defRPr sz="1500"/>
            </a:pPr>
            <a:r>
              <a:t>This slide shows the system call used to create a shared memory. You create a shared memory using the shmget() system call. The first argument is the unique name you want to give to the shared memory. Since the numeric key should be unique system-wide, programmers usually use the ftok() library function to generate a unique key. The ftok() function take a filename and a additional character as argument  and returns a system-wide unique key. </a:t>
            </a:r>
          </a:p>
          <a:p>
            <a:pPr>
              <a:defRPr sz="1500"/>
            </a:pPr>
            <a:endParaRPr/>
          </a:p>
          <a:p>
            <a:pPr>
              <a:defRPr sz="1500"/>
            </a:pPr>
            <a:r>
              <a:t>Why a filename? Because each file on the disk has a unique i-node number which ftok() can combine with the second argument to generate the key. </a:t>
            </a:r>
          </a:p>
          <a:p>
            <a:pPr>
              <a:defRPr sz="1500"/>
            </a:pPr>
            <a:endParaRPr/>
          </a:p>
          <a:p>
            <a:pPr>
              <a:defRPr sz="1500"/>
            </a:pPr>
            <a:r>
              <a:t>What is i-node? You will find out later when we discuss file systems.</a:t>
            </a:r>
          </a:p>
          <a:p>
            <a:pPr>
              <a:defRPr sz="1500"/>
            </a:pPr>
            <a:endParaRPr/>
          </a:p>
          <a:p>
            <a:pPr>
              <a:defRPr sz="1500"/>
            </a:pPr>
            <a:r>
              <a:t>Why the second argument? So that you don’t need to generate humungous number of files to generate a set of unique keys for one application. </a:t>
            </a:r>
          </a:p>
          <a:p>
            <a:pPr>
              <a:defRPr sz="1500"/>
            </a:pPr>
            <a:endParaRPr/>
          </a:p>
          <a:p>
            <a:pPr>
              <a:defRPr sz="1500"/>
            </a:pPr>
            <a:r>
              <a:t>The link in this slide points to a program that creates a shared memory and terminates. Note that the shared memory continues to exist even after the process which created it dies. Interesting, no? That way another process can attach to the shared memory at some later time.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noRot="1" noChangeAspect="1"/>
          </p:cNvSpPr>
          <p:nvPr>
            <p:ph type="sldImg"/>
          </p:nvPr>
        </p:nvSpPr>
        <p:spPr>
          <a:prstGeom prst="rect">
            <a:avLst/>
          </a:prstGeom>
        </p:spPr>
        <p:txBody>
          <a:bodyPr/>
          <a:lstStyle/>
          <a:p>
            <a:endParaRPr/>
          </a:p>
        </p:txBody>
      </p:sp>
      <p:sp>
        <p:nvSpPr>
          <p:cNvPr id="274" name="Shape 274"/>
          <p:cNvSpPr>
            <a:spLocks noGrp="1"/>
          </p:cNvSpPr>
          <p:nvPr>
            <p:ph type="body" sz="quarter" idx="1"/>
          </p:nvPr>
        </p:nvSpPr>
        <p:spPr>
          <a:prstGeom prst="rect">
            <a:avLst/>
          </a:prstGeom>
        </p:spPr>
        <p:txBody>
          <a:bodyPr/>
          <a:lstStyle/>
          <a:p>
            <a:pPr>
              <a:defRPr sz="1500"/>
            </a:pPr>
            <a:r>
              <a:t>This slide shows how to attach to a shared memory  using shmat() and how to detach from it using shmdt. These are somewhat self-explanatory system calls.</a:t>
            </a:r>
          </a:p>
          <a:p>
            <a:pPr>
              <a:defRPr sz="1500"/>
            </a:pPr>
            <a:endParaRPr/>
          </a:p>
          <a:p>
            <a:pPr>
              <a:defRPr sz="1500"/>
            </a:pPr>
            <a:r>
              <a:t>Attaching is done through a combination of shmget() and shmat() system calls. The shmget system call returns an shmid, which is similar to a file descriptor fd, that we used earlier for pipes.  We then pass shmid to shmat() system call to attach the shared memory to the process’s virtual address space. </a:t>
            </a:r>
          </a:p>
          <a:p>
            <a:pPr>
              <a:defRPr sz="1500"/>
            </a:pPr>
            <a:endParaRPr/>
          </a:p>
          <a:p>
            <a:pPr>
              <a:defRPr sz="1500"/>
            </a:pPr>
            <a:r>
              <a:t>A process detaches from a shared memory once its done using it. Note that detaching doesn’t delete the shared memory, just like attaching doesn’t create the shared memory. Detaching just tells the OS that this process is done using the shared memory.</a:t>
            </a:r>
          </a:p>
          <a:p>
            <a:pPr>
              <a:defRPr sz="1500"/>
            </a:pPr>
            <a:endParaRPr/>
          </a:p>
          <a:p>
            <a:pPr>
              <a:defRPr sz="1500"/>
            </a:pPr>
            <a:r>
              <a:t>Why do they use two system calls to attach? Why doesn’t shmget return the data pointer directly? Well, because you can use shmid to also do other things like for shmctl system call that manipulates the shared memory. Just some quirks of UNIX!</a:t>
            </a:r>
          </a:p>
          <a:p>
            <a:pPr>
              <a:defRPr sz="1500"/>
            </a:pPr>
            <a:endParaRPr/>
          </a:p>
          <a:p>
            <a:pPr>
              <a:defRPr sz="1500"/>
            </a:pPr>
            <a:r>
              <a:t>Try the program given in the link. It allows you to write to the shared memory if an argument is given. It also reads from the shared memory if no argument is given.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lvl1pPr>
              <a:defRPr sz="1500"/>
            </a:lvl1pPr>
          </a:lstStyle>
          <a:p>
            <a:r>
              <a:t>This program shows how to delete a shared memory. Which means get rid of it for good. Basically we are telling the OS to destroy the shared memory completely. You delete a shared memory using shmctl() system call with IPC_RMID command as argument.  Try this program on the shared memory you created earlier and see how it works.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prstGeom prst="rect">
            <a:avLst/>
          </a:prstGeom>
        </p:spPr>
        <p:txBody>
          <a:bodyPr/>
          <a:lstStyle/>
          <a:p>
            <a:endParaRPr/>
          </a:p>
        </p:txBody>
      </p:sp>
      <p:sp>
        <p:nvSpPr>
          <p:cNvPr id="48" name="Shape 48"/>
          <p:cNvSpPr>
            <a:spLocks noGrp="1"/>
          </p:cNvSpPr>
          <p:nvPr>
            <p:ph type="body" sz="quarter" idx="1"/>
          </p:nvPr>
        </p:nvSpPr>
        <p:spPr>
          <a:prstGeom prst="rect">
            <a:avLst/>
          </a:prstGeom>
        </p:spPr>
        <p:txBody>
          <a:bodyPr/>
          <a:lstStyle/>
          <a:p>
            <a:pPr>
              <a:defRPr sz="1700"/>
            </a:pPr>
            <a:r>
              <a:t>First, let’s look at some simple IPC mechanisms. We are already familiar with some of these.</a:t>
            </a:r>
          </a:p>
          <a:p>
            <a:pPr>
              <a:defRPr sz="1700"/>
            </a:pPr>
            <a:endParaRPr/>
          </a:p>
          <a:p>
            <a:pPr>
              <a:defRPr sz="1700"/>
            </a:pPr>
            <a:r>
              <a:t>When we learned about fork/exec mechanism for manipulating processes, we also encountered the system calls wait(), waitpid(), and exit(). These system calls provide a rudimentary mechanism by which a parent and a child process can talk to each other. When a child process terminates, it can communicate its exit status through the argument for the exit system call. This exit status is then delivered to the parent through the wait or waitpid system call.</a:t>
            </a:r>
          </a:p>
          <a:p>
            <a:pPr>
              <a:defRPr sz="1700"/>
            </a:pPr>
            <a:endParaRPr/>
          </a:p>
          <a:p>
            <a:pPr>
              <a:defRPr sz="1700"/>
            </a:pPr>
            <a:r>
              <a:t>Next, processes can also talk with each other by reading a writing to common files on the disk. Some multi-process applications, such as a web server, may write  the the process ID of the main process to a ‘pid’ file. This file can be read by others to send a signal to the application or to prevent starting another instance of the same application. For example, you may not want to start two instances of the same web server on a machine.</a:t>
            </a:r>
          </a:p>
          <a:p>
            <a:pPr>
              <a:defRPr sz="1700"/>
            </a:pPr>
            <a:endParaRPr/>
          </a:p>
          <a:p>
            <a:pPr>
              <a:defRPr sz="1700"/>
            </a:pPr>
            <a:r>
              <a:t>Signals are a simple notification mechanism. One process can signal another process that some event has occurred. Sometimes even the operating system can signal an event to a process, such as to kill or stop a process.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noRot="1" noChangeAspect="1"/>
          </p:cNvSpPr>
          <p:nvPr>
            <p:ph type="sldImg"/>
          </p:nvPr>
        </p:nvSpPr>
        <p:spPr>
          <a:prstGeom prst="rect">
            <a:avLst/>
          </a:prstGeom>
        </p:spPr>
        <p:txBody>
          <a:bodyPr/>
          <a:lstStyle/>
          <a:p>
            <a:endParaRPr/>
          </a:p>
        </p:txBody>
      </p:sp>
      <p:sp>
        <p:nvSpPr>
          <p:cNvPr id="284" name="Shape 284"/>
          <p:cNvSpPr>
            <a:spLocks noGrp="1"/>
          </p:cNvSpPr>
          <p:nvPr>
            <p:ph type="body" sz="quarter" idx="1"/>
          </p:nvPr>
        </p:nvSpPr>
        <p:spPr>
          <a:prstGeom prst="rect">
            <a:avLst/>
          </a:prstGeom>
        </p:spPr>
        <p:txBody>
          <a:bodyPr/>
          <a:lstStyle/>
          <a:p>
            <a:pPr>
              <a:defRPr sz="1500"/>
            </a:pPr>
            <a:r>
              <a:t>ipcs is a command you can use to list all IPC objects in the kernel. Shared memory is also an IPC object.</a:t>
            </a:r>
          </a:p>
          <a:p>
            <a:pPr>
              <a:defRPr sz="1500"/>
            </a:pPr>
            <a:endParaRPr/>
          </a:p>
          <a:p>
            <a:pPr>
              <a:defRPr sz="1500"/>
            </a:pPr>
            <a:r>
              <a:t>ipcrc allows you to delete an IPC object from command like. For example, an administrator can delete shared memory objects that have been left around by other users.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a:p>
        </p:txBody>
      </p:sp>
      <p:sp>
        <p:nvSpPr>
          <p:cNvPr id="289" name="Shape 289"/>
          <p:cNvSpPr>
            <a:spLocks noGrp="1"/>
          </p:cNvSpPr>
          <p:nvPr>
            <p:ph type="body" sz="quarter" idx="1"/>
          </p:nvPr>
        </p:nvSpPr>
        <p:spPr>
          <a:prstGeom prst="rect">
            <a:avLst/>
          </a:prstGeom>
        </p:spPr>
        <p:txBody>
          <a:bodyPr/>
          <a:lstStyle>
            <a:lvl1pPr>
              <a:defRPr sz="1500"/>
            </a:lvl1pPr>
          </a:lstStyle>
          <a:p>
            <a:r>
              <a:t>Now we discuss Signals, another type of inter-process communication mechanism.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pPr>
              <a:defRPr sz="1500"/>
            </a:pPr>
            <a:r>
              <a:t>Signal is an event notification to a process. </a:t>
            </a:r>
          </a:p>
          <a:p>
            <a:pPr>
              <a:defRPr sz="1500"/>
            </a:pPr>
            <a:r>
              <a:t>A signal could be generated by a process. Or it could be generated by the OS.</a:t>
            </a:r>
          </a:p>
          <a:p>
            <a:pPr>
              <a:defRPr sz="1500"/>
            </a:pPr>
            <a:r>
              <a:t>But a signal is always delivered to a process.</a:t>
            </a:r>
          </a:p>
          <a:p>
            <a:pPr>
              <a:defRPr sz="1500"/>
            </a:pPr>
            <a:r>
              <a:t>There are lots of different types of signals. </a:t>
            </a:r>
          </a:p>
          <a:p>
            <a:pPr>
              <a:defRPr sz="1500"/>
            </a:pPr>
            <a:r>
              <a:t>You can list them all using the command “kill -l”.</a:t>
            </a:r>
          </a:p>
          <a:p>
            <a:pPr>
              <a:defRPr sz="1500"/>
            </a:pPr>
            <a:r>
              <a:t>Kill is a legacy UNIX terminology for delivering a signal to a process. It doesn’t actually kill a process unless the signal type is SIGKILL.</a:t>
            </a:r>
          </a:p>
          <a:p>
            <a:pPr>
              <a:defRPr sz="1500"/>
            </a:pPr>
            <a:r>
              <a:t>Some signals are more commonly used than others. </a:t>
            </a:r>
          </a:p>
          <a:p>
            <a:pPr>
              <a:defRPr sz="1500"/>
            </a:pPr>
            <a:r>
              <a:t>For example, SIGCHLD is delivered to a parent process when a child process dies.</a:t>
            </a:r>
          </a:p>
          <a:p>
            <a:pPr>
              <a:defRPr sz="1500"/>
            </a:pPr>
            <a:r>
              <a:t>SIGKILL kills a process.</a:t>
            </a:r>
          </a:p>
          <a:p>
            <a:pPr>
              <a:defRPr sz="1500"/>
            </a:pPr>
            <a:r>
              <a:t>SIGSTOP stops a process, but doesn’t kill it.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pPr>
              <a:defRPr sz="1500"/>
            </a:pPr>
            <a:r>
              <a:t>When a signal is delivered, a process can either do something about it or do nothing.</a:t>
            </a:r>
          </a:p>
          <a:p>
            <a:pPr>
              <a:defRPr sz="1500"/>
            </a:pPr>
            <a:r>
              <a:t>If a process does nothing, then (usually) the process is killed by the operating system. An exception is for the SIGCHLD signal, which is ignored  by default and the child continues to run.</a:t>
            </a:r>
          </a:p>
          <a:p>
            <a:pPr>
              <a:defRPr sz="1500"/>
            </a:pPr>
            <a:endParaRPr/>
          </a:p>
          <a:p>
            <a:pPr>
              <a:defRPr sz="1500"/>
            </a:pPr>
            <a:r>
              <a:t>If a process chooses to do something about a signal, then it can install a signal handler using the sigaction() system call.  The signal handler is a function that is invoked when a signal is delivered to a process. The process is interrupted by the signal; it pauses whatever its doing, executes the signal handler function, and then resumes wherever it was paused before.</a:t>
            </a:r>
          </a:p>
          <a:p>
            <a:pPr>
              <a:defRPr sz="1500"/>
            </a:pPr>
            <a:endParaRPr/>
          </a:p>
          <a:p>
            <a:pPr>
              <a:defRPr sz="1500"/>
            </a:pPr>
            <a:r>
              <a:t>A process can also ignore a signal without invoking a handler. But you cannot ignore SIGKILL and SIGSTOP for obvious reasons. The OS needs this signals to maintain control over each process.</a:t>
            </a:r>
          </a:p>
          <a:p>
            <a:pPr>
              <a:defRPr sz="1500"/>
            </a:pPr>
            <a:endParaRPr/>
          </a:p>
          <a:p>
            <a:pPr>
              <a:defRPr sz="1500"/>
            </a:pPr>
            <a:r>
              <a:t>Check out the example in the link which shows how to handle the SIGINT signal (generated by Control-C).</a:t>
            </a:r>
          </a:p>
          <a:p>
            <a:pPr>
              <a:defRPr sz="1500"/>
            </a:pPr>
            <a:endParaRPr/>
          </a:p>
          <a:p>
            <a:pPr>
              <a:defRPr sz="1500"/>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noRot="1" noChangeAspect="1"/>
          </p:cNvSpPr>
          <p:nvPr>
            <p:ph type="sldImg"/>
          </p:nvPr>
        </p:nvSpPr>
        <p:spPr>
          <a:prstGeom prst="rect">
            <a:avLst/>
          </a:prstGeom>
        </p:spPr>
        <p:txBody>
          <a:bodyPr/>
          <a:lstStyle/>
          <a:p>
            <a:endParaRPr/>
          </a:p>
        </p:txBody>
      </p:sp>
      <p:sp>
        <p:nvSpPr>
          <p:cNvPr id="304" name="Shape 304"/>
          <p:cNvSpPr>
            <a:spLocks noGrp="1"/>
          </p:cNvSpPr>
          <p:nvPr>
            <p:ph type="body" sz="quarter" idx="1"/>
          </p:nvPr>
        </p:nvSpPr>
        <p:spPr>
          <a:prstGeom prst="rect">
            <a:avLst/>
          </a:prstGeom>
        </p:spPr>
        <p:txBody>
          <a:bodyPr/>
          <a:lstStyle>
            <a:lvl1pPr>
              <a:defRPr sz="1500"/>
            </a:lvl1pPr>
          </a:lstStyle>
          <a:p>
            <a:r>
              <a:t>This slide gives some interesting information about SIGCHLD,.  The key point is that a signal handler for SIGCHLD must be installed before the parent calls fork(). Other than that, you can figure out most of the other information from man pages.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noRot="1" noChangeAspect="1"/>
          </p:cNvSpPr>
          <p:nvPr>
            <p:ph type="sldImg"/>
          </p:nvPr>
        </p:nvSpPr>
        <p:spPr>
          <a:prstGeom prst="rect">
            <a:avLst/>
          </a:prstGeom>
        </p:spPr>
        <p:txBody>
          <a:bodyPr/>
          <a:lstStyle/>
          <a:p>
            <a:endParaRPr/>
          </a:p>
        </p:txBody>
      </p:sp>
      <p:sp>
        <p:nvSpPr>
          <p:cNvPr id="309" name="Shape 309"/>
          <p:cNvSpPr>
            <a:spLocks noGrp="1"/>
          </p:cNvSpPr>
          <p:nvPr>
            <p:ph type="body" sz="quarter" idx="1"/>
          </p:nvPr>
        </p:nvSpPr>
        <p:spPr>
          <a:prstGeom prst="rect">
            <a:avLst/>
          </a:prstGeom>
        </p:spPr>
        <p:txBody>
          <a:bodyPr/>
          <a:lstStyle>
            <a:lvl1pPr>
              <a:defRPr sz="1500"/>
            </a:lvl1pPr>
          </a:lstStyle>
          <a:p>
            <a:r>
              <a:t>The program in this link shows how you can install a signal handler for SIGCHLD so that the parent process doesn’t need to block on a wait system call. Instead, when the child dies, the signal handler is invoked, which can then call wait without the blocking behavior.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pPr>
              <a:defRPr sz="1500"/>
            </a:pPr>
            <a:r>
              <a:t>One thing you may want to investigate on your own is how do signals behave when a process is in the middle of a system call.</a:t>
            </a:r>
          </a:p>
          <a:p>
            <a:pPr>
              <a:defRPr sz="1500"/>
            </a:pPr>
            <a:endParaRPr/>
          </a:p>
          <a:p>
            <a:pPr>
              <a:defRPr sz="1500"/>
            </a:pPr>
            <a:r>
              <a:t>Also check out man pages and google for UNIX Signals to get a ton of useful information.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noRot="1" noChangeAspect="1"/>
          </p:cNvSpPr>
          <p:nvPr>
            <p:ph type="sldImg"/>
          </p:nvPr>
        </p:nvSpPr>
        <p:spPr>
          <a:prstGeom prst="rect">
            <a:avLst/>
          </a:prstGeom>
        </p:spPr>
        <p:txBody>
          <a:bodyPr/>
          <a:lstStyle/>
          <a:p>
            <a:endParaRPr/>
          </a:p>
        </p:txBody>
      </p:sp>
      <p:sp>
        <p:nvSpPr>
          <p:cNvPr id="319" name="Shape 319"/>
          <p:cNvSpPr>
            <a:spLocks noGrp="1"/>
          </p:cNvSpPr>
          <p:nvPr>
            <p:ph type="body" sz="quarter" idx="1"/>
          </p:nvPr>
        </p:nvSpPr>
        <p:spPr>
          <a:prstGeom prst="rect">
            <a:avLst/>
          </a:prstGeom>
        </p:spPr>
        <p:txBody>
          <a:bodyPr/>
          <a:lstStyle/>
          <a:p>
            <a:pPr>
              <a:defRPr sz="1500"/>
            </a:pPr>
            <a:r>
              <a:t>Richard Steven’s book is a great reference to learn more about IPC, but there may be other books as well that are good.</a:t>
            </a:r>
          </a:p>
          <a:p>
            <a:pPr>
              <a:defRPr sz="1500"/>
            </a:pPr>
            <a:endParaRPr/>
          </a:p>
          <a:p>
            <a:pPr>
              <a:defRPr sz="1500"/>
            </a:pPr>
            <a:r>
              <a:t>That’s all about IPC, folks!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endParaRPr/>
          </a:p>
        </p:txBody>
      </p:sp>
      <p:sp>
        <p:nvSpPr>
          <p:cNvPr id="53" name="Shape 53"/>
          <p:cNvSpPr>
            <a:spLocks noGrp="1"/>
          </p:cNvSpPr>
          <p:nvPr>
            <p:ph type="body" sz="quarter" idx="1"/>
          </p:nvPr>
        </p:nvSpPr>
        <p:spPr>
          <a:prstGeom prst="rect">
            <a:avLst/>
          </a:prstGeom>
        </p:spPr>
        <p:txBody>
          <a:bodyPr/>
          <a:lstStyle/>
          <a:p>
            <a:pPr>
              <a:defRPr sz="1400"/>
            </a:pPr>
            <a:r>
              <a:t>Other types of IPC mechanisms include shared memory, semaphores, pipes, and sockets.</a:t>
            </a:r>
          </a:p>
          <a:p>
            <a:pPr>
              <a:defRPr sz="1400"/>
            </a:pPr>
            <a:r>
              <a:t>We’ll discuss pipes and shared memory in more detail later in this lecture.</a:t>
            </a:r>
          </a:p>
          <a:p>
            <a:pPr>
              <a:defRPr sz="1400"/>
            </a:pPr>
            <a:endParaRPr/>
          </a:p>
          <a:p>
            <a:pPr>
              <a:defRPr sz="1400"/>
            </a:pPr>
            <a:r>
              <a:t>Semaphores a type of inter-process synchronization mechanism.  They are not used to transfer data. Rather, they allow processes to synchronize with each other upon certain conditions, such as locking or unlocking shared resources. We will discuss semaphores under the topic of concurrency.</a:t>
            </a:r>
          </a:p>
          <a:p>
            <a:pPr>
              <a:defRPr sz="1400"/>
            </a:pPr>
            <a:endParaRPr/>
          </a:p>
          <a:p>
            <a:pPr>
              <a:defRPr sz="1400"/>
            </a:pPr>
            <a:r>
              <a:t>Sockets are used to exchange data between processes in a bi-directional manner. Bi-directional means that a process can either send or receive data using  the same socket. Sockets are commonly used to communicate between processes on different machines. However, processes on the same machine can also use certain types of sockets, called UNIX-domain sockets, to talk to each other. We will not discuss sockets further in this course, but if you are interested, feel free to ask me for more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noRot="1" noChangeAspect="1"/>
          </p:cNvSpPr>
          <p:nvPr>
            <p:ph type="sldImg"/>
          </p:nvPr>
        </p:nvSpPr>
        <p:spPr>
          <a:prstGeom prst="rect">
            <a:avLst/>
          </a:prstGeom>
        </p:spPr>
        <p:txBody>
          <a:bodyPr/>
          <a:lstStyle/>
          <a:p>
            <a:endParaRPr/>
          </a:p>
        </p:txBody>
      </p:sp>
      <p:sp>
        <p:nvSpPr>
          <p:cNvPr id="58" name="Shape 58"/>
          <p:cNvSpPr>
            <a:spLocks noGrp="1"/>
          </p:cNvSpPr>
          <p:nvPr>
            <p:ph type="body" sz="quarter" idx="1"/>
          </p:nvPr>
        </p:nvSpPr>
        <p:spPr>
          <a:prstGeom prst="rect">
            <a:avLst/>
          </a:prstGeom>
        </p:spPr>
        <p:txBody>
          <a:bodyPr/>
          <a:lstStyle/>
          <a:p>
            <a:pPr>
              <a:defRPr sz="1500"/>
            </a:pPr>
            <a:r>
              <a:t>Now let’s talk about pipes, which provide uni-directional communication between two processes. </a:t>
            </a:r>
          </a:p>
          <a:p>
            <a:pPr>
              <a:defRPr sz="1500"/>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prstGeom prst="rect">
            <a:avLst/>
          </a:prstGeom>
        </p:spPr>
        <p:txBody>
          <a:bodyPr/>
          <a:lstStyle/>
          <a:p>
            <a:endParaRPr/>
          </a:p>
        </p:txBody>
      </p:sp>
      <p:sp>
        <p:nvSpPr>
          <p:cNvPr id="70" name="Shape 70"/>
          <p:cNvSpPr>
            <a:spLocks noGrp="1"/>
          </p:cNvSpPr>
          <p:nvPr>
            <p:ph type="body" sz="quarter" idx="1"/>
          </p:nvPr>
        </p:nvSpPr>
        <p:spPr>
          <a:prstGeom prst="rect">
            <a:avLst/>
          </a:prstGeom>
        </p:spPr>
        <p:txBody>
          <a:bodyPr/>
          <a:lstStyle/>
          <a:p>
            <a:pPr>
              <a:defRPr sz="1500"/>
            </a:pPr>
            <a:r>
              <a:t>As the name suggests, a pipe provides a one-way flow of data from one process to another. Much like a physical pipe carries water from one end to another.</a:t>
            </a:r>
          </a:p>
          <a:p>
            <a:pPr>
              <a:defRPr sz="1500"/>
            </a:pPr>
            <a:endParaRPr/>
          </a:p>
          <a:p>
            <a:pPr>
              <a:defRPr sz="1500"/>
            </a:pPr>
            <a:r>
              <a:t>Once a pipe is created, one process can write to one end of the pipe and another process can read from another end of the pipe.</a:t>
            </a:r>
          </a:p>
          <a:p>
            <a:pPr>
              <a:defRPr sz="1500"/>
            </a:pPr>
            <a:endParaRPr/>
          </a:p>
          <a:p>
            <a:pPr>
              <a:defRPr sz="1500"/>
            </a:pPr>
            <a:r>
              <a:t>You create a pipe using the pipe system call which takes no arguments, but returns two file descriptors. On file descriptor, shown here as fd[0] represents the read end of the pipe. Another file descriptor, shown here as fd[1] represents the write end of the pipe.</a:t>
            </a:r>
          </a:p>
          <a:p>
            <a:pPr>
              <a:defRPr sz="1500"/>
            </a:pPr>
            <a:endParaRPr/>
          </a:p>
          <a:p>
            <a:pPr>
              <a:defRPr sz="1500"/>
            </a:pPr>
            <a:r>
              <a:t>So what exactly is a pipe in terms of implementation? When you call the pipe system call, the operating system sets aside a buffer, or a piece of kernel memory. This kernel memory is used to implement a first-in-first-out (or FIFO) data structure.</a:t>
            </a:r>
          </a:p>
          <a:p>
            <a:pPr>
              <a:defRPr sz="1500"/>
            </a:pPr>
            <a:endParaRPr/>
          </a:p>
          <a:p>
            <a:pPr>
              <a:defRPr sz="1500"/>
            </a:pPr>
            <a: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prstGeom prst="rect">
            <a:avLst/>
          </a:prstGeom>
        </p:spPr>
        <p:txBody>
          <a:bodyPr/>
          <a:lstStyle/>
          <a:p>
            <a:endParaRPr/>
          </a:p>
        </p:txBody>
      </p:sp>
      <p:sp>
        <p:nvSpPr>
          <p:cNvPr id="76" name="Shape 76"/>
          <p:cNvSpPr>
            <a:spLocks noGrp="1"/>
          </p:cNvSpPr>
          <p:nvPr>
            <p:ph type="body" sz="quarter" idx="1"/>
          </p:nvPr>
        </p:nvSpPr>
        <p:spPr>
          <a:prstGeom prst="rect">
            <a:avLst/>
          </a:prstGeom>
        </p:spPr>
        <p:txBody>
          <a:bodyPr/>
          <a:lstStyle/>
          <a:p>
            <a:pPr>
              <a:defRPr sz="1500"/>
            </a:pPr>
            <a:r>
              <a:t>A pipe provides a byte-stream abstraction for communication which means that there are no explicit message boundaries. </a:t>
            </a:r>
          </a:p>
          <a:p>
            <a:pPr>
              <a:defRPr sz="1500"/>
            </a:pPr>
            <a:endParaRPr/>
          </a:p>
          <a:p>
            <a:pPr>
              <a:defRPr sz="1500"/>
            </a:pPr>
            <a:r>
              <a:t>For example; the writer can write 10 bytes at a time, but the reader can first read 5 bytes, then 15, then 15 again, and then 5. Or the  writer and the reader can choose any other byte boundaries to write or read from the pipe.</a:t>
            </a:r>
          </a:p>
          <a:p>
            <a:pPr>
              <a:defRPr sz="1500"/>
            </a:pPr>
            <a:endParaRPr/>
          </a:p>
          <a:p>
            <a:pPr>
              <a:defRPr sz="1500"/>
            </a:pPr>
            <a:r>
              <a:t>In contrast, message abstraction specifies explicit message exchanges. In the above example using message abstraction, the reader would have to read 10 bytes at a time, each read being one message.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prstGeom prst="rect">
            <a:avLst/>
          </a:prstGeom>
        </p:spPr>
        <p:txBody>
          <a:bodyPr/>
          <a:lstStyle/>
          <a:p>
            <a:endParaRPr/>
          </a:p>
        </p:txBody>
      </p:sp>
      <p:sp>
        <p:nvSpPr>
          <p:cNvPr id="90" name="Shape 90"/>
          <p:cNvSpPr>
            <a:spLocks noGrp="1"/>
          </p:cNvSpPr>
          <p:nvPr>
            <p:ph type="body" sz="quarter" idx="1"/>
          </p:nvPr>
        </p:nvSpPr>
        <p:spPr>
          <a:prstGeom prst="rect">
            <a:avLst/>
          </a:prstGeom>
        </p:spPr>
        <p:txBody>
          <a:bodyPr/>
          <a:lstStyle/>
          <a:p>
            <a:pPr>
              <a:defRPr sz="1500"/>
            </a:pPr>
            <a:r>
              <a:t>To use pipes, two processes must be related to each other by by either a parent-child relationship or they must be siblings of the same parent.  This may sound confusing, but let’s look at a simple example.</a:t>
            </a:r>
          </a:p>
          <a:p>
            <a:pPr>
              <a:defRPr sz="1500"/>
            </a:pPr>
            <a:endParaRPr/>
          </a:p>
          <a:p>
            <a:pPr>
              <a:defRPr sz="1500"/>
            </a:pPr>
            <a:r>
              <a:t>Here a parent process first creates a pipe using the pipe() system call. This gives us two file descriptors, one for the read end of the pipe and another for the write end.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prstGeom prst="rect">
            <a:avLst/>
          </a:prstGeom>
        </p:spPr>
        <p:txBody>
          <a:bodyPr/>
          <a:lstStyle/>
          <a:p>
            <a:endParaRPr/>
          </a:p>
        </p:txBody>
      </p:sp>
      <p:sp>
        <p:nvSpPr>
          <p:cNvPr id="115" name="Shape 115"/>
          <p:cNvSpPr>
            <a:spLocks noGrp="1"/>
          </p:cNvSpPr>
          <p:nvPr>
            <p:ph type="body" sz="quarter" idx="1"/>
          </p:nvPr>
        </p:nvSpPr>
        <p:spPr>
          <a:prstGeom prst="rect">
            <a:avLst/>
          </a:prstGeom>
        </p:spPr>
        <p:txBody>
          <a:bodyPr/>
          <a:lstStyle/>
          <a:p>
            <a:pPr>
              <a:defRPr sz="1500"/>
            </a:pPr>
            <a:r>
              <a:t>Now the parent process forks a child process. Remember that fork creates an exact replica of the parent process in the child. So the child inherits any open file descriptors from the parent.  Thus the child also inherits the open pipe descriptors from the parent.</a:t>
            </a:r>
          </a:p>
          <a:p>
            <a:pPr>
              <a:defRPr sz="1500"/>
            </a:pPr>
            <a:endParaRPr/>
          </a:p>
          <a:p>
            <a:pPr>
              <a:defRPr sz="1500"/>
            </a:pPr>
            <a:r>
              <a:t>In this picture, the parent and the child now have identical references to a common pipe though which they can talk to each other.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pPr>
              <a:defRPr sz="1500"/>
            </a:pPr>
            <a:r>
              <a:t>Next we need to decide who writes to a pipe and who reads from the pipe. Remember that pipe is uni-directional. So the parent and the child need to agree in advance on the direction in which data will flow.  In this example, the child wants to write some data into the pipe and the parent wants to read some data from it. Hence the child closes fd[0] which represents the read end of the pipe, because the child doesn’t want to read from the pipe. And the parent closes fd[1], which represents the write end of the pipe, because the parent doesn’t want to read from the pipe. Now the child can write data through fd[1] and the parent can read data through fd[0]. So you have a unidirectional pipe from the child to the parent.</a:t>
            </a:r>
          </a:p>
          <a:p>
            <a:pPr>
              <a:defRPr sz="1500"/>
            </a:pPr>
            <a:endParaRPr/>
          </a:p>
          <a:p>
            <a:pPr>
              <a:defRPr sz="1500"/>
            </a:pPr>
            <a:r>
              <a:t>Now what if the parent wants to send data to the child? The parent would need to open a second pipe before fork and then the parent and child would need to close the complementary file descriptors from this example.</a:t>
            </a:r>
          </a:p>
          <a:p>
            <a:pPr>
              <a:defRPr sz="1500"/>
            </a:pPr>
            <a:endParaRPr/>
          </a:p>
          <a:p>
            <a:pPr>
              <a:defRPr sz="1500"/>
            </a:pPr>
            <a:r>
              <a:t>You may wonder why the parent has to open another pipe? Why can’t the parent use the same pipe to send data to the child? After all, it has access to fd[1], right? Remember the a pipe is a byte-stream abstraction, which means that there are no message boundaries. If parent and child write to the same pipe, their data can get mixed up. So the parent and child can end up reading what they themselves wrote. It will get too complicated for the parent and the child to keep track of who wrote what bytes. Its just simpler to use two pipes.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r>
              <a:t>Title Text</a:t>
            </a:r>
          </a:p>
        </p:txBody>
      </p:sp>
      <p:sp>
        <p:nvSpPr>
          <p:cNvPr id="12" name="Shape 12"/>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0" name="Shape 20"/>
          <p:cNvSpPr>
            <a:spLocks noGrp="1"/>
          </p:cNvSpPr>
          <p:nvPr>
            <p:ph type="title"/>
          </p:nvPr>
        </p:nvSpPr>
        <p:spPr>
          <a:xfrm>
            <a:off x="914400" y="1752600"/>
            <a:ext cx="7772400" cy="1981200"/>
          </a:xfrm>
          <a:prstGeom prst="rect">
            <a:avLst/>
          </a:prstGeom>
        </p:spPr>
        <p:txBody>
          <a:bodyPr/>
          <a:lstStyle>
            <a:lvl1pPr>
              <a:defRPr sz="4000"/>
            </a:lvl1pPr>
          </a:lstStyle>
          <a:p>
            <a:r>
              <a:t>Title Text</a:t>
            </a:r>
          </a:p>
        </p:txBody>
      </p:sp>
      <p:sp>
        <p:nvSpPr>
          <p:cNvPr id="21" name="Shape 21"/>
          <p:cNvSpPr>
            <a:spLocks noGrp="1"/>
          </p:cNvSpPr>
          <p:nvPr>
            <p:ph type="body" sz="half" idx="1"/>
          </p:nvPr>
        </p:nvSpPr>
        <p:spPr>
          <a:xfrm>
            <a:off x="1447800" y="3733800"/>
            <a:ext cx="6400799" cy="3124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r>
              <a:t>Title Text</a:t>
            </a:r>
          </a:p>
        </p:txBody>
      </p:sp>
      <p:sp>
        <p:nvSpPr>
          <p:cNvPr id="30" name="Shape 30"/>
          <p:cNvSpPr>
            <a:spLocks noGrp="1"/>
          </p:cNvSpPr>
          <p:nvPr>
            <p:ph type="body" sz="half" idx="1"/>
          </p:nvPr>
        </p:nvSpPr>
        <p:spPr>
          <a:xfrm>
            <a:off x="317500" y="1373187"/>
            <a:ext cx="4419599" cy="54467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52400" y="152400"/>
            <a:ext cx="8991600" cy="125888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r>
              <a:t>Title Text</a:t>
            </a:r>
          </a:p>
        </p:txBody>
      </p:sp>
      <p:sp>
        <p:nvSpPr>
          <p:cNvPr id="3" name="Shape 3"/>
          <p:cNvSpPr>
            <a:spLocks noGrp="1"/>
          </p:cNvSpPr>
          <p:nvPr>
            <p:ph type="body" idx="1"/>
          </p:nvPr>
        </p:nvSpPr>
        <p:spPr>
          <a:xfrm>
            <a:off x="76200" y="1411287"/>
            <a:ext cx="8991600" cy="544671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7239000" y="6433850"/>
            <a:ext cx="1905000" cy="424151"/>
          </a:xfrm>
          <a:prstGeom prst="rect">
            <a:avLst/>
          </a:prstGeom>
          <a:ln w="12700">
            <a:miter lim="400000"/>
          </a:ln>
        </p:spPr>
        <p:txBody>
          <a:bodyPr lIns="91424" tIns="91424" rIns="91424" bIns="91424" anchor="b">
            <a:spAutoFit/>
          </a:bodyPr>
          <a:lstStyle>
            <a:lvl1pPr algn="r">
              <a:defRPr>
                <a:latin typeface="Comic Sans MS"/>
                <a:ea typeface="Comic Sans MS"/>
                <a:cs typeface="Comic Sans MS"/>
                <a:sym typeface="Comic Sans M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9pPr>
    </p:titleStyle>
    <p:bodyStyle>
      <a:lvl1pPr marL="320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1pPr>
      <a:lvl2pPr marL="701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2pPr>
      <a:lvl3pPr marL="1082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3pPr>
      <a:lvl4pPr marL="1463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4pPr>
      <a:lvl5pPr marL="1844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5pPr>
      <a:lvl6pPr marL="2225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6pPr>
      <a:lvl7pPr marL="2606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7pPr>
      <a:lvl8pPr marL="2987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8pPr>
      <a:lvl9pPr marL="3368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1pPr>
      <a:lvl2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2pPr>
      <a:lvl3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3pPr>
      <a:lvl4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4pPr>
      <a:lvl5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kohala.com/start/apue.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xfrm>
            <a:off x="914400" y="1752600"/>
            <a:ext cx="7772400" cy="1143000"/>
          </a:xfrm>
          <a:prstGeom prst="rect">
            <a:avLst/>
          </a:prstGeom>
        </p:spPr>
        <p:txBody>
          <a:bodyPr lIns="45699" tIns="45699" rIns="45699" bIns="45699">
            <a:normAutofit/>
          </a:bodyPr>
          <a:lstStyle/>
          <a:p>
            <a:r>
              <a:t>Inter-process communication (IPC)</a:t>
            </a:r>
          </a:p>
        </p:txBody>
      </p:sp>
      <p:sp>
        <p:nvSpPr>
          <p:cNvPr id="41" name="Shape 41"/>
          <p:cNvSpPr>
            <a:spLocks noGrp="1"/>
          </p:cNvSpPr>
          <p:nvPr>
            <p:ph type="body" sz="quarter" idx="1"/>
          </p:nvPr>
        </p:nvSpPr>
        <p:spPr>
          <a:xfrm>
            <a:off x="1065007" y="2895601"/>
            <a:ext cx="7788537" cy="3645048"/>
          </a:xfrm>
          <a:prstGeom prst="rect">
            <a:avLst/>
          </a:prstGeom>
        </p:spPr>
        <p:txBody>
          <a:bodyPr lIns="45699" tIns="45699" rIns="45699" bIns="45699">
            <a:normAutofit fontScale="77500" lnSpcReduction="20000"/>
          </a:bodyPr>
          <a:lstStyle/>
          <a:p>
            <a:pPr marL="0" indent="0">
              <a:buSzTx/>
              <a:buNone/>
            </a:pPr>
            <a:r>
              <a:rPr lang="en-US" dirty="0" smtClean="0"/>
              <a:t>Operating Systems</a:t>
            </a:r>
            <a:endParaRPr dirty="0"/>
          </a:p>
          <a:p>
            <a:pPr marL="0" indent="0">
              <a:buSzTx/>
              <a:buNone/>
            </a:pPr>
            <a:endParaRPr lang="en-US" dirty="0" smtClean="0"/>
          </a:p>
          <a:p>
            <a:pPr marL="0" indent="0">
              <a:buSzTx/>
              <a:buNone/>
            </a:pPr>
            <a:r>
              <a:rPr dirty="0" smtClean="0"/>
              <a:t>Kartik Gopalan</a:t>
            </a:r>
            <a:endParaRPr lang="en-US" dirty="0" smtClean="0"/>
          </a:p>
          <a:p>
            <a:pPr marL="0" indent="0">
              <a:buSzPct val="59375"/>
              <a:buNone/>
            </a:pPr>
            <a:endParaRPr lang="en-US" dirty="0" smtClean="0"/>
          </a:p>
          <a:p>
            <a:pPr marL="0" indent="0">
              <a:buSzPct val="59375"/>
              <a:buNone/>
            </a:pPr>
            <a:r>
              <a:rPr lang="en-US" dirty="0" smtClean="0"/>
              <a:t>References</a:t>
            </a:r>
          </a:p>
          <a:p>
            <a:pPr>
              <a:buSzPct val="59375"/>
            </a:pPr>
            <a:r>
              <a:rPr lang="en-US" dirty="0"/>
              <a:t>Chapter 5 of OSTEP book</a:t>
            </a:r>
            <a:r>
              <a:rPr lang="en-US" dirty="0" smtClean="0"/>
              <a:t>.</a:t>
            </a:r>
          </a:p>
          <a:p>
            <a:pPr>
              <a:buSzPct val="59375"/>
            </a:pPr>
            <a:r>
              <a:rPr lang="en-US" dirty="0" smtClean="0"/>
              <a:t>Unix </a:t>
            </a:r>
            <a:r>
              <a:rPr lang="en-US" dirty="0"/>
              <a:t>man </a:t>
            </a:r>
            <a:r>
              <a:rPr lang="en-US" dirty="0" smtClean="0"/>
              <a:t>pages</a:t>
            </a:r>
            <a:endParaRPr lang="en-US" dirty="0"/>
          </a:p>
          <a:p>
            <a:pPr>
              <a:buSzPct val="59375"/>
            </a:pPr>
            <a:r>
              <a:rPr lang="en-US" dirty="0" smtClean="0"/>
              <a:t>“</a:t>
            </a:r>
            <a:r>
              <a:rPr lang="en-US" dirty="0"/>
              <a:t>Advanced Programming in Unix Environment” by Richard </a:t>
            </a:r>
            <a:r>
              <a:rPr lang="en-US" dirty="0" smtClean="0"/>
              <a:t>Stevens </a:t>
            </a:r>
            <a:r>
              <a:rPr lang="en-US" dirty="0" smtClean="0">
                <a:hlinkClick r:id="rId3"/>
              </a:rPr>
              <a:t>http</a:t>
            </a:r>
            <a:r>
              <a:rPr lang="en-US" dirty="0">
                <a:hlinkClick r:id="rId3"/>
              </a:rPr>
              <a:t>://</a:t>
            </a:r>
            <a:r>
              <a:rPr lang="en-US" dirty="0" smtClean="0">
                <a:hlinkClick r:id="rId3"/>
              </a:rPr>
              <a:t>www.kohala.com/start/apue.html</a:t>
            </a:r>
            <a:endParaRPr lang="en-US" dirty="0" smtClean="0"/>
          </a:p>
          <a:p>
            <a:pPr marL="0" indent="0">
              <a:buSzTx/>
              <a:buNone/>
            </a:pP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xfrm>
            <a:off x="152400" y="152400"/>
            <a:ext cx="8991600" cy="1676400"/>
          </a:xfrm>
          <a:prstGeom prst="rect">
            <a:avLst/>
          </a:prstGeom>
        </p:spPr>
        <p:txBody>
          <a:bodyPr lIns="45699" tIns="45699" rIns="45699" bIns="45699">
            <a:normAutofit/>
          </a:bodyPr>
          <a:lstStyle/>
          <a:p>
            <a:pPr>
              <a:defRPr sz="3800"/>
            </a:pPr>
            <a:r>
              <a:t>Filters in shell command-line</a:t>
            </a:r>
          </a:p>
          <a:p>
            <a:pPr>
              <a:defRPr sz="3800"/>
            </a:pPr>
            <a:r>
              <a:t>ps -elf | less</a:t>
            </a:r>
          </a:p>
        </p:txBody>
      </p:sp>
      <p:grpSp>
        <p:nvGrpSpPr>
          <p:cNvPr id="151" name="Group 151"/>
          <p:cNvGrpSpPr/>
          <p:nvPr/>
        </p:nvGrpSpPr>
        <p:grpSpPr>
          <a:xfrm>
            <a:off x="3505200" y="1905000"/>
            <a:ext cx="1752600" cy="914400"/>
            <a:chOff x="0" y="0"/>
            <a:chExt cx="1752600" cy="914400"/>
          </a:xfrm>
        </p:grpSpPr>
        <p:sp>
          <p:nvSpPr>
            <p:cNvPr id="149" name="Shape 149"/>
            <p:cNvSpPr/>
            <p:nvPr/>
          </p:nvSpPr>
          <p:spPr>
            <a:xfrm>
              <a:off x="0" y="0"/>
              <a:ext cx="1752600" cy="914400"/>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50" name="Shape 150"/>
            <p:cNvSpPr/>
            <p:nvPr/>
          </p:nvSpPr>
          <p:spPr>
            <a:xfrm>
              <a:off x="256661" y="133910"/>
              <a:ext cx="1239278" cy="6465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800" b="1">
                  <a:latin typeface="Comic Sans MS"/>
                  <a:ea typeface="Comic Sans MS"/>
                  <a:cs typeface="Comic Sans MS"/>
                  <a:sym typeface="Comic Sans MS"/>
                </a:defRPr>
              </a:lvl1pPr>
            </a:lstStyle>
            <a:p>
              <a:pPr>
                <a:defRPr sz="1400" b="0">
                  <a:latin typeface="Arial"/>
                  <a:ea typeface="Arial"/>
                  <a:cs typeface="Arial"/>
                  <a:sym typeface="Arial"/>
                </a:defRPr>
              </a:pPr>
              <a:r>
                <a:rPr sz="2800" b="1">
                  <a:latin typeface="Comic Sans MS"/>
                  <a:ea typeface="Comic Sans MS"/>
                  <a:cs typeface="Comic Sans MS"/>
                  <a:sym typeface="Comic Sans MS"/>
                </a:rPr>
                <a:t>Shell</a:t>
              </a:r>
            </a:p>
          </p:txBody>
        </p:sp>
      </p:grpSp>
      <p:grpSp>
        <p:nvGrpSpPr>
          <p:cNvPr id="162" name="Group 162"/>
          <p:cNvGrpSpPr/>
          <p:nvPr/>
        </p:nvGrpSpPr>
        <p:grpSpPr>
          <a:xfrm>
            <a:off x="1981199" y="2819400"/>
            <a:ext cx="5029201" cy="1828800"/>
            <a:chOff x="0" y="0"/>
            <a:chExt cx="5029200" cy="1828800"/>
          </a:xfrm>
        </p:grpSpPr>
        <p:sp>
          <p:nvSpPr>
            <p:cNvPr id="152" name="Shape 152"/>
            <p:cNvSpPr/>
            <p:nvPr/>
          </p:nvSpPr>
          <p:spPr>
            <a:xfrm flipH="1">
              <a:off x="1295398" y="0"/>
              <a:ext cx="1143002" cy="838199"/>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53" name="Shape 153"/>
            <p:cNvSpPr/>
            <p:nvPr/>
          </p:nvSpPr>
          <p:spPr>
            <a:xfrm>
              <a:off x="2438400" y="0"/>
              <a:ext cx="1143001" cy="7620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nvGrpSpPr>
            <p:cNvPr id="156" name="Group 156"/>
            <p:cNvGrpSpPr/>
            <p:nvPr/>
          </p:nvGrpSpPr>
          <p:grpSpPr>
            <a:xfrm>
              <a:off x="3276600" y="838200"/>
              <a:ext cx="1752600" cy="914400"/>
              <a:chOff x="0" y="0"/>
              <a:chExt cx="1752600" cy="914400"/>
            </a:xfrm>
          </p:grpSpPr>
          <p:sp>
            <p:nvSpPr>
              <p:cNvPr id="154" name="Shape 154"/>
              <p:cNvSpPr/>
              <p:nvPr/>
            </p:nvSpPr>
            <p:spPr>
              <a:xfrm>
                <a:off x="0" y="0"/>
                <a:ext cx="1752600" cy="914400"/>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55" name="Shape 155"/>
              <p:cNvSpPr/>
              <p:nvPr/>
            </p:nvSpPr>
            <p:spPr>
              <a:xfrm>
                <a:off x="256661" y="133910"/>
                <a:ext cx="1239278" cy="6465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1800" b="1">
                    <a:latin typeface="Comic Sans MS"/>
                    <a:ea typeface="Comic Sans MS"/>
                    <a:cs typeface="Comic Sans MS"/>
                    <a:sym typeface="Comic Sans MS"/>
                  </a:defRPr>
                </a:lvl1pPr>
              </a:lstStyle>
              <a:p>
                <a:pPr>
                  <a:defRPr sz="1400" b="0">
                    <a:latin typeface="Arial"/>
                    <a:ea typeface="Arial"/>
                    <a:cs typeface="Arial"/>
                    <a:sym typeface="Arial"/>
                  </a:defRPr>
                </a:pPr>
                <a:r>
                  <a:rPr sz="1800" b="1">
                    <a:latin typeface="Comic Sans MS"/>
                    <a:ea typeface="Comic Sans MS"/>
                    <a:cs typeface="Comic Sans MS"/>
                    <a:sym typeface="Comic Sans MS"/>
                  </a:rPr>
                  <a:t>ps -elf</a:t>
                </a:r>
              </a:p>
            </p:txBody>
          </p:sp>
        </p:grpSp>
        <p:grpSp>
          <p:nvGrpSpPr>
            <p:cNvPr id="159" name="Group 159"/>
            <p:cNvGrpSpPr/>
            <p:nvPr/>
          </p:nvGrpSpPr>
          <p:grpSpPr>
            <a:xfrm>
              <a:off x="-1" y="914400"/>
              <a:ext cx="1752601" cy="914400"/>
              <a:chOff x="0" y="0"/>
              <a:chExt cx="1752600" cy="914400"/>
            </a:xfrm>
          </p:grpSpPr>
          <p:sp>
            <p:nvSpPr>
              <p:cNvPr id="157" name="Shape 157"/>
              <p:cNvSpPr/>
              <p:nvPr/>
            </p:nvSpPr>
            <p:spPr>
              <a:xfrm>
                <a:off x="0" y="0"/>
                <a:ext cx="1752600" cy="914400"/>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58" name="Shape 158"/>
              <p:cNvSpPr/>
              <p:nvPr/>
            </p:nvSpPr>
            <p:spPr>
              <a:xfrm>
                <a:off x="256661" y="133910"/>
                <a:ext cx="1239278" cy="6465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800" b="1">
                    <a:latin typeface="Comic Sans MS"/>
                    <a:ea typeface="Comic Sans MS"/>
                    <a:cs typeface="Comic Sans MS"/>
                    <a:sym typeface="Comic Sans MS"/>
                  </a:defRPr>
                </a:lvl1pPr>
              </a:lstStyle>
              <a:p>
                <a:pPr>
                  <a:defRPr sz="1400" b="0">
                    <a:latin typeface="Arial"/>
                    <a:ea typeface="Arial"/>
                    <a:cs typeface="Arial"/>
                    <a:sym typeface="Arial"/>
                  </a:defRPr>
                </a:pPr>
                <a:r>
                  <a:rPr sz="2800" b="1">
                    <a:latin typeface="Comic Sans MS"/>
                    <a:ea typeface="Comic Sans MS"/>
                    <a:cs typeface="Comic Sans MS"/>
                    <a:sym typeface="Comic Sans MS"/>
                  </a:rPr>
                  <a:t>less</a:t>
                </a:r>
              </a:p>
            </p:txBody>
          </p:sp>
        </p:grpSp>
        <p:sp>
          <p:nvSpPr>
            <p:cNvPr id="160" name="Shape 160"/>
            <p:cNvSpPr/>
            <p:nvPr/>
          </p:nvSpPr>
          <p:spPr>
            <a:xfrm>
              <a:off x="3124200" y="96835"/>
              <a:ext cx="12636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a:t>
              </a:r>
            </a:p>
          </p:txBody>
        </p:sp>
        <p:sp>
          <p:nvSpPr>
            <p:cNvPr id="161" name="Shape 161"/>
            <p:cNvSpPr/>
            <p:nvPr/>
          </p:nvSpPr>
          <p:spPr>
            <a:xfrm>
              <a:off x="578476" y="136524"/>
              <a:ext cx="1250400"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a:t>
              </a:r>
            </a:p>
          </p:txBody>
        </p:sp>
      </p:grpSp>
      <p:grpSp>
        <p:nvGrpSpPr>
          <p:cNvPr id="167" name="Group 167"/>
          <p:cNvGrpSpPr/>
          <p:nvPr/>
        </p:nvGrpSpPr>
        <p:grpSpPr>
          <a:xfrm>
            <a:off x="3852891" y="2819400"/>
            <a:ext cx="1643758" cy="1524000"/>
            <a:chOff x="0" y="0"/>
            <a:chExt cx="1643756" cy="1524000"/>
          </a:xfrm>
        </p:grpSpPr>
        <p:sp>
          <p:nvSpPr>
            <p:cNvPr id="163" name="Shape 163"/>
            <p:cNvSpPr/>
            <p:nvPr/>
          </p:nvSpPr>
          <p:spPr>
            <a:xfrm flipH="1">
              <a:off x="566708" y="0"/>
              <a:ext cx="1" cy="11430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64" name="Shape 164"/>
            <p:cNvSpPr/>
            <p:nvPr/>
          </p:nvSpPr>
          <p:spPr>
            <a:xfrm>
              <a:off x="0" y="1143000"/>
              <a:ext cx="10239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530351">
                <a:defRPr sz="1392" b="1">
                  <a:latin typeface="Comic Sans MS"/>
                  <a:ea typeface="Comic Sans MS"/>
                  <a:cs typeface="Comic Sans MS"/>
                  <a:sym typeface="Comic Sans MS"/>
                </a:defRPr>
              </a:lvl1pPr>
            </a:lstStyle>
            <a:p>
              <a:pPr>
                <a:defRPr sz="812" b="0">
                  <a:latin typeface="Arial"/>
                  <a:ea typeface="Arial"/>
                  <a:cs typeface="Arial"/>
                  <a:sym typeface="Arial"/>
                </a:defRPr>
              </a:pPr>
              <a:r>
                <a:rPr sz="1392" b="1">
                  <a:latin typeface="Comic Sans MS"/>
                  <a:ea typeface="Comic Sans MS"/>
                  <a:cs typeface="Comic Sans MS"/>
                  <a:sym typeface="Comic Sans MS"/>
                </a:rPr>
                <a:t>0     1</a:t>
              </a:r>
            </a:p>
          </p:txBody>
        </p:sp>
        <p:sp>
          <p:nvSpPr>
            <p:cNvPr id="165" name="Shape 165"/>
            <p:cNvSpPr/>
            <p:nvPr/>
          </p:nvSpPr>
          <p:spPr>
            <a:xfrm flipH="1">
              <a:off x="566708" y="11430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66" name="Shape 166"/>
            <p:cNvSpPr/>
            <p:nvPr/>
          </p:nvSpPr>
          <p:spPr>
            <a:xfrm>
              <a:off x="587456" y="593725"/>
              <a:ext cx="1056301" cy="396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a:t>
              </a:r>
            </a:p>
          </p:txBody>
        </p:sp>
      </p:grpSp>
      <p:sp>
        <p:nvSpPr>
          <p:cNvPr id="168" name="Shape 168"/>
          <p:cNvSpPr/>
          <p:nvPr/>
        </p:nvSpPr>
        <p:spPr>
          <a:xfrm>
            <a:off x="4648200" y="4419600"/>
            <a:ext cx="1292101"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stdout</a:t>
            </a:r>
          </a:p>
        </p:txBody>
      </p:sp>
      <p:sp>
        <p:nvSpPr>
          <p:cNvPr id="169" name="Shape 169"/>
          <p:cNvSpPr/>
          <p:nvPr/>
        </p:nvSpPr>
        <p:spPr>
          <a:xfrm>
            <a:off x="3329366" y="4419600"/>
            <a:ext cx="10332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stdin</a:t>
            </a:r>
          </a:p>
        </p:txBody>
      </p:sp>
      <p:sp>
        <p:nvSpPr>
          <p:cNvPr id="170" name="Shape 170"/>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a:latin typeface="Comic Sans MS"/>
                <a:ea typeface="Comic Sans MS"/>
                <a:cs typeface="Comic Sans MS"/>
                <a:sym typeface="Comic Sans MS"/>
              </a:rPr>
              <a:t>Here’s an example.</a:t>
            </a:r>
          </a:p>
          <a:p>
            <a:pPr algn="ctr">
              <a:defRPr sz="2500"/>
            </a:pPr>
            <a:r>
              <a:t>http://www.cs.binghamton.edu/~kartik/examples/pipe2.c</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xfrm>
            <a:off x="152400" y="152400"/>
            <a:ext cx="8991600" cy="909189"/>
          </a:xfrm>
          <a:prstGeom prst="rect">
            <a:avLst/>
          </a:prstGeom>
        </p:spPr>
        <p:txBody>
          <a:bodyPr>
            <a:normAutofit fontScale="90000"/>
          </a:bodyPr>
          <a:lstStyle>
            <a:lvl1pPr>
              <a:defRPr sz="4200"/>
            </a:lvl1pPr>
          </a:lstStyle>
          <a:p>
            <a:r>
              <a:t>Understanding fds: File-Descriptor Table</a:t>
            </a:r>
          </a:p>
        </p:txBody>
      </p:sp>
      <p:sp>
        <p:nvSpPr>
          <p:cNvPr id="175" name="Shape 175"/>
          <p:cNvSpPr>
            <a:spLocks noGrp="1"/>
          </p:cNvSpPr>
          <p:nvPr>
            <p:ph type="body" sz="quarter" idx="1"/>
          </p:nvPr>
        </p:nvSpPr>
        <p:spPr>
          <a:xfrm>
            <a:off x="76200" y="1012649"/>
            <a:ext cx="8991600" cy="1331702"/>
          </a:xfrm>
          <a:prstGeom prst="rect">
            <a:avLst/>
          </a:prstGeom>
        </p:spPr>
        <p:txBody>
          <a:bodyPr>
            <a:normAutofit lnSpcReduction="10000"/>
          </a:bodyPr>
          <a:lstStyle/>
          <a:p>
            <a:pPr marL="263090" indent="-263090" defTabSz="749808">
              <a:spcBef>
                <a:spcPts val="0"/>
              </a:spcBef>
              <a:defRPr sz="2624"/>
            </a:pPr>
            <a:r>
              <a:t>Each process has a file-descriptor table</a:t>
            </a:r>
          </a:p>
          <a:p>
            <a:pPr marL="263090" indent="-263090" defTabSz="749808">
              <a:spcBef>
                <a:spcPts val="0"/>
              </a:spcBef>
              <a:defRPr sz="2624"/>
            </a:pPr>
            <a:r>
              <a:t>One entry for each open file</a:t>
            </a:r>
          </a:p>
          <a:p>
            <a:pPr marL="263090" indent="-263090" defTabSz="749808">
              <a:spcBef>
                <a:spcPts val="0"/>
              </a:spcBef>
              <a:defRPr sz="2624"/>
            </a:pPr>
            <a:r>
              <a:t>“File” = regular files, stdin, stdout, pipes, I/O devices etc.</a:t>
            </a:r>
          </a:p>
        </p:txBody>
      </p:sp>
      <p:sp>
        <p:nvSpPr>
          <p:cNvPr id="176" name="Shape 176"/>
          <p:cNvSpPr/>
          <p:nvPr/>
        </p:nvSpPr>
        <p:spPr>
          <a:xfrm>
            <a:off x="2193000" y="2913024"/>
            <a:ext cx="3550800" cy="3489902"/>
          </a:xfrm>
          <a:prstGeom prst="rect">
            <a:avLst/>
          </a:prstGeom>
          <a:ln w="19050">
            <a:solidFill>
              <a:srgbClr val="333399"/>
            </a:solidFill>
          </a:ln>
        </p:spPr>
        <p:txBody>
          <a:bodyPr lIns="45719" rIns="45719" anchor="ctr"/>
          <a:lstStyle/>
          <a:p>
            <a:endParaRPr/>
          </a:p>
        </p:txBody>
      </p:sp>
      <p:sp>
        <p:nvSpPr>
          <p:cNvPr id="177" name="Shape 177"/>
          <p:cNvSpPr/>
          <p:nvPr/>
        </p:nvSpPr>
        <p:spPr>
          <a:xfrm flipH="1">
            <a:off x="3968398" y="2913024"/>
            <a:ext cx="1" cy="3489902"/>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78" name="Shape 178"/>
          <p:cNvSpPr/>
          <p:nvPr/>
        </p:nvSpPr>
        <p:spPr>
          <a:xfrm>
            <a:off x="2213299" y="3379699"/>
            <a:ext cx="3529249"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79" name="Shape 179"/>
          <p:cNvSpPr/>
          <p:nvPr/>
        </p:nvSpPr>
        <p:spPr>
          <a:xfrm>
            <a:off x="2213299" y="4028975"/>
            <a:ext cx="3529249"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0" name="Shape 180"/>
          <p:cNvSpPr/>
          <p:nvPr/>
        </p:nvSpPr>
        <p:spPr>
          <a:xfrm>
            <a:off x="2154775" y="4647774"/>
            <a:ext cx="3569850"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1" name="Shape 181"/>
          <p:cNvSpPr/>
          <p:nvPr/>
        </p:nvSpPr>
        <p:spPr>
          <a:xfrm>
            <a:off x="2902124" y="2927924"/>
            <a:ext cx="5532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lnSpcReduction="10000"/>
          </a:bodyPr>
          <a:lstStyle>
            <a:lvl1pPr defTabSz="731520">
              <a:defRPr sz="1920"/>
            </a:lvl1pPr>
          </a:lstStyle>
          <a:p>
            <a:pPr>
              <a:defRPr sz="1120"/>
            </a:pPr>
            <a:r>
              <a:rPr sz="1920"/>
              <a:t>0</a:t>
            </a:r>
          </a:p>
        </p:txBody>
      </p:sp>
      <p:sp>
        <p:nvSpPr>
          <p:cNvPr id="182" name="Shape 182"/>
          <p:cNvSpPr/>
          <p:nvPr/>
        </p:nvSpPr>
        <p:spPr>
          <a:xfrm>
            <a:off x="2902124" y="3571775"/>
            <a:ext cx="5532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lnSpcReduction="10000"/>
          </a:bodyPr>
          <a:lstStyle>
            <a:lvl1pPr defTabSz="731520">
              <a:defRPr sz="1920"/>
            </a:lvl1pPr>
          </a:lstStyle>
          <a:p>
            <a:pPr>
              <a:defRPr sz="1120"/>
            </a:pPr>
            <a:r>
              <a:rPr sz="1920"/>
              <a:t>1</a:t>
            </a:r>
          </a:p>
        </p:txBody>
      </p:sp>
      <p:sp>
        <p:nvSpPr>
          <p:cNvPr id="183" name="Shape 183"/>
          <p:cNvSpPr/>
          <p:nvPr/>
        </p:nvSpPr>
        <p:spPr>
          <a:xfrm>
            <a:off x="2902124" y="4190574"/>
            <a:ext cx="5532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lnSpcReduction="10000"/>
          </a:bodyPr>
          <a:lstStyle>
            <a:lvl1pPr defTabSz="731520">
              <a:defRPr sz="1920"/>
            </a:lvl1pPr>
          </a:lstStyle>
          <a:p>
            <a:pPr>
              <a:defRPr sz="1120"/>
            </a:pPr>
            <a:r>
              <a:rPr sz="1920"/>
              <a:t>2</a:t>
            </a:r>
          </a:p>
        </p:txBody>
      </p:sp>
      <p:sp>
        <p:nvSpPr>
          <p:cNvPr id="184" name="Shape 184"/>
          <p:cNvSpPr/>
          <p:nvPr/>
        </p:nvSpPr>
        <p:spPr>
          <a:xfrm>
            <a:off x="4932150" y="3826074"/>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85" name="Shape 185"/>
          <p:cNvSpPr/>
          <p:nvPr/>
        </p:nvSpPr>
        <p:spPr>
          <a:xfrm>
            <a:off x="4932150" y="3156524"/>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86" name="Shape 186"/>
          <p:cNvSpPr/>
          <p:nvPr/>
        </p:nvSpPr>
        <p:spPr>
          <a:xfrm>
            <a:off x="2152500" y="5317325"/>
            <a:ext cx="3574400"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7" name="Shape 187"/>
          <p:cNvSpPr/>
          <p:nvPr/>
        </p:nvSpPr>
        <p:spPr>
          <a:xfrm>
            <a:off x="2152500" y="5865150"/>
            <a:ext cx="3574400"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8" name="Shape 188"/>
          <p:cNvSpPr/>
          <p:nvPr/>
        </p:nvSpPr>
        <p:spPr>
          <a:xfrm>
            <a:off x="2800674" y="5407950"/>
            <a:ext cx="960600"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fds[0]</a:t>
            </a:r>
          </a:p>
        </p:txBody>
      </p:sp>
      <p:sp>
        <p:nvSpPr>
          <p:cNvPr id="189" name="Shape 189"/>
          <p:cNvSpPr/>
          <p:nvPr/>
        </p:nvSpPr>
        <p:spPr>
          <a:xfrm>
            <a:off x="4627824" y="5636550"/>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90" name="Shape 190"/>
          <p:cNvSpPr/>
          <p:nvPr/>
        </p:nvSpPr>
        <p:spPr>
          <a:xfrm>
            <a:off x="6195150" y="5407950"/>
            <a:ext cx="36576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lvl1pPr>
              <a:defRPr sz="1800"/>
            </a:lvl1pPr>
          </a:lstStyle>
          <a:p>
            <a:pPr>
              <a:defRPr sz="1400"/>
            </a:pPr>
            <a:r>
              <a:rPr sz="1800"/>
              <a:t>read end of the pipe</a:t>
            </a:r>
          </a:p>
        </p:txBody>
      </p:sp>
      <p:sp>
        <p:nvSpPr>
          <p:cNvPr id="191" name="Shape 191"/>
          <p:cNvSpPr/>
          <p:nvPr/>
        </p:nvSpPr>
        <p:spPr>
          <a:xfrm>
            <a:off x="2800674" y="5946250"/>
            <a:ext cx="960600"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fds[1]</a:t>
            </a:r>
          </a:p>
        </p:txBody>
      </p:sp>
      <p:sp>
        <p:nvSpPr>
          <p:cNvPr id="192" name="Shape 192"/>
          <p:cNvSpPr/>
          <p:nvPr/>
        </p:nvSpPr>
        <p:spPr>
          <a:xfrm>
            <a:off x="6281758" y="5866762"/>
            <a:ext cx="36576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lvl1pPr>
              <a:defRPr sz="1800"/>
            </a:lvl1pPr>
          </a:lstStyle>
          <a:p>
            <a:pPr>
              <a:defRPr sz="1400"/>
            </a:pPr>
            <a:r>
              <a:rPr sz="1800"/>
              <a:t>write end of the pipe</a:t>
            </a:r>
          </a:p>
        </p:txBody>
      </p:sp>
      <p:sp>
        <p:nvSpPr>
          <p:cNvPr id="193" name="Shape 193"/>
          <p:cNvSpPr/>
          <p:nvPr/>
        </p:nvSpPr>
        <p:spPr>
          <a:xfrm>
            <a:off x="4627824" y="6139024"/>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94" name="Shape 194"/>
          <p:cNvSpPr/>
          <p:nvPr/>
        </p:nvSpPr>
        <p:spPr>
          <a:xfrm>
            <a:off x="6717479" y="3012969"/>
            <a:ext cx="479709"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stdin</a:t>
            </a:r>
          </a:p>
        </p:txBody>
      </p:sp>
      <p:sp>
        <p:nvSpPr>
          <p:cNvPr id="195" name="Shape 195"/>
          <p:cNvSpPr/>
          <p:nvPr/>
        </p:nvSpPr>
        <p:spPr>
          <a:xfrm>
            <a:off x="6717479" y="3681663"/>
            <a:ext cx="58849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stdout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xfrm>
            <a:off x="152400" y="152400"/>
            <a:ext cx="8991600" cy="1688803"/>
          </a:xfrm>
          <a:prstGeom prst="rect">
            <a:avLst/>
          </a:prstGeom>
        </p:spPr>
        <p:txBody>
          <a:bodyPr>
            <a:normAutofit/>
          </a:bodyPr>
          <a:lstStyle/>
          <a:p>
            <a:r>
              <a:t>Handling long chain of filters</a:t>
            </a:r>
          </a:p>
          <a:p>
            <a:r>
              <a:t>— Recursive approach</a:t>
            </a:r>
          </a:p>
        </p:txBody>
      </p:sp>
      <p:sp>
        <p:nvSpPr>
          <p:cNvPr id="200" name="Shape 200"/>
          <p:cNvSpPr>
            <a:spLocks noGrp="1"/>
          </p:cNvSpPr>
          <p:nvPr>
            <p:ph type="body" idx="1"/>
          </p:nvPr>
        </p:nvSpPr>
        <p:spPr>
          <a:xfrm>
            <a:off x="76200" y="1931193"/>
            <a:ext cx="8991600" cy="4241095"/>
          </a:xfrm>
          <a:prstGeom prst="rect">
            <a:avLst/>
          </a:prstGeom>
        </p:spPr>
        <p:txBody>
          <a:bodyPr>
            <a:normAutofit/>
          </a:bodyPr>
          <a:lstStyle/>
          <a:p>
            <a:pPr marL="457200" indent="-317500">
              <a:spcBef>
                <a:spcPts val="0"/>
              </a:spcBef>
            </a:pPr>
            <a:endParaRPr/>
          </a:p>
          <a:p>
            <a:pPr marL="457200" indent="-317500">
              <a:spcBef>
                <a:spcPts val="0"/>
              </a:spcBef>
              <a:buSzPct val="43750"/>
            </a:pPr>
            <a:r>
              <a:t>create a pipe</a:t>
            </a:r>
          </a:p>
          <a:p>
            <a:pPr marL="457200" indent="-317500">
              <a:spcBef>
                <a:spcPts val="0"/>
              </a:spcBef>
              <a:buSzPct val="43750"/>
            </a:pPr>
            <a:r>
              <a:t>fork a child</a:t>
            </a:r>
          </a:p>
          <a:p>
            <a:pPr marL="457200" indent="-317500">
              <a:spcBef>
                <a:spcPts val="0"/>
              </a:spcBef>
              <a:buSzPct val="43750"/>
            </a:pPr>
            <a:r>
              <a:t>redirect stdin and/or stdout as necessary</a:t>
            </a:r>
          </a:p>
          <a:p>
            <a:pPr marL="457200" indent="-317500">
              <a:spcBef>
                <a:spcPts val="0"/>
              </a:spcBef>
              <a:buSzPct val="43750"/>
            </a:pPr>
            <a:r>
              <a:t>fork another child for next level of recursion with a shorter command</a:t>
            </a:r>
          </a:p>
          <a:p>
            <a:pPr marL="457200" indent="-317500">
              <a:spcBef>
                <a:spcPts val="0"/>
              </a:spcBef>
              <a:buSzPct val="43750"/>
            </a:pPr>
            <a:r>
              <a:t>exec the command for the current level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Being careful with read()/write()</a:t>
            </a:r>
          </a:p>
        </p:txBody>
      </p:sp>
      <p:sp>
        <p:nvSpPr>
          <p:cNvPr id="205" name="Shape 205"/>
          <p:cNvSpPr>
            <a:spLocks noGrp="1"/>
          </p:cNvSpPr>
          <p:nvPr>
            <p:ph type="body" idx="1"/>
          </p:nvPr>
        </p:nvSpPr>
        <p:spPr>
          <a:xfrm>
            <a:off x="76200" y="1411286"/>
            <a:ext cx="8991600" cy="4760914"/>
          </a:xfrm>
          <a:prstGeom prst="rect">
            <a:avLst/>
          </a:prstGeom>
        </p:spPr>
        <p:txBody>
          <a:bodyPr lIns="45699" tIns="45699" rIns="45699" bIns="45699">
            <a:normAutofit/>
          </a:bodyPr>
          <a:lstStyle/>
          <a:p>
            <a:pPr marL="0" indent="0" defTabSz="896111">
              <a:lnSpc>
                <a:spcPct val="90000"/>
              </a:lnSpc>
              <a:spcBef>
                <a:spcPts val="400"/>
              </a:spcBef>
              <a:buSzPct val="60714"/>
              <a:defRPr sz="3136"/>
            </a:pPr>
            <a:r>
              <a:rPr sz="2744"/>
              <a:t>read(fds[0], buf, 6);</a:t>
            </a:r>
          </a:p>
          <a:p>
            <a:pPr marL="688086" lvl="1" indent="-240029" defTabSz="896111">
              <a:lnSpc>
                <a:spcPct val="90000"/>
              </a:lnSpc>
              <a:spcBef>
                <a:spcPts val="300"/>
              </a:spcBef>
              <a:buSzPct val="60416"/>
              <a:defRPr sz="2744">
                <a:latin typeface="Arial"/>
                <a:ea typeface="Arial"/>
                <a:cs typeface="Arial"/>
                <a:sym typeface="Arial"/>
              </a:defRPr>
            </a:pPr>
            <a:r>
              <a:rPr sz="2352">
                <a:solidFill>
                  <a:srgbClr val="FF0000"/>
                </a:solidFill>
                <a:latin typeface="Comic Sans MS"/>
                <a:ea typeface="Comic Sans MS"/>
                <a:cs typeface="Comic Sans MS"/>
                <a:sym typeface="Comic Sans MS"/>
              </a:rPr>
              <a:t>Doesn’t mean read will return with 6 bytes of data! </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It could be less.  Why?</a:t>
            </a:r>
          </a:p>
          <a:p>
            <a:pPr marL="0" indent="118237" defTabSz="896111">
              <a:spcBef>
                <a:spcPts val="500"/>
              </a:spcBef>
              <a:buSzTx/>
              <a:buNone/>
              <a:defRPr sz="3136"/>
            </a:pPr>
            <a:endParaRPr sz="2744">
              <a:latin typeface="Arial"/>
              <a:ea typeface="Arial"/>
              <a:cs typeface="Arial"/>
              <a:sym typeface="Arial"/>
            </a:endParaRPr>
          </a:p>
          <a:p>
            <a:pPr marL="0" indent="0" defTabSz="896111">
              <a:lnSpc>
                <a:spcPct val="90000"/>
              </a:lnSpc>
              <a:spcBef>
                <a:spcPts val="400"/>
              </a:spcBef>
              <a:buSzPct val="60714"/>
              <a:defRPr sz="3136"/>
            </a:pPr>
            <a:r>
              <a:rPr sz="2744"/>
              <a:t>Some reasons</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read() could reach end of input stream (EOF).</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Other endpoint may abruptly close the connection</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read() could return on a signal.</a:t>
            </a:r>
          </a:p>
          <a:p>
            <a:pPr marL="0" indent="118237" defTabSz="896111">
              <a:spcBef>
                <a:spcPts val="500"/>
              </a:spcBef>
              <a:buSzTx/>
              <a:buNone/>
              <a:defRPr sz="3136"/>
            </a:pPr>
            <a:endParaRPr sz="2744">
              <a:latin typeface="Arial"/>
              <a:ea typeface="Arial"/>
              <a:cs typeface="Arial"/>
              <a:sym typeface="Arial"/>
            </a:endParaRPr>
          </a:p>
          <a:p>
            <a:pPr marL="0" indent="0" defTabSz="896111">
              <a:lnSpc>
                <a:spcPct val="90000"/>
              </a:lnSpc>
              <a:spcBef>
                <a:spcPts val="400"/>
              </a:spcBef>
              <a:buSzPct val="60714"/>
              <a:defRPr sz="3136"/>
            </a:pPr>
            <a:r>
              <a:rPr sz="2744"/>
              <a:t>So you MUST incorporate error handling with every I/O call (actually with any system call)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Error handling…</a:t>
            </a:r>
          </a:p>
        </p:txBody>
      </p:sp>
      <p:sp>
        <p:nvSpPr>
          <p:cNvPr id="210" name="Shape 210"/>
          <p:cNvSpPr>
            <a:spLocks noGrp="1"/>
          </p:cNvSpPr>
          <p:nvPr>
            <p:ph type="body" sz="half" idx="1"/>
          </p:nvPr>
        </p:nvSpPr>
        <p:spPr>
          <a:xfrm>
            <a:off x="-76200" y="954087"/>
            <a:ext cx="4419599" cy="4761001"/>
          </a:xfrm>
          <a:prstGeom prst="rect">
            <a:avLst/>
          </a:prstGeom>
        </p:spPr>
        <p:txBody>
          <a:bodyPr lIns="45699" tIns="45699" rIns="45699" bIns="45699">
            <a:normAutofit/>
          </a:bodyPr>
          <a:lstStyle/>
          <a:p>
            <a:pPr marL="0" indent="0">
              <a:lnSpc>
                <a:spcPct val="80000"/>
              </a:lnSpc>
              <a:spcBef>
                <a:spcPts val="400"/>
              </a:spcBef>
              <a:buSzPct val="60000"/>
            </a:pPr>
            <a:r>
              <a:rPr sz="2000"/>
              <a:t>You </a:t>
            </a:r>
            <a:r>
              <a:rPr sz="2000">
                <a:solidFill>
                  <a:srgbClr val="FF0000"/>
                </a:solidFill>
              </a:rPr>
              <a:t>must </a:t>
            </a:r>
          </a:p>
          <a:p>
            <a:pPr marL="640896" lvl="1" indent="-183696">
              <a:lnSpc>
                <a:spcPct val="8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First check the return value of </a:t>
            </a:r>
            <a:r>
              <a:rPr sz="1800">
                <a:solidFill>
                  <a:srgbClr val="FF0000"/>
                </a:solidFill>
                <a:latin typeface="Comic Sans MS"/>
                <a:ea typeface="Comic Sans MS"/>
                <a:cs typeface="Comic Sans MS"/>
                <a:sym typeface="Comic Sans MS"/>
              </a:rPr>
              <a:t>every</a:t>
            </a:r>
            <a:r>
              <a:rPr sz="1800">
                <a:latin typeface="Comic Sans MS"/>
                <a:ea typeface="Comic Sans MS"/>
                <a:cs typeface="Comic Sans MS"/>
                <a:sym typeface="Comic Sans MS"/>
              </a:rPr>
              <a:t> read(…)/write(…) system call. </a:t>
            </a:r>
          </a:p>
          <a:p>
            <a:pPr marL="640896" lvl="1" indent="-183696">
              <a:lnSpc>
                <a:spcPct val="8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Then either…</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Wait to read/write more data OR</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Handle any error conditions</a:t>
            </a:r>
          </a:p>
        </p:txBody>
      </p:sp>
      <p:sp>
        <p:nvSpPr>
          <p:cNvPr id="211" name="Shape 211"/>
          <p:cNvSpPr/>
          <p:nvPr/>
        </p:nvSpPr>
        <p:spPr>
          <a:xfrm>
            <a:off x="4114800" y="152400"/>
            <a:ext cx="5029199" cy="6629400"/>
          </a:xfrm>
          <a:prstGeom prst="rect">
            <a:avLst/>
          </a:prstGeom>
          <a:ln w="28575" cap="rnd">
            <a:solidFill>
              <a:srgbClr val="000000"/>
            </a:solidFill>
            <a:miter/>
          </a:ln>
          <a:extLst>
            <a:ext uri="{C572A759-6A51-4108-AA02-DFA0A04FC94B}">
              <ma14:wrappingTextBoxFlag xmlns:ma14="http://schemas.microsoft.com/office/mac/drawingml/2011/main" val="1"/>
            </a:ext>
          </a:extLst>
        </p:spPr>
        <p:txBody>
          <a:bodyPr lIns="45719" rIns="45719">
            <a:normAutofit/>
          </a:bodyPr>
          <a:lstStyle/>
          <a:p>
            <a:pPr>
              <a:lnSpc>
                <a:spcPct val="80000"/>
              </a:lnSpc>
              <a:spcBef>
                <a:spcPts val="300"/>
              </a:spcBef>
              <a:defRPr sz="3200">
                <a:latin typeface="Comic Sans MS"/>
                <a:ea typeface="Comic Sans MS"/>
                <a:cs typeface="Comic Sans MS"/>
                <a:sym typeface="Comic Sans MS"/>
              </a:defRPr>
            </a:pPr>
            <a:r>
              <a:rPr sz="1600"/>
              <a:t>More convinient to write a wrapper function</a:t>
            </a:r>
          </a:p>
          <a:p>
            <a:pPr>
              <a:lnSpc>
                <a:spcPct val="80000"/>
              </a:lnSpc>
              <a:spcBef>
                <a:spcPts val="300"/>
              </a:spcBef>
              <a:defRPr sz="3200">
                <a:latin typeface="Comic Sans MS"/>
                <a:ea typeface="Comic Sans MS"/>
                <a:cs typeface="Comic Sans MS"/>
                <a:sym typeface="Comic Sans MS"/>
              </a:defRPr>
            </a:pPr>
            <a:r>
              <a:rPr sz="1600"/>
              <a:t>/* Write "n" bytes to a descriptor. */</a:t>
            </a:r>
          </a:p>
          <a:p>
            <a:pPr>
              <a:lnSpc>
                <a:spcPct val="80000"/>
              </a:lnSpc>
              <a:spcBef>
                <a:spcPts val="300"/>
              </a:spcBef>
              <a:defRPr sz="3200">
                <a:latin typeface="Comic Sans MS"/>
                <a:ea typeface="Comic Sans MS"/>
                <a:cs typeface="Comic Sans MS"/>
                <a:sym typeface="Comic Sans MS"/>
              </a:defRPr>
            </a:pPr>
            <a:r>
              <a:rPr sz="1600"/>
              <a:t>ssize_t  </a:t>
            </a:r>
            <a:r>
              <a:rPr sz="1600">
                <a:solidFill>
                  <a:srgbClr val="0000FF"/>
                </a:solidFill>
              </a:rPr>
              <a:t>writen</a:t>
            </a:r>
            <a:r>
              <a:rPr sz="1600"/>
              <a:t>(int fd, const void *vptr, size_t n)</a:t>
            </a:r>
          </a:p>
          <a:p>
            <a:pPr>
              <a:lnSpc>
                <a:spcPct val="80000"/>
              </a:lnSpc>
              <a:spcBef>
                <a:spcPts val="300"/>
              </a:spcBef>
              <a:defRPr sz="3200">
                <a:latin typeface="Comic Sans MS"/>
                <a:ea typeface="Comic Sans MS"/>
                <a:cs typeface="Comic Sans MS"/>
                <a:sym typeface="Comic Sans MS"/>
              </a:defRPr>
            </a:pPr>
            <a:r>
              <a:rPr sz="1600"/>
              <a:t>{</a:t>
            </a:r>
          </a:p>
          <a:p>
            <a:pPr>
              <a:lnSpc>
                <a:spcPct val="80000"/>
              </a:lnSpc>
              <a:spcBef>
                <a:spcPts val="300"/>
              </a:spcBef>
              <a:defRPr sz="3200">
                <a:latin typeface="Comic Sans MS"/>
                <a:ea typeface="Comic Sans MS"/>
                <a:cs typeface="Comic Sans MS"/>
                <a:sym typeface="Comic Sans MS"/>
              </a:defRPr>
            </a:pPr>
            <a:r>
              <a:rPr sz="1600"/>
              <a:t>        size_t          nleft;</a:t>
            </a:r>
          </a:p>
          <a:p>
            <a:pPr>
              <a:lnSpc>
                <a:spcPct val="80000"/>
              </a:lnSpc>
              <a:spcBef>
                <a:spcPts val="300"/>
              </a:spcBef>
              <a:defRPr sz="3200">
                <a:latin typeface="Comic Sans MS"/>
                <a:ea typeface="Comic Sans MS"/>
                <a:cs typeface="Comic Sans MS"/>
                <a:sym typeface="Comic Sans MS"/>
              </a:defRPr>
            </a:pPr>
            <a:r>
              <a:rPr sz="1600"/>
              <a:t>        size_t         nwritten;</a:t>
            </a:r>
          </a:p>
          <a:p>
            <a:pPr>
              <a:lnSpc>
                <a:spcPct val="80000"/>
              </a:lnSpc>
              <a:spcBef>
                <a:spcPts val="300"/>
              </a:spcBef>
              <a:defRPr sz="3200">
                <a:latin typeface="Comic Sans MS"/>
                <a:ea typeface="Comic Sans MS"/>
                <a:cs typeface="Comic Sans MS"/>
                <a:sym typeface="Comic Sans MS"/>
              </a:defRPr>
            </a:pPr>
            <a:r>
              <a:rPr sz="1600"/>
              <a:t>        const char      *ptr;</a:t>
            </a:r>
          </a:p>
          <a:p>
            <a:pPr>
              <a:lnSpc>
                <a:spcPct val="80000"/>
              </a:lnSpc>
              <a:spcBef>
                <a:spcPts val="300"/>
              </a:spcBef>
              <a:defRPr sz="3200">
                <a:latin typeface="Comic Sans MS"/>
                <a:ea typeface="Comic Sans MS"/>
                <a:cs typeface="Comic Sans MS"/>
                <a:sym typeface="Comic Sans MS"/>
              </a:defRPr>
            </a:pPr>
            <a:endParaRPr sz="900"/>
          </a:p>
          <a:p>
            <a:pPr>
              <a:lnSpc>
                <a:spcPct val="80000"/>
              </a:lnSpc>
              <a:spcBef>
                <a:spcPts val="300"/>
              </a:spcBef>
              <a:defRPr sz="3200">
                <a:latin typeface="Comic Sans MS"/>
                <a:ea typeface="Comic Sans MS"/>
                <a:cs typeface="Comic Sans MS"/>
                <a:sym typeface="Comic Sans MS"/>
              </a:defRPr>
            </a:pPr>
            <a:r>
              <a:rPr sz="1600"/>
              <a:t>        ptr = vptr;</a:t>
            </a:r>
          </a:p>
          <a:p>
            <a:pPr>
              <a:lnSpc>
                <a:spcPct val="80000"/>
              </a:lnSpc>
              <a:spcBef>
                <a:spcPts val="300"/>
              </a:spcBef>
              <a:defRPr sz="3200">
                <a:latin typeface="Comic Sans MS"/>
                <a:ea typeface="Comic Sans MS"/>
                <a:cs typeface="Comic Sans MS"/>
                <a:sym typeface="Comic Sans MS"/>
              </a:defRPr>
            </a:pPr>
            <a:r>
              <a:rPr sz="1600"/>
              <a:t>        nleft = n;</a:t>
            </a:r>
          </a:p>
          <a:p>
            <a:pPr>
              <a:lnSpc>
                <a:spcPct val="80000"/>
              </a:lnSpc>
              <a:spcBef>
                <a:spcPts val="300"/>
              </a:spcBef>
              <a:defRPr sz="3200">
                <a:latin typeface="Comic Sans MS"/>
                <a:ea typeface="Comic Sans MS"/>
                <a:cs typeface="Comic Sans MS"/>
                <a:sym typeface="Comic Sans MS"/>
              </a:defRPr>
            </a:pPr>
            <a:r>
              <a:rPr sz="1600"/>
              <a:t>        while (nleft &gt; 0) {</a:t>
            </a:r>
          </a:p>
          <a:p>
            <a:pPr>
              <a:lnSpc>
                <a:spcPct val="80000"/>
              </a:lnSpc>
              <a:spcBef>
                <a:spcPts val="300"/>
              </a:spcBef>
              <a:defRPr sz="3200">
                <a:latin typeface="Comic Sans MS"/>
                <a:ea typeface="Comic Sans MS"/>
                <a:cs typeface="Comic Sans MS"/>
                <a:sym typeface="Comic Sans MS"/>
              </a:defRPr>
            </a:pPr>
            <a:r>
              <a:rPr sz="1600"/>
              <a:t>              if ((nwritten = </a:t>
            </a:r>
            <a:r>
              <a:rPr sz="1600">
                <a:solidFill>
                  <a:srgbClr val="0000FF"/>
                </a:solidFill>
              </a:rPr>
              <a:t>write</a:t>
            </a:r>
            <a:r>
              <a:rPr sz="1600"/>
              <a:t>(fd, ptr, nleft))&lt;=0){</a:t>
            </a:r>
          </a:p>
          <a:p>
            <a:pPr>
              <a:lnSpc>
                <a:spcPct val="80000"/>
              </a:lnSpc>
              <a:spcBef>
                <a:spcPts val="300"/>
              </a:spcBef>
              <a:defRPr sz="3200">
                <a:latin typeface="Comic Sans MS"/>
                <a:ea typeface="Comic Sans MS"/>
                <a:cs typeface="Comic Sans MS"/>
                <a:sym typeface="Comic Sans MS"/>
              </a:defRPr>
            </a:pPr>
            <a:r>
              <a:rPr sz="1600"/>
              <a:t>                    if (errno == EINTR)</a:t>
            </a:r>
          </a:p>
          <a:p>
            <a:pPr>
              <a:lnSpc>
                <a:spcPct val="80000"/>
              </a:lnSpc>
              <a:spcBef>
                <a:spcPts val="300"/>
              </a:spcBef>
              <a:defRPr sz="3200">
                <a:latin typeface="Comic Sans MS"/>
                <a:ea typeface="Comic Sans MS"/>
                <a:cs typeface="Comic Sans MS"/>
                <a:sym typeface="Comic Sans MS"/>
              </a:defRPr>
            </a:pPr>
            <a:r>
              <a:rPr sz="1600"/>
              <a:t>                       nwritten = 0;  /* call write() again*/</a:t>
            </a:r>
          </a:p>
          <a:p>
            <a:pPr>
              <a:lnSpc>
                <a:spcPct val="80000"/>
              </a:lnSpc>
              <a:spcBef>
                <a:spcPts val="300"/>
              </a:spcBef>
              <a:defRPr sz="3200">
                <a:latin typeface="Comic Sans MS"/>
                <a:ea typeface="Comic Sans MS"/>
                <a:cs typeface="Comic Sans MS"/>
                <a:sym typeface="Comic Sans MS"/>
              </a:defRPr>
            </a:pPr>
            <a:r>
              <a:rPr sz="1600"/>
              <a:t>                    else return(-1);  /* error */</a:t>
            </a:r>
          </a:p>
          <a:p>
            <a:pPr>
              <a:lnSpc>
                <a:spcPct val="80000"/>
              </a:lnSpc>
              <a:spcBef>
                <a:spcPts val="300"/>
              </a:spcBef>
              <a:defRPr sz="3200">
                <a:latin typeface="Comic Sans MS"/>
                <a:ea typeface="Comic Sans MS"/>
                <a:cs typeface="Comic Sans MS"/>
                <a:sym typeface="Comic Sans MS"/>
              </a:defRPr>
            </a:pPr>
            <a:r>
              <a:rPr sz="1600"/>
              <a:t>                }</a:t>
            </a:r>
          </a:p>
          <a:p>
            <a:pPr>
              <a:lnSpc>
                <a:spcPct val="80000"/>
              </a:lnSpc>
              <a:spcBef>
                <a:spcPts val="300"/>
              </a:spcBef>
              <a:defRPr sz="3200">
                <a:latin typeface="Comic Sans MS"/>
                <a:ea typeface="Comic Sans MS"/>
                <a:cs typeface="Comic Sans MS"/>
                <a:sym typeface="Comic Sans MS"/>
              </a:defRPr>
            </a:pPr>
            <a:r>
              <a:rPr sz="1600"/>
              <a:t>                nleft -= nwritten;</a:t>
            </a:r>
          </a:p>
          <a:p>
            <a:pPr>
              <a:lnSpc>
                <a:spcPct val="80000"/>
              </a:lnSpc>
              <a:spcBef>
                <a:spcPts val="300"/>
              </a:spcBef>
              <a:defRPr sz="3200">
                <a:latin typeface="Comic Sans MS"/>
                <a:ea typeface="Comic Sans MS"/>
                <a:cs typeface="Comic Sans MS"/>
                <a:sym typeface="Comic Sans MS"/>
              </a:defRPr>
            </a:pPr>
            <a:r>
              <a:rPr sz="1600"/>
              <a:t>                ptr   += nwritten;</a:t>
            </a:r>
          </a:p>
          <a:p>
            <a:pPr>
              <a:lnSpc>
                <a:spcPct val="80000"/>
              </a:lnSpc>
              <a:spcBef>
                <a:spcPts val="300"/>
              </a:spcBef>
              <a:defRPr sz="3200">
                <a:latin typeface="Comic Sans MS"/>
                <a:ea typeface="Comic Sans MS"/>
                <a:cs typeface="Comic Sans MS"/>
                <a:sym typeface="Comic Sans MS"/>
              </a:defRPr>
            </a:pPr>
            <a:r>
              <a:rPr sz="1600"/>
              <a:t>        }</a:t>
            </a:r>
          </a:p>
          <a:p>
            <a:pPr>
              <a:lnSpc>
                <a:spcPct val="80000"/>
              </a:lnSpc>
              <a:spcBef>
                <a:spcPts val="300"/>
              </a:spcBef>
              <a:defRPr sz="3200">
                <a:latin typeface="Comic Sans MS"/>
                <a:ea typeface="Comic Sans MS"/>
                <a:cs typeface="Comic Sans MS"/>
                <a:sym typeface="Comic Sans MS"/>
              </a:defRPr>
            </a:pPr>
            <a:r>
              <a:rPr sz="1600"/>
              <a:t>        return(n);</a:t>
            </a:r>
          </a:p>
          <a:p>
            <a:pPr>
              <a:lnSpc>
                <a:spcPct val="80000"/>
              </a:lnSpc>
              <a:spcBef>
                <a:spcPts val="600"/>
              </a:spcBef>
              <a:defRPr sz="3200">
                <a:latin typeface="Comic Sans MS"/>
                <a:ea typeface="Comic Sans MS"/>
                <a:cs typeface="Comic Sans MS"/>
                <a:sym typeface="Comic Sans MS"/>
              </a:defRPr>
            </a:pPr>
            <a:r>
              <a:rPr sz="1600"/>
              <a:t>}</a:t>
            </a:r>
            <a:r>
              <a: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p:nvPr>
        </p:nvSpPr>
        <p:spPr>
          <a:prstGeom prst="rect">
            <a:avLst/>
          </a:prstGeom>
        </p:spPr>
        <p:txBody>
          <a:bodyPr/>
          <a:lstStyle>
            <a:lvl1pPr>
              <a:spcBef>
                <a:spcPts val="600"/>
              </a:spcBef>
              <a:defRPr sz="3900"/>
            </a:lvl1pPr>
          </a:lstStyle>
          <a:p>
            <a:r>
              <a:t>Shared Memory, Semaphores</a:t>
            </a:r>
          </a:p>
        </p:txBody>
      </p:sp>
      <p:sp>
        <p:nvSpPr>
          <p:cNvPr id="216" name="Shape 216"/>
          <p:cNvSpPr>
            <a:spLocks noGrp="1"/>
          </p:cNvSpPr>
          <p:nvPr>
            <p:ph type="body" sz="half" idx="1"/>
          </p:nvPr>
        </p:nvSpPr>
        <p:spPr>
          <a:prstGeom prst="rect">
            <a:avLst/>
          </a:prstGeom>
        </p:spPr>
        <p:txBody>
          <a:bodyPr/>
          <a:lstStyle/>
          <a:p>
            <a:r>
              <a:t>Man pages : shmget, shmat, shmdt, shmctl, semget, semop, semctl</a:t>
            </a:r>
          </a:p>
        </p:txBody>
      </p:sp>
      <p:sp>
        <p:nvSpPr>
          <p:cNvPr id="217" name="Shape 21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xfrm>
            <a:off x="457200" y="0"/>
            <a:ext cx="7772400" cy="1143000"/>
          </a:xfrm>
          <a:prstGeom prst="rect">
            <a:avLst/>
          </a:prstGeom>
        </p:spPr>
        <p:txBody>
          <a:bodyPr lIns="45699" tIns="45699" rIns="45699" bIns="45699">
            <a:normAutofit/>
          </a:bodyPr>
          <a:lstStyle>
            <a:lvl1pPr>
              <a:defRPr u="sng"/>
            </a:lvl1pPr>
          </a:lstStyle>
          <a:p>
            <a:pPr>
              <a:defRPr u="none"/>
            </a:pPr>
            <a:r>
              <a:rPr u="sng"/>
              <a:t>Shared Memory</a:t>
            </a:r>
          </a:p>
        </p:txBody>
      </p:sp>
      <p:sp>
        <p:nvSpPr>
          <p:cNvPr id="222" name="Shape 222"/>
          <p:cNvSpPr>
            <a:spLocks noGrp="1"/>
          </p:cNvSpPr>
          <p:nvPr>
            <p:ph type="body" sz="quarter" idx="1"/>
          </p:nvPr>
        </p:nvSpPr>
        <p:spPr>
          <a:xfrm>
            <a:off x="457200" y="1050925"/>
            <a:ext cx="8686800" cy="762000"/>
          </a:xfrm>
          <a:prstGeom prst="rect">
            <a:avLst/>
          </a:prstGeom>
        </p:spPr>
        <p:txBody>
          <a:bodyPr lIns="45699" tIns="45699" rIns="45699" bIns="45699">
            <a:normAutofit/>
          </a:bodyPr>
          <a:lstStyle>
            <a:lvl1pPr marL="0" indent="0">
              <a:lnSpc>
                <a:spcPct val="90000"/>
              </a:lnSpc>
              <a:spcBef>
                <a:spcPts val="400"/>
              </a:spcBef>
              <a:buSzTx/>
              <a:buNone/>
              <a:defRPr sz="2400"/>
            </a:lvl1pPr>
          </a:lstStyle>
          <a:p>
            <a:pPr>
              <a:defRPr sz="3200"/>
            </a:pPr>
            <a:r>
              <a:rPr sz="2400"/>
              <a:t>Common chunk of read/write memory among processes</a:t>
            </a:r>
          </a:p>
        </p:txBody>
      </p:sp>
      <p:sp>
        <p:nvSpPr>
          <p:cNvPr id="223" name="Shape 223"/>
          <p:cNvSpPr/>
          <p:nvPr/>
        </p:nvSpPr>
        <p:spPr>
          <a:xfrm>
            <a:off x="1066800" y="2651125"/>
            <a:ext cx="609600" cy="1524000"/>
          </a:xfrm>
          <a:prstGeom prst="rect">
            <a:avLst/>
          </a:prstGeom>
          <a:solidFill>
            <a:schemeClr val="accent1"/>
          </a:solidFill>
          <a:ln w="38100" cap="rnd">
            <a:solidFill>
              <a:srgbClr val="000000"/>
            </a:solidFill>
            <a:miter/>
          </a:ln>
        </p:spPr>
        <p:txBody>
          <a:bodyPr lIns="45719" rIns="45719" anchor="ctr"/>
          <a:lstStyle/>
          <a:p>
            <a:endParaRPr/>
          </a:p>
        </p:txBody>
      </p:sp>
      <p:sp>
        <p:nvSpPr>
          <p:cNvPr id="224" name="Shape 224"/>
          <p:cNvSpPr/>
          <p:nvPr/>
        </p:nvSpPr>
        <p:spPr>
          <a:xfrm>
            <a:off x="7162800" y="2574925"/>
            <a:ext cx="609600" cy="1524000"/>
          </a:xfrm>
          <a:prstGeom prst="rect">
            <a:avLst/>
          </a:prstGeom>
          <a:solidFill>
            <a:schemeClr val="accent1"/>
          </a:solidFill>
          <a:ln w="38100" cap="rnd">
            <a:solidFill>
              <a:srgbClr val="000000"/>
            </a:solidFill>
            <a:miter/>
          </a:ln>
        </p:spPr>
        <p:txBody>
          <a:bodyPr lIns="45719" rIns="45719" anchor="ctr"/>
          <a:lstStyle/>
          <a:p>
            <a:endParaRPr/>
          </a:p>
        </p:txBody>
      </p:sp>
      <p:sp>
        <p:nvSpPr>
          <p:cNvPr id="225" name="Shape 225"/>
          <p:cNvSpPr/>
          <p:nvPr/>
        </p:nvSpPr>
        <p:spPr>
          <a:xfrm>
            <a:off x="1003099" y="4210226"/>
            <a:ext cx="1318200" cy="3969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1</a:t>
            </a:r>
          </a:p>
        </p:txBody>
      </p:sp>
      <p:sp>
        <p:nvSpPr>
          <p:cNvPr id="226" name="Shape 226"/>
          <p:cNvSpPr/>
          <p:nvPr/>
        </p:nvSpPr>
        <p:spPr>
          <a:xfrm>
            <a:off x="6934200" y="4098925"/>
            <a:ext cx="12786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2</a:t>
            </a:r>
          </a:p>
        </p:txBody>
      </p:sp>
      <p:grpSp>
        <p:nvGrpSpPr>
          <p:cNvPr id="236" name="Group 236"/>
          <p:cNvGrpSpPr/>
          <p:nvPr/>
        </p:nvGrpSpPr>
        <p:grpSpPr>
          <a:xfrm>
            <a:off x="2704880" y="3946523"/>
            <a:ext cx="4477919" cy="2819427"/>
            <a:chOff x="114080" y="0"/>
            <a:chExt cx="4477918" cy="2819426"/>
          </a:xfrm>
        </p:grpSpPr>
        <p:sp>
          <p:nvSpPr>
            <p:cNvPr id="227" name="Shape 227"/>
            <p:cNvSpPr/>
            <p:nvPr/>
          </p:nvSpPr>
          <p:spPr>
            <a:xfrm>
              <a:off x="228600" y="914400"/>
              <a:ext cx="609600" cy="1524001"/>
            </a:xfrm>
            <a:prstGeom prst="rect">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endParaRPr/>
            </a:p>
          </p:txBody>
        </p:sp>
        <p:sp>
          <p:nvSpPr>
            <p:cNvPr id="228" name="Shape 228"/>
            <p:cNvSpPr/>
            <p:nvPr/>
          </p:nvSpPr>
          <p:spPr>
            <a:xfrm>
              <a:off x="1676400" y="914400"/>
              <a:ext cx="609600" cy="1524001"/>
            </a:xfrm>
            <a:prstGeom prst="rect">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endParaRPr/>
            </a:p>
          </p:txBody>
        </p:sp>
        <p:sp>
          <p:nvSpPr>
            <p:cNvPr id="229" name="Shape 229"/>
            <p:cNvSpPr/>
            <p:nvPr/>
          </p:nvSpPr>
          <p:spPr>
            <a:xfrm>
              <a:off x="3505200" y="914400"/>
              <a:ext cx="609600" cy="1524001"/>
            </a:xfrm>
            <a:prstGeom prst="rect">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endParaRPr/>
            </a:p>
          </p:txBody>
        </p:sp>
        <p:sp>
          <p:nvSpPr>
            <p:cNvPr id="230" name="Shape 230"/>
            <p:cNvSpPr/>
            <p:nvPr/>
          </p:nvSpPr>
          <p:spPr>
            <a:xfrm>
              <a:off x="114080" y="2422525"/>
              <a:ext cx="13314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3</a:t>
              </a:r>
            </a:p>
          </p:txBody>
        </p:sp>
        <p:sp>
          <p:nvSpPr>
            <p:cNvPr id="231" name="Shape 231"/>
            <p:cNvSpPr/>
            <p:nvPr/>
          </p:nvSpPr>
          <p:spPr>
            <a:xfrm>
              <a:off x="1570656" y="2422525"/>
              <a:ext cx="13713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4</a:t>
              </a:r>
            </a:p>
          </p:txBody>
        </p:sp>
        <p:sp>
          <p:nvSpPr>
            <p:cNvPr id="232" name="Shape 232"/>
            <p:cNvSpPr/>
            <p:nvPr/>
          </p:nvSpPr>
          <p:spPr>
            <a:xfrm>
              <a:off x="3340100" y="2422525"/>
              <a:ext cx="1251899"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5</a:t>
              </a:r>
            </a:p>
          </p:txBody>
        </p:sp>
        <p:sp>
          <p:nvSpPr>
            <p:cNvPr id="233" name="Shape 233"/>
            <p:cNvSpPr/>
            <p:nvPr/>
          </p:nvSpPr>
          <p:spPr>
            <a:xfrm flipV="1">
              <a:off x="838199" y="0"/>
              <a:ext cx="381002" cy="1524000"/>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34" name="Shape 234"/>
            <p:cNvSpPr/>
            <p:nvPr/>
          </p:nvSpPr>
          <p:spPr>
            <a:xfrm flipV="1">
              <a:off x="1982470" y="0"/>
              <a:ext cx="1" cy="1524000"/>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35" name="Shape 235"/>
            <p:cNvSpPr/>
            <p:nvPr/>
          </p:nvSpPr>
          <p:spPr>
            <a:xfrm flipH="1" flipV="1">
              <a:off x="2743199" y="-1"/>
              <a:ext cx="762001" cy="1447802"/>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grpSp>
        <p:nvGrpSpPr>
          <p:cNvPr id="243" name="Group 243"/>
          <p:cNvGrpSpPr/>
          <p:nvPr/>
        </p:nvGrpSpPr>
        <p:grpSpPr>
          <a:xfrm>
            <a:off x="1889125" y="1889125"/>
            <a:ext cx="3673473" cy="2319335"/>
            <a:chOff x="0" y="0"/>
            <a:chExt cx="3673472" cy="2319334"/>
          </a:xfrm>
        </p:grpSpPr>
        <p:sp>
          <p:nvSpPr>
            <p:cNvPr id="237" name="Shape 237"/>
            <p:cNvSpPr/>
            <p:nvPr/>
          </p:nvSpPr>
          <p:spPr>
            <a:xfrm>
              <a:off x="0" y="1250950"/>
              <a:ext cx="1423500" cy="457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2112" b="1">
                  <a:latin typeface="Comic Sans MS"/>
                  <a:ea typeface="Comic Sans MS"/>
                  <a:cs typeface="Comic Sans MS"/>
                  <a:sym typeface="Comic Sans MS"/>
                </a:defRPr>
              </a:lvl1pPr>
            </a:lstStyle>
            <a:p>
              <a:pPr>
                <a:defRPr sz="1232" b="0">
                  <a:latin typeface="Arial"/>
                  <a:ea typeface="Arial"/>
                  <a:cs typeface="Arial"/>
                  <a:sym typeface="Arial"/>
                </a:defRPr>
              </a:pPr>
              <a:r>
                <a:rPr sz="2112" b="1">
                  <a:latin typeface="Comic Sans MS"/>
                  <a:ea typeface="Comic Sans MS"/>
                  <a:cs typeface="Comic Sans MS"/>
                  <a:sym typeface="Comic Sans MS"/>
                </a:rPr>
                <a:t>Create</a:t>
              </a:r>
            </a:p>
          </p:txBody>
        </p:sp>
        <p:grpSp>
          <p:nvGrpSpPr>
            <p:cNvPr id="242" name="Group 242"/>
            <p:cNvGrpSpPr/>
            <p:nvPr/>
          </p:nvGrpSpPr>
          <p:grpSpPr>
            <a:xfrm>
              <a:off x="499311" y="0"/>
              <a:ext cx="3174162" cy="2319335"/>
              <a:chOff x="0" y="0"/>
              <a:chExt cx="3174161" cy="2319334"/>
            </a:xfrm>
          </p:grpSpPr>
          <p:sp>
            <p:nvSpPr>
              <p:cNvPr id="238" name="Shape 238"/>
              <p:cNvSpPr/>
              <p:nvPr/>
            </p:nvSpPr>
            <p:spPr>
              <a:xfrm>
                <a:off x="1040563" y="228599"/>
                <a:ext cx="2133599" cy="1828800"/>
              </a:xfrm>
              <a:prstGeom prst="rect">
                <a:avLst/>
              </a:prstGeom>
              <a:solidFill>
                <a:srgbClr val="FFFF00"/>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p>
                <a:pPr algn="ctr"/>
                <a:r>
                  <a:rPr sz="2000" b="1">
                    <a:latin typeface="Comic Sans MS"/>
                    <a:ea typeface="Comic Sans MS"/>
                    <a:cs typeface="Comic Sans MS"/>
                    <a:sym typeface="Comic Sans MS"/>
                  </a:rPr>
                  <a:t>Shared Memory</a:t>
                </a:r>
              </a:p>
              <a:p>
                <a:pPr algn="ctr"/>
                <a:r>
                  <a:rPr sz="2000" b="1">
                    <a:solidFill>
                      <a:srgbClr val="FF0000"/>
                    </a:solidFill>
                    <a:latin typeface="Comic Sans MS"/>
                    <a:ea typeface="Comic Sans MS"/>
                    <a:cs typeface="Comic Sans MS"/>
                    <a:sym typeface="Comic Sans MS"/>
                  </a:rPr>
                  <a:t>(unique key)</a:t>
                </a:r>
              </a:p>
            </p:txBody>
          </p:sp>
          <p:sp>
            <p:nvSpPr>
              <p:cNvPr id="239" name="Shape 239"/>
              <p:cNvSpPr/>
              <p:nvPr/>
            </p:nvSpPr>
            <p:spPr>
              <a:xfrm>
                <a:off x="1040563" y="1676399"/>
                <a:ext cx="2133599" cy="1"/>
              </a:xfrm>
              <a:prstGeom prst="line">
                <a:avLst/>
              </a:prstGeom>
              <a:noFill/>
              <a:ln w="28575"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40" name="Shape 240"/>
              <p:cNvSpPr/>
              <p:nvPr/>
            </p:nvSpPr>
            <p:spPr>
              <a:xfrm>
                <a:off x="735763" y="1922461"/>
                <a:ext cx="339724" cy="3968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0</a:t>
                </a:r>
              </a:p>
            </p:txBody>
          </p:sp>
          <p:sp>
            <p:nvSpPr>
              <p:cNvPr id="241" name="Shape 241"/>
              <p:cNvSpPr/>
              <p:nvPr/>
            </p:nvSpPr>
            <p:spPr>
              <a:xfrm>
                <a:off x="0" y="-1"/>
                <a:ext cx="1056301" cy="396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MAX</a:t>
                </a:r>
              </a:p>
            </p:txBody>
          </p:sp>
        </p:grpSp>
      </p:grpSp>
      <p:grpSp>
        <p:nvGrpSpPr>
          <p:cNvPr id="251" name="Group 251"/>
          <p:cNvGrpSpPr/>
          <p:nvPr/>
        </p:nvGrpSpPr>
        <p:grpSpPr>
          <a:xfrm>
            <a:off x="1066799" y="2133599"/>
            <a:ext cx="2362202" cy="2041526"/>
            <a:chOff x="0" y="0"/>
            <a:chExt cx="2362200" cy="2041525"/>
          </a:xfrm>
        </p:grpSpPr>
        <p:grpSp>
          <p:nvGrpSpPr>
            <p:cNvPr id="247" name="Group 247"/>
            <p:cNvGrpSpPr/>
            <p:nvPr/>
          </p:nvGrpSpPr>
          <p:grpSpPr>
            <a:xfrm>
              <a:off x="13280" y="1431925"/>
              <a:ext cx="2348920" cy="609601"/>
              <a:chOff x="0" y="0"/>
              <a:chExt cx="2348919" cy="609600"/>
            </a:xfrm>
          </p:grpSpPr>
          <p:sp>
            <p:nvSpPr>
              <p:cNvPr id="244" name="Shape 244"/>
              <p:cNvSpPr/>
              <p:nvPr/>
            </p:nvSpPr>
            <p:spPr>
              <a:xfrm>
                <a:off x="0" y="-1"/>
                <a:ext cx="596400" cy="228601"/>
              </a:xfrm>
              <a:prstGeom prst="rect">
                <a:avLst/>
              </a:prstGeom>
              <a:solidFill>
                <a:schemeClr val="accent1"/>
              </a:solidFill>
              <a:ln w="28575"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365760">
                  <a:defRPr sz="760" b="1">
                    <a:solidFill>
                      <a:srgbClr val="FF0000"/>
                    </a:solidFill>
                    <a:latin typeface="Comic Sans MS"/>
                    <a:ea typeface="Comic Sans MS"/>
                    <a:cs typeface="Comic Sans MS"/>
                    <a:sym typeface="Comic Sans MS"/>
                  </a:defRPr>
                </a:lvl1pPr>
              </a:lstStyle>
              <a:p>
                <a:r>
                  <a:t>PTR</a:t>
                </a:r>
              </a:p>
            </p:txBody>
          </p:sp>
          <p:sp>
            <p:nvSpPr>
              <p:cNvPr id="245" name="Shape 245"/>
              <p:cNvSpPr/>
              <p:nvPr/>
            </p:nvSpPr>
            <p:spPr>
              <a:xfrm>
                <a:off x="748718" y="152400"/>
                <a:ext cx="1458002" cy="457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spcBef>
                    <a:spcPts val="1000"/>
                  </a:spcBef>
                  <a:defRPr sz="2112" b="1">
                    <a:latin typeface="Comic Sans MS"/>
                    <a:ea typeface="Comic Sans MS"/>
                    <a:cs typeface="Comic Sans MS"/>
                    <a:sym typeface="Comic Sans MS"/>
                  </a:defRPr>
                </a:lvl1pPr>
              </a:lstStyle>
              <a:p>
                <a:pPr>
                  <a:defRPr sz="1232" b="0">
                    <a:latin typeface="Arial"/>
                    <a:ea typeface="Arial"/>
                    <a:cs typeface="Arial"/>
                    <a:sym typeface="Arial"/>
                  </a:defRPr>
                </a:pPr>
                <a:r>
                  <a:rPr sz="2112" b="1">
                    <a:latin typeface="Comic Sans MS"/>
                    <a:ea typeface="Comic Sans MS"/>
                    <a:cs typeface="Comic Sans MS"/>
                    <a:sym typeface="Comic Sans MS"/>
                  </a:rPr>
                  <a:t>Attach</a:t>
                </a:r>
              </a:p>
            </p:txBody>
          </p:sp>
          <p:sp>
            <p:nvSpPr>
              <p:cNvPr id="246" name="Shape 246"/>
              <p:cNvSpPr/>
              <p:nvPr/>
            </p:nvSpPr>
            <p:spPr>
              <a:xfrm>
                <a:off x="596319" y="138112"/>
                <a:ext cx="1752601" cy="1"/>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248" name="Shape 248"/>
            <p:cNvSpPr/>
            <p:nvPr/>
          </p:nvSpPr>
          <p:spPr>
            <a:xfrm flipV="1">
              <a:off x="609600" y="-1"/>
              <a:ext cx="1752600" cy="762001"/>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49" name="Shape 249"/>
            <p:cNvSpPr/>
            <p:nvPr/>
          </p:nvSpPr>
          <p:spPr>
            <a:xfrm>
              <a:off x="609600" y="1066800"/>
              <a:ext cx="1752600" cy="762001"/>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0" name="Shape 250"/>
            <p:cNvSpPr/>
            <p:nvPr/>
          </p:nvSpPr>
          <p:spPr>
            <a:xfrm>
              <a:off x="-1" y="762000"/>
              <a:ext cx="609600" cy="304800"/>
            </a:xfrm>
            <a:prstGeom prst="rect">
              <a:avLst/>
            </a:prstGeom>
            <a:solidFill>
              <a:srgbClr val="FFFF00"/>
            </a:solidFill>
            <a:ln w="9525" cap="rnd">
              <a:solidFill>
                <a:srgbClr val="000000"/>
              </a:solidFill>
              <a:prstDash val="solid"/>
              <a:miter lim="800000"/>
            </a:ln>
            <a:effectLst/>
          </p:spPr>
          <p:txBody>
            <a:bodyPr wrap="square" lIns="45719" tIns="45719" rIns="45719" bIns="45719" numCol="1" anchor="ctr">
              <a:noAutofit/>
            </a:bodyPr>
            <a:lstStyle/>
            <a:p>
              <a:endParaRPr/>
            </a:p>
          </p:txBody>
        </p:sp>
      </p:grpSp>
      <p:grpSp>
        <p:nvGrpSpPr>
          <p:cNvPr id="259" name="Group 259"/>
          <p:cNvGrpSpPr/>
          <p:nvPr/>
        </p:nvGrpSpPr>
        <p:grpSpPr>
          <a:xfrm>
            <a:off x="5562599" y="2133600"/>
            <a:ext cx="2209801" cy="2041525"/>
            <a:chOff x="0" y="0"/>
            <a:chExt cx="2209799" cy="2041524"/>
          </a:xfrm>
        </p:grpSpPr>
        <p:grpSp>
          <p:nvGrpSpPr>
            <p:cNvPr id="255" name="Group 255"/>
            <p:cNvGrpSpPr/>
            <p:nvPr/>
          </p:nvGrpSpPr>
          <p:grpSpPr>
            <a:xfrm>
              <a:off x="0" y="1508124"/>
              <a:ext cx="2209800" cy="533401"/>
              <a:chOff x="0" y="0"/>
              <a:chExt cx="2209799" cy="533400"/>
            </a:xfrm>
          </p:grpSpPr>
          <p:sp>
            <p:nvSpPr>
              <p:cNvPr id="252" name="Shape 252"/>
              <p:cNvSpPr/>
              <p:nvPr/>
            </p:nvSpPr>
            <p:spPr>
              <a:xfrm>
                <a:off x="1600200" y="-1"/>
                <a:ext cx="609600" cy="228601"/>
              </a:xfrm>
              <a:prstGeom prst="rect">
                <a:avLst/>
              </a:prstGeom>
              <a:solidFill>
                <a:schemeClr val="accent1"/>
              </a:solidFill>
              <a:ln w="28575"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
            <p:nvSpPr>
              <p:cNvPr id="253" name="Shape 253"/>
              <p:cNvSpPr/>
              <p:nvPr/>
            </p:nvSpPr>
            <p:spPr>
              <a:xfrm flipH="1" flipV="1">
                <a:off x="0" y="77469"/>
                <a:ext cx="1600200" cy="1"/>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4" name="Shape 254"/>
              <p:cNvSpPr/>
              <p:nvPr/>
            </p:nvSpPr>
            <p:spPr>
              <a:xfrm>
                <a:off x="158873" y="76200"/>
                <a:ext cx="1365002" cy="457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spcBef>
                    <a:spcPts val="1000"/>
                  </a:spcBef>
                  <a:defRPr sz="2112" b="1">
                    <a:latin typeface="Comic Sans MS"/>
                    <a:ea typeface="Comic Sans MS"/>
                    <a:cs typeface="Comic Sans MS"/>
                    <a:sym typeface="Comic Sans MS"/>
                  </a:defRPr>
                </a:lvl1pPr>
              </a:lstStyle>
              <a:p>
                <a:pPr>
                  <a:defRPr sz="1232" b="0">
                    <a:latin typeface="Arial"/>
                    <a:ea typeface="Arial"/>
                    <a:cs typeface="Arial"/>
                    <a:sym typeface="Arial"/>
                  </a:defRPr>
                </a:pPr>
                <a:r>
                  <a:rPr sz="2112" b="1">
                    <a:latin typeface="Comic Sans MS"/>
                    <a:ea typeface="Comic Sans MS"/>
                    <a:cs typeface="Comic Sans MS"/>
                    <a:sym typeface="Comic Sans MS"/>
                  </a:rPr>
                  <a:t>Attach</a:t>
                </a:r>
              </a:p>
            </p:txBody>
          </p:sp>
        </p:grpSp>
        <p:sp>
          <p:nvSpPr>
            <p:cNvPr id="256" name="Shape 256"/>
            <p:cNvSpPr/>
            <p:nvPr/>
          </p:nvSpPr>
          <p:spPr>
            <a:xfrm flipV="1">
              <a:off x="-1" y="1066799"/>
              <a:ext cx="1600200" cy="762001"/>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7" name="Shape 257"/>
            <p:cNvSpPr/>
            <p:nvPr/>
          </p:nvSpPr>
          <p:spPr>
            <a:xfrm>
              <a:off x="-1" y="0"/>
              <a:ext cx="1600201" cy="762000"/>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8" name="Shape 258"/>
            <p:cNvSpPr/>
            <p:nvPr/>
          </p:nvSpPr>
          <p:spPr>
            <a:xfrm>
              <a:off x="1600200" y="762000"/>
              <a:ext cx="609600" cy="304800"/>
            </a:xfrm>
            <a:prstGeom prst="rect">
              <a:avLst/>
            </a:prstGeom>
            <a:solidFill>
              <a:srgbClr val="FFFF00"/>
            </a:solidFill>
            <a:ln w="9525" cap="rnd">
              <a:solidFill>
                <a:srgbClr val="000000"/>
              </a:solidFill>
              <a:prstDash val="solid"/>
              <a:miter lim="800000"/>
            </a:ln>
            <a:effectLst/>
          </p:spPr>
          <p:txBody>
            <a:bodyPr wrap="square" lIns="45719" tIns="45719" rIns="45719" bIns="45719" numCol="1" anchor="ctr">
              <a:noAutofit/>
            </a:bodyPr>
            <a:lstStyle/>
            <a:p>
              <a:endParaRPr/>
            </a:p>
          </p:txBody>
        </p:sp>
      </p:grpSp>
      <p:sp>
        <p:nvSpPr>
          <p:cNvPr id="260" name="Shape 260"/>
          <p:cNvSpPr/>
          <p:nvPr/>
        </p:nvSpPr>
        <p:spPr>
          <a:xfrm>
            <a:off x="6113892" y="5453607"/>
            <a:ext cx="609600" cy="228601"/>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
        <p:nvSpPr>
          <p:cNvPr id="261" name="Shape 261"/>
          <p:cNvSpPr/>
          <p:nvPr/>
        </p:nvSpPr>
        <p:spPr>
          <a:xfrm>
            <a:off x="4267200" y="5453607"/>
            <a:ext cx="609600" cy="228601"/>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
        <p:nvSpPr>
          <p:cNvPr id="262" name="Shape 262"/>
          <p:cNvSpPr/>
          <p:nvPr/>
        </p:nvSpPr>
        <p:spPr>
          <a:xfrm>
            <a:off x="2823398" y="5519179"/>
            <a:ext cx="609600" cy="228601"/>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685800" y="152400"/>
            <a:ext cx="7772400" cy="1143000"/>
          </a:xfrm>
          <a:prstGeom prst="rect">
            <a:avLst/>
          </a:prstGeom>
        </p:spPr>
        <p:txBody>
          <a:bodyPr lIns="45699" tIns="45699" rIns="45699" bIns="45699">
            <a:normAutofit/>
          </a:bodyPr>
          <a:lstStyle>
            <a:lvl1pPr>
              <a:defRPr u="sng"/>
            </a:lvl1pPr>
          </a:lstStyle>
          <a:p>
            <a:pPr>
              <a:defRPr u="none"/>
            </a:pPr>
            <a:r>
              <a:rPr u="sng"/>
              <a:t>Creating Shared Memory</a:t>
            </a:r>
          </a:p>
        </p:txBody>
      </p:sp>
      <p:sp>
        <p:nvSpPr>
          <p:cNvPr id="267" name="Shape 267"/>
          <p:cNvSpPr>
            <a:spLocks noGrp="1"/>
          </p:cNvSpPr>
          <p:nvPr>
            <p:ph type="body" idx="1"/>
          </p:nvPr>
        </p:nvSpPr>
        <p:spPr>
          <a:xfrm>
            <a:off x="228599" y="1121549"/>
            <a:ext cx="8686801" cy="5572424"/>
          </a:xfrm>
          <a:prstGeom prst="rect">
            <a:avLst/>
          </a:prstGeom>
        </p:spPr>
        <p:txBody>
          <a:bodyPr lIns="45699" tIns="45699" rIns="45699" bIns="45699">
            <a:normAutofit/>
          </a:bodyPr>
          <a:lstStyle/>
          <a:p>
            <a:pPr marL="0" indent="110997" defTabSz="841247">
              <a:spcBef>
                <a:spcPts val="500"/>
              </a:spcBef>
              <a:buSzTx/>
              <a:buNone/>
              <a:defRPr sz="2944"/>
            </a:pPr>
            <a:endParaRPr/>
          </a:p>
          <a:p>
            <a:pPr marL="0" indent="0" defTabSz="841247">
              <a:spcBef>
                <a:spcPts val="300"/>
              </a:spcBef>
              <a:buSzTx/>
              <a:buNone/>
              <a:defRPr sz="2944"/>
            </a:pPr>
            <a:r>
              <a:rPr sz="1840" b="1">
                <a:latin typeface="Courier New"/>
                <a:ea typeface="Courier New"/>
                <a:cs typeface="Courier New"/>
                <a:sym typeface="Courier New"/>
              </a:rPr>
              <a:t>int </a:t>
            </a:r>
            <a:r>
              <a:rPr sz="1840" b="1">
                <a:solidFill>
                  <a:srgbClr val="FF0000"/>
                </a:solidFill>
                <a:latin typeface="Courier New"/>
                <a:ea typeface="Courier New"/>
                <a:cs typeface="Courier New"/>
                <a:sym typeface="Courier New"/>
              </a:rPr>
              <a:t>shmget</a:t>
            </a:r>
            <a:r>
              <a:rPr sz="1840" b="1">
                <a:latin typeface="Courier New"/>
                <a:ea typeface="Courier New"/>
                <a:cs typeface="Courier New"/>
                <a:sym typeface="Courier New"/>
              </a:rPr>
              <a:t>(key_t </a:t>
            </a:r>
            <a:r>
              <a:rPr sz="1840" b="1" i="1">
                <a:latin typeface="Courier New"/>
                <a:ea typeface="Courier New"/>
                <a:cs typeface="Courier New"/>
                <a:sym typeface="Courier New"/>
              </a:rPr>
              <a:t>key</a:t>
            </a:r>
            <a:r>
              <a:rPr sz="1840" b="1">
                <a:latin typeface="Courier New"/>
                <a:ea typeface="Courier New"/>
                <a:cs typeface="Courier New"/>
                <a:sym typeface="Courier New"/>
              </a:rPr>
              <a:t>, size_t </a:t>
            </a:r>
            <a:r>
              <a:rPr sz="1840" b="1" i="1">
                <a:latin typeface="Courier New"/>
                <a:ea typeface="Courier New"/>
                <a:cs typeface="Courier New"/>
                <a:sym typeface="Courier New"/>
              </a:rPr>
              <a:t>size</a:t>
            </a:r>
            <a:r>
              <a:rPr sz="1840" b="1">
                <a:latin typeface="Courier New"/>
                <a:ea typeface="Courier New"/>
                <a:cs typeface="Courier New"/>
                <a:sym typeface="Courier New"/>
              </a:rPr>
              <a:t>, int </a:t>
            </a:r>
            <a:r>
              <a:rPr sz="1840" b="1" i="1">
                <a:latin typeface="Courier New"/>
                <a:ea typeface="Courier New"/>
                <a:cs typeface="Courier New"/>
                <a:sym typeface="Courier New"/>
              </a:rPr>
              <a:t>shmflg</a:t>
            </a:r>
            <a:r>
              <a:rPr sz="1840" b="1">
                <a:latin typeface="Courier New"/>
                <a:ea typeface="Courier New"/>
                <a:cs typeface="Courier New"/>
                <a:sym typeface="Courier New"/>
              </a:rPr>
              <a:t>);</a:t>
            </a:r>
          </a:p>
          <a:p>
            <a:pPr marL="0" indent="110997" defTabSz="841247">
              <a:spcBef>
                <a:spcPts val="500"/>
              </a:spcBef>
              <a:buSzTx/>
              <a:buNone/>
              <a:defRPr sz="2944"/>
            </a:pPr>
            <a:endParaRPr sz="1840" b="1">
              <a:latin typeface="Courier New"/>
              <a:ea typeface="Courier New"/>
              <a:cs typeface="Courier New"/>
              <a:sym typeface="Courier New"/>
            </a:endParaRPr>
          </a:p>
          <a:p>
            <a:pPr marL="0" indent="0" defTabSz="841247">
              <a:spcBef>
                <a:spcPts val="300"/>
              </a:spcBef>
              <a:buSzTx/>
              <a:buNone/>
              <a:defRPr sz="2944"/>
            </a:pPr>
            <a:r>
              <a:rPr sz="1840" b="1">
                <a:latin typeface="Courier New"/>
                <a:ea typeface="Courier New"/>
                <a:cs typeface="Courier New"/>
                <a:sym typeface="Courier New"/>
              </a:rPr>
              <a:t>Example:</a:t>
            </a:r>
          </a:p>
          <a:p>
            <a:pPr marL="262890" lvl="1" indent="157734" defTabSz="841247">
              <a:spcBef>
                <a:spcPts val="200"/>
              </a:spcBef>
              <a:buSzTx/>
              <a:buNone/>
              <a:defRPr sz="2576">
                <a:latin typeface="Arial"/>
                <a:ea typeface="Arial"/>
                <a:cs typeface="Arial"/>
                <a:sym typeface="Arial"/>
              </a:defRPr>
            </a:pPr>
            <a:r>
              <a:rPr sz="1656" b="1">
                <a:latin typeface="Courier New"/>
                <a:ea typeface="Courier New"/>
                <a:cs typeface="Courier New"/>
                <a:sym typeface="Courier New"/>
              </a:rPr>
              <a:t>key_t key; </a:t>
            </a:r>
          </a:p>
          <a:p>
            <a:pPr marL="262890" lvl="1" indent="157734" defTabSz="841247">
              <a:spcBef>
                <a:spcPts val="200"/>
              </a:spcBef>
              <a:buSzTx/>
              <a:buNone/>
              <a:defRPr sz="2576">
                <a:latin typeface="Arial"/>
                <a:ea typeface="Arial"/>
                <a:cs typeface="Arial"/>
                <a:sym typeface="Arial"/>
              </a:defRPr>
            </a:pPr>
            <a:r>
              <a:rPr sz="1656" b="1">
                <a:latin typeface="Courier New"/>
                <a:ea typeface="Courier New"/>
                <a:cs typeface="Courier New"/>
                <a:sym typeface="Courier New"/>
              </a:rPr>
              <a:t>int shmid; </a:t>
            </a:r>
          </a:p>
          <a:p>
            <a:pPr marL="0" indent="110997" defTabSz="841247">
              <a:spcBef>
                <a:spcPts val="500"/>
              </a:spcBef>
              <a:buSzTx/>
              <a:buNone/>
              <a:defRPr sz="2944"/>
            </a:pPr>
            <a:endParaRPr sz="2576">
              <a:latin typeface="Arial"/>
              <a:ea typeface="Arial"/>
              <a:cs typeface="Arial"/>
              <a:sym typeface="Arial"/>
            </a:endParaRPr>
          </a:p>
          <a:p>
            <a:pPr marL="262890" lvl="1" indent="157734" defTabSz="841247">
              <a:spcBef>
                <a:spcPts val="200"/>
              </a:spcBef>
              <a:buSzTx/>
              <a:buNone/>
              <a:defRPr sz="2576">
                <a:latin typeface="Arial"/>
                <a:ea typeface="Arial"/>
                <a:cs typeface="Arial"/>
                <a:sym typeface="Arial"/>
              </a:defRPr>
            </a:pPr>
            <a:r>
              <a:rPr sz="1656" b="1">
                <a:latin typeface="Courier New"/>
                <a:ea typeface="Courier New"/>
                <a:cs typeface="Courier New"/>
                <a:sym typeface="Courier New"/>
              </a:rPr>
              <a:t>key = </a:t>
            </a:r>
            <a:r>
              <a:rPr sz="1656" b="1">
                <a:solidFill>
                  <a:srgbClr val="FF0000"/>
                </a:solidFill>
                <a:latin typeface="Courier New"/>
                <a:ea typeface="Courier New"/>
                <a:cs typeface="Courier New"/>
                <a:sym typeface="Courier New"/>
              </a:rPr>
              <a:t>ftok</a:t>
            </a:r>
            <a:r>
              <a:rPr sz="1656" b="1">
                <a:latin typeface="Courier New"/>
                <a:ea typeface="Courier New"/>
                <a:cs typeface="Courier New"/>
                <a:sym typeface="Courier New"/>
              </a:rPr>
              <a:t>(“&lt;somefile&gt;", </a:t>
            </a:r>
            <a:r>
              <a:rPr sz="1656" b="1">
                <a:solidFill>
                  <a:srgbClr val="FF0000"/>
                </a:solidFill>
                <a:latin typeface="Courier New"/>
                <a:ea typeface="Courier New"/>
                <a:cs typeface="Courier New"/>
                <a:sym typeface="Courier New"/>
              </a:rPr>
              <a:t>‘A’</a:t>
            </a:r>
            <a:r>
              <a:rPr sz="1656" b="1">
                <a:latin typeface="Courier New"/>
                <a:ea typeface="Courier New"/>
                <a:cs typeface="Courier New"/>
                <a:sym typeface="Courier New"/>
              </a:rPr>
              <a:t>); </a:t>
            </a:r>
          </a:p>
          <a:p>
            <a:pPr marL="0" indent="110997" defTabSz="841247">
              <a:spcBef>
                <a:spcPts val="500"/>
              </a:spcBef>
              <a:buSzTx/>
              <a:buNone/>
              <a:defRPr sz="2944"/>
            </a:pPr>
            <a:endParaRPr sz="2576">
              <a:latin typeface="Arial"/>
              <a:ea typeface="Arial"/>
              <a:cs typeface="Arial"/>
              <a:sym typeface="Arial"/>
            </a:endParaRPr>
          </a:p>
          <a:p>
            <a:pPr marL="262890" lvl="1" indent="157734" defTabSz="841247">
              <a:spcBef>
                <a:spcPts val="200"/>
              </a:spcBef>
              <a:buSzTx/>
              <a:buNone/>
              <a:defRPr sz="2576">
                <a:latin typeface="Arial"/>
                <a:ea typeface="Arial"/>
                <a:cs typeface="Arial"/>
                <a:sym typeface="Arial"/>
              </a:defRPr>
            </a:pPr>
            <a:r>
              <a:rPr sz="1656" b="1">
                <a:latin typeface="Courier New"/>
                <a:ea typeface="Courier New"/>
                <a:cs typeface="Courier New"/>
                <a:sym typeface="Courier New"/>
              </a:rPr>
              <a:t>shmid = </a:t>
            </a:r>
            <a:r>
              <a:rPr sz="1656" b="1">
                <a:solidFill>
                  <a:srgbClr val="FF0000"/>
                </a:solidFill>
                <a:latin typeface="Courier New"/>
                <a:ea typeface="Courier New"/>
                <a:cs typeface="Courier New"/>
                <a:sym typeface="Courier New"/>
              </a:rPr>
              <a:t>shmget</a:t>
            </a:r>
            <a:r>
              <a:rPr sz="1656" b="1">
                <a:latin typeface="Courier New"/>
                <a:ea typeface="Courier New"/>
                <a:cs typeface="Courier New"/>
                <a:sym typeface="Courier New"/>
              </a:rPr>
              <a:t>(key, 1024, 0644 | IPC_CREAT);</a:t>
            </a:r>
            <a:r>
              <a:rPr sz="1656" b="1"/>
              <a:t> </a:t>
            </a:r>
            <a:r>
              <a:rPr sz="1656" b="1">
                <a:latin typeface="Courier New"/>
                <a:ea typeface="Courier New"/>
                <a:cs typeface="Courier New"/>
                <a:sym typeface="Courier New"/>
              </a:rPr>
              <a:t> </a:t>
            </a:r>
          </a:p>
          <a:p>
            <a:pPr marL="0" indent="110997" defTabSz="841247">
              <a:spcBef>
                <a:spcPts val="500"/>
              </a:spcBef>
              <a:buSzTx/>
              <a:buNone/>
              <a:defRPr sz="2944"/>
            </a:pPr>
            <a:endParaRPr sz="2576">
              <a:latin typeface="Arial"/>
              <a:ea typeface="Arial"/>
              <a:cs typeface="Arial"/>
              <a:sym typeface="Arial"/>
            </a:endParaRPr>
          </a:p>
          <a:p>
            <a:pPr marL="0" indent="0" defTabSz="841247">
              <a:spcBef>
                <a:spcPts val="300"/>
              </a:spcBef>
              <a:buSzTx/>
              <a:buNone/>
              <a:defRPr sz="2944"/>
            </a:pPr>
            <a:r>
              <a:rPr sz="2208"/>
              <a:t>Here’s an example.</a:t>
            </a:r>
          </a:p>
          <a:p>
            <a:pPr marL="0" indent="0" defTabSz="841247">
              <a:spcBef>
                <a:spcPts val="300"/>
              </a:spcBef>
              <a:buSzTx/>
              <a:buNone/>
              <a:defRPr sz="2944"/>
            </a:pPr>
            <a:r>
              <a:t>http://www.cs.binghamton.edu/~kartik/examples/shm_create.c</a:t>
            </a:r>
            <a:endParaRPr sz="1656"/>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xfrm>
            <a:off x="685800" y="29914"/>
            <a:ext cx="7772400" cy="1570286"/>
          </a:xfrm>
          <a:prstGeom prst="rect">
            <a:avLst/>
          </a:prstGeom>
        </p:spPr>
        <p:txBody>
          <a:bodyPr lIns="45699" tIns="45699" rIns="45699" bIns="45699">
            <a:normAutofit/>
          </a:bodyPr>
          <a:lstStyle/>
          <a:p>
            <a:r>
              <a:rPr u="sng"/>
              <a:t>Attach and Detach</a:t>
            </a:r>
            <a:br>
              <a:rPr u="sng"/>
            </a:br>
            <a:r>
              <a:rPr u="sng"/>
              <a:t>Shared Memory</a:t>
            </a:r>
          </a:p>
        </p:txBody>
      </p:sp>
      <p:sp>
        <p:nvSpPr>
          <p:cNvPr id="272" name="Shape 272"/>
          <p:cNvSpPr>
            <a:spLocks noGrp="1"/>
          </p:cNvSpPr>
          <p:nvPr>
            <p:ph type="body" idx="1"/>
          </p:nvPr>
        </p:nvSpPr>
        <p:spPr>
          <a:xfrm>
            <a:off x="-11114" y="1632098"/>
            <a:ext cx="9142411" cy="4692501"/>
          </a:xfrm>
          <a:prstGeom prst="rect">
            <a:avLst/>
          </a:prstGeom>
        </p:spPr>
        <p:txBody>
          <a:bodyPr lIns="45699" tIns="45699" rIns="45699" bIns="45699">
            <a:normAutofit/>
          </a:bodyPr>
          <a:lstStyle/>
          <a:p>
            <a:pPr marL="0" indent="0" defTabSz="868680">
              <a:lnSpc>
                <a:spcPct val="90000"/>
              </a:lnSpc>
              <a:spcBef>
                <a:spcPts val="200"/>
              </a:spcBef>
              <a:buSzTx/>
              <a:buNone/>
              <a:defRPr sz="3040"/>
            </a:pPr>
            <a:r>
              <a:rPr sz="1710" b="1">
                <a:latin typeface="Courier New"/>
                <a:ea typeface="Courier New"/>
                <a:cs typeface="Courier New"/>
                <a:sym typeface="Courier New"/>
              </a:rPr>
              <a:t>void *</a:t>
            </a:r>
            <a:r>
              <a:rPr sz="1710" b="1">
                <a:solidFill>
                  <a:srgbClr val="FF0000"/>
                </a:solidFill>
                <a:latin typeface="Courier New"/>
                <a:ea typeface="Courier New"/>
                <a:cs typeface="Courier New"/>
                <a:sym typeface="Courier New"/>
              </a:rPr>
              <a:t>shmat</a:t>
            </a:r>
            <a:r>
              <a:rPr sz="1710" b="1">
                <a:latin typeface="Courier New"/>
                <a:ea typeface="Courier New"/>
                <a:cs typeface="Courier New"/>
                <a:sym typeface="Courier New"/>
              </a:rPr>
              <a:t>(int </a:t>
            </a:r>
            <a:r>
              <a:rPr sz="1710" b="1" i="1">
                <a:latin typeface="Courier New"/>
                <a:ea typeface="Courier New"/>
                <a:cs typeface="Courier New"/>
                <a:sym typeface="Courier New"/>
              </a:rPr>
              <a:t>shmid</a:t>
            </a:r>
            <a:r>
              <a:rPr sz="1710" b="1">
                <a:latin typeface="Courier New"/>
                <a:ea typeface="Courier New"/>
                <a:cs typeface="Courier New"/>
                <a:sym typeface="Courier New"/>
              </a:rPr>
              <a:t>, void *</a:t>
            </a:r>
            <a:r>
              <a:rPr sz="1710" b="1" i="1">
                <a:latin typeface="Courier New"/>
                <a:ea typeface="Courier New"/>
                <a:cs typeface="Courier New"/>
                <a:sym typeface="Courier New"/>
              </a:rPr>
              <a:t>shmaddr</a:t>
            </a:r>
            <a:r>
              <a:rPr sz="1710" b="1">
                <a:latin typeface="Courier New"/>
                <a:ea typeface="Courier New"/>
                <a:cs typeface="Courier New"/>
                <a:sym typeface="Courier New"/>
              </a:rPr>
              <a:t>, int </a:t>
            </a:r>
            <a:r>
              <a:rPr sz="1710" b="1" i="1">
                <a:latin typeface="Courier New"/>
                <a:ea typeface="Courier New"/>
                <a:cs typeface="Courier New"/>
                <a:sym typeface="Courier New"/>
              </a:rPr>
              <a:t>shmflg</a:t>
            </a:r>
            <a:r>
              <a:rPr sz="1710" b="1">
                <a:latin typeface="Courier New"/>
                <a:ea typeface="Courier New"/>
                <a:cs typeface="Courier New"/>
                <a:sym typeface="Courier New"/>
              </a:rPr>
              <a:t>);</a:t>
            </a:r>
          </a:p>
          <a:p>
            <a:pPr marL="0" indent="0" defTabSz="868680">
              <a:lnSpc>
                <a:spcPct val="90000"/>
              </a:lnSpc>
              <a:spcBef>
                <a:spcPts val="200"/>
              </a:spcBef>
              <a:buSzTx/>
              <a:buNone/>
              <a:defRPr sz="3040"/>
            </a:pPr>
            <a:r>
              <a:rPr sz="1710" b="1">
                <a:latin typeface="Courier New"/>
                <a:ea typeface="Courier New"/>
                <a:cs typeface="Courier New"/>
                <a:sym typeface="Courier New"/>
              </a:rPr>
              <a:t>int </a:t>
            </a:r>
            <a:r>
              <a:rPr sz="1710" b="1">
                <a:solidFill>
                  <a:srgbClr val="FF0000"/>
                </a:solidFill>
                <a:latin typeface="Courier New"/>
                <a:ea typeface="Courier New"/>
                <a:cs typeface="Courier New"/>
                <a:sym typeface="Courier New"/>
              </a:rPr>
              <a:t>shmdt</a:t>
            </a:r>
            <a:r>
              <a:rPr sz="1710" b="1">
                <a:latin typeface="Courier New"/>
                <a:ea typeface="Courier New"/>
                <a:cs typeface="Courier New"/>
                <a:sym typeface="Courier New"/>
              </a:rPr>
              <a:t>(void *</a:t>
            </a:r>
            <a:r>
              <a:rPr sz="1710" b="1" i="1">
                <a:latin typeface="Courier New"/>
                <a:ea typeface="Courier New"/>
                <a:cs typeface="Courier New"/>
                <a:sym typeface="Courier New"/>
              </a:rPr>
              <a:t>shmaddr</a:t>
            </a:r>
            <a:r>
              <a:rPr sz="1710" b="1">
                <a:latin typeface="Courier New"/>
                <a:ea typeface="Courier New"/>
                <a:cs typeface="Courier New"/>
                <a:sym typeface="Courier New"/>
              </a:rPr>
              <a:t>);</a:t>
            </a:r>
          </a:p>
          <a:p>
            <a:pPr marL="0" indent="114617" defTabSz="868680">
              <a:spcBef>
                <a:spcPts val="500"/>
              </a:spcBef>
              <a:buSzTx/>
              <a:buNone/>
              <a:defRPr sz="3040"/>
            </a:pPr>
            <a:endParaRPr sz="1710" b="1">
              <a:latin typeface="Courier New"/>
              <a:ea typeface="Courier New"/>
              <a:cs typeface="Courier New"/>
              <a:sym typeface="Courier New"/>
            </a:endParaRP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Example:</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key_t key; </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int shmid; </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char *data; </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key = </a:t>
            </a:r>
            <a:r>
              <a:rPr sz="1710" b="1">
                <a:solidFill>
                  <a:srgbClr val="FF0000"/>
                </a:solidFill>
                <a:latin typeface="Courier New"/>
                <a:ea typeface="Courier New"/>
                <a:cs typeface="Courier New"/>
                <a:sym typeface="Courier New"/>
              </a:rPr>
              <a:t>ftok</a:t>
            </a:r>
            <a:r>
              <a:rPr sz="1710" b="1">
                <a:latin typeface="Courier New"/>
                <a:ea typeface="Courier New"/>
                <a:cs typeface="Courier New"/>
                <a:sym typeface="Courier New"/>
              </a:rPr>
              <a:t>("</a:t>
            </a:r>
            <a:r>
              <a:rPr sz="1520" b="1">
                <a:latin typeface="Courier New"/>
                <a:ea typeface="Courier New"/>
                <a:cs typeface="Courier New"/>
                <a:sym typeface="Courier New"/>
              </a:rPr>
              <a:t>&lt;somefile&gt;</a:t>
            </a:r>
            <a:r>
              <a:rPr sz="1710" b="1">
                <a:latin typeface="Courier New"/>
                <a:ea typeface="Courier New"/>
                <a:cs typeface="Courier New"/>
                <a:sym typeface="Courier New"/>
              </a:rPr>
              <a:t>", </a:t>
            </a:r>
            <a:r>
              <a:rPr sz="1710" b="1">
                <a:solidFill>
                  <a:srgbClr val="FF0000"/>
                </a:solidFill>
                <a:latin typeface="Courier New"/>
                <a:ea typeface="Courier New"/>
                <a:cs typeface="Courier New"/>
                <a:sym typeface="Courier New"/>
              </a:rPr>
              <a:t>‘A'</a:t>
            </a:r>
            <a:r>
              <a:rPr sz="1710" b="1">
                <a:latin typeface="Courier New"/>
                <a:ea typeface="Courier New"/>
                <a:cs typeface="Courier New"/>
                <a:sym typeface="Courier New"/>
              </a:rPr>
              <a:t>); </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shmid = </a:t>
            </a:r>
            <a:r>
              <a:rPr sz="1710" b="1">
                <a:solidFill>
                  <a:srgbClr val="FF0000"/>
                </a:solidFill>
                <a:latin typeface="Courier New"/>
                <a:ea typeface="Courier New"/>
                <a:cs typeface="Courier New"/>
                <a:sym typeface="Courier New"/>
              </a:rPr>
              <a:t>shmget</a:t>
            </a:r>
            <a:r>
              <a:rPr sz="1710" b="1">
                <a:latin typeface="Courier New"/>
                <a:ea typeface="Courier New"/>
                <a:cs typeface="Courier New"/>
                <a:sym typeface="Courier New"/>
              </a:rPr>
              <a:t>(key, 1024, 0644); </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data = </a:t>
            </a:r>
            <a:r>
              <a:rPr sz="1710" b="1">
                <a:solidFill>
                  <a:srgbClr val="FF0000"/>
                </a:solidFill>
                <a:latin typeface="Courier New"/>
                <a:ea typeface="Courier New"/>
                <a:cs typeface="Courier New"/>
                <a:sym typeface="Courier New"/>
              </a:rPr>
              <a:t>shmat</a:t>
            </a:r>
            <a:r>
              <a:rPr sz="1710" b="1">
                <a:latin typeface="Courier New"/>
                <a:ea typeface="Courier New"/>
                <a:cs typeface="Courier New"/>
                <a:sym typeface="Courier New"/>
              </a:rPr>
              <a:t>(shmid, (void *)0, 0);</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 read or write something to data here.</a:t>
            </a:r>
          </a:p>
          <a:p>
            <a:pPr marL="217170" lvl="2" indent="651509" defTabSz="868680">
              <a:lnSpc>
                <a:spcPct val="90000"/>
              </a:lnSpc>
              <a:spcBef>
                <a:spcPts val="200"/>
              </a:spcBef>
              <a:buSzTx/>
              <a:buNone/>
              <a:defRPr sz="2280">
                <a:latin typeface="Arial"/>
                <a:ea typeface="Arial"/>
                <a:cs typeface="Arial"/>
                <a:sym typeface="Arial"/>
              </a:defRPr>
            </a:pPr>
            <a:r>
              <a:rPr sz="1710" b="1">
                <a:solidFill>
                  <a:srgbClr val="FF0000"/>
                </a:solidFill>
                <a:latin typeface="Courier New"/>
                <a:ea typeface="Courier New"/>
                <a:cs typeface="Courier New"/>
                <a:sym typeface="Courier New"/>
              </a:rPr>
              <a:t>shmdt</a:t>
            </a:r>
            <a:r>
              <a:rPr sz="1710" b="1">
                <a:latin typeface="Courier New"/>
                <a:ea typeface="Courier New"/>
                <a:cs typeface="Courier New"/>
                <a:sym typeface="Courier New"/>
              </a:rPr>
              <a:t>(data);</a:t>
            </a:r>
          </a:p>
          <a:p>
            <a:pPr marL="271462" lvl="1" indent="162877" defTabSz="868680">
              <a:lnSpc>
                <a:spcPct val="90000"/>
              </a:lnSpc>
              <a:spcBef>
                <a:spcPts val="300"/>
              </a:spcBef>
              <a:buSzTx/>
              <a:buNone/>
              <a:defRPr sz="2660">
                <a:latin typeface="Arial"/>
                <a:ea typeface="Arial"/>
                <a:cs typeface="Arial"/>
                <a:sym typeface="Arial"/>
              </a:defRPr>
            </a:pPr>
            <a:r>
              <a:rPr sz="2280">
                <a:latin typeface="Comic Sans MS"/>
                <a:ea typeface="Comic Sans MS"/>
                <a:cs typeface="Comic Sans MS"/>
                <a:sym typeface="Comic Sans MS"/>
              </a:rPr>
              <a:t>Here’s an </a:t>
            </a:r>
            <a:r>
              <a:rPr sz="2280"/>
              <a:t>example.</a:t>
            </a:r>
          </a:p>
          <a:p>
            <a:pPr marL="271462" lvl="1" indent="162877" defTabSz="868680">
              <a:lnSpc>
                <a:spcPct val="90000"/>
              </a:lnSpc>
              <a:spcBef>
                <a:spcPts val="300"/>
              </a:spcBef>
              <a:buSzTx/>
              <a:buNone/>
              <a:defRPr sz="2660">
                <a:latin typeface="Arial"/>
                <a:ea typeface="Arial"/>
                <a:cs typeface="Arial"/>
                <a:sym typeface="Arial"/>
              </a:defRPr>
            </a:pPr>
            <a:r>
              <a:t>http://www.cs.binghamton.edu/~kartik/examples/shm_attach.c</a:t>
            </a:r>
            <a:endParaRPr sz="171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Deleting Shared Memory</a:t>
            </a:r>
          </a:p>
        </p:txBody>
      </p:sp>
      <p:sp>
        <p:nvSpPr>
          <p:cNvPr id="277" name="Shape 277"/>
          <p:cNvSpPr>
            <a:spLocks noGrp="1"/>
          </p:cNvSpPr>
          <p:nvPr>
            <p:ph type="body" idx="1"/>
          </p:nvPr>
        </p:nvSpPr>
        <p:spPr>
          <a:xfrm>
            <a:off x="0" y="1981200"/>
            <a:ext cx="9142411" cy="4114800"/>
          </a:xfrm>
          <a:prstGeom prst="rect">
            <a:avLst/>
          </a:prstGeom>
        </p:spPr>
        <p:txBody>
          <a:bodyPr lIns="45699" tIns="45699" rIns="45699" bIns="45699">
            <a:normAutofit/>
          </a:bodyPr>
          <a:lstStyle/>
          <a:p>
            <a:pPr marL="0" indent="0">
              <a:spcBef>
                <a:spcPts val="400"/>
              </a:spcBef>
              <a:buSzTx/>
              <a:buNone/>
            </a:pPr>
            <a:r>
              <a:rPr sz="2000" b="1">
                <a:latin typeface="Courier New"/>
                <a:ea typeface="Courier New"/>
                <a:cs typeface="Courier New"/>
                <a:sym typeface="Courier New"/>
              </a:rPr>
              <a:t>int </a:t>
            </a:r>
            <a:r>
              <a:rPr sz="2000" b="1">
                <a:solidFill>
                  <a:srgbClr val="333399"/>
                </a:solidFill>
                <a:latin typeface="Courier New"/>
                <a:ea typeface="Courier New"/>
                <a:cs typeface="Courier New"/>
                <a:sym typeface="Courier New"/>
              </a:rPr>
              <a:t>shmctl</a:t>
            </a:r>
            <a:r>
              <a:rPr sz="2000" b="1">
                <a:latin typeface="Courier New"/>
                <a:ea typeface="Courier New"/>
                <a:cs typeface="Courier New"/>
                <a:sym typeface="Courier New"/>
              </a:rPr>
              <a:t>(int shmid, int cmd, struct shmid_ds *buf);</a:t>
            </a:r>
          </a:p>
          <a:p>
            <a:pPr marL="0" indent="120650">
              <a:buSzTx/>
              <a:buNone/>
            </a:pPr>
            <a:endParaRPr sz="2000" b="1">
              <a:latin typeface="Courier New"/>
              <a:ea typeface="Courier New"/>
              <a:cs typeface="Courier New"/>
              <a:sym typeface="Courier New"/>
            </a:endParaRPr>
          </a:p>
          <a:p>
            <a:pPr marL="0" indent="120650">
              <a:buSzTx/>
              <a:buNone/>
            </a:pPr>
            <a:endParaRPr sz="2000" b="1">
              <a:latin typeface="Courier New"/>
              <a:ea typeface="Courier New"/>
              <a:cs typeface="Courier New"/>
              <a:sym typeface="Courier New"/>
            </a:endParaRPr>
          </a:p>
          <a:p>
            <a:pPr marL="285750" lvl="1" indent="171450">
              <a:spcBef>
                <a:spcPts val="400"/>
              </a:spcBef>
              <a:buSzTx/>
              <a:buNone/>
              <a:defRPr sz="2800">
                <a:latin typeface="Arial"/>
                <a:ea typeface="Arial"/>
                <a:cs typeface="Arial"/>
                <a:sym typeface="Arial"/>
              </a:defRPr>
            </a:pPr>
            <a:r>
              <a:rPr sz="2000" b="1">
                <a:solidFill>
                  <a:srgbClr val="333399"/>
                </a:solidFill>
                <a:latin typeface="Courier New"/>
                <a:ea typeface="Courier New"/>
                <a:cs typeface="Courier New"/>
                <a:sym typeface="Courier New"/>
              </a:rPr>
              <a:t>shmctl</a:t>
            </a:r>
            <a:r>
              <a:rPr sz="2000" b="1">
                <a:latin typeface="Courier New"/>
                <a:ea typeface="Courier New"/>
                <a:cs typeface="Courier New"/>
                <a:sym typeface="Courier New"/>
              </a:rPr>
              <a:t>(shmid, IPC_RMID, NULL);</a:t>
            </a:r>
            <a:r>
              <a:rPr sz="2000">
                <a:latin typeface="Courier New"/>
                <a:ea typeface="Courier New"/>
                <a:cs typeface="Courier New"/>
                <a:sym typeface="Courier New"/>
              </a:rPr>
              <a:t> </a:t>
            </a:r>
          </a:p>
          <a:p>
            <a:pPr marL="0" indent="120650">
              <a:buSzTx/>
              <a:buNone/>
            </a:pPr>
            <a:endParaRPr sz="2800">
              <a:latin typeface="Arial"/>
              <a:ea typeface="Arial"/>
              <a:cs typeface="Arial"/>
              <a:sym typeface="Arial"/>
            </a:endParaRPr>
          </a:p>
          <a:p>
            <a:pPr marL="285750" lvl="1" indent="171450">
              <a:spcBef>
                <a:spcPts val="500"/>
              </a:spcBef>
              <a:buSzTx/>
              <a:buNone/>
              <a:defRPr sz="2800">
                <a:latin typeface="Arial"/>
                <a:ea typeface="Arial"/>
                <a:cs typeface="Arial"/>
                <a:sym typeface="Arial"/>
              </a:defRPr>
            </a:pPr>
            <a:r>
              <a:rPr b="1"/>
              <a:t>Example:</a:t>
            </a:r>
          </a:p>
          <a:p>
            <a:pPr marL="285750" lvl="1" indent="171450">
              <a:spcBef>
                <a:spcPts val="500"/>
              </a:spcBef>
              <a:buSzTx/>
              <a:buNone/>
              <a:defRPr sz="2800">
                <a:latin typeface="Arial"/>
                <a:ea typeface="Arial"/>
                <a:cs typeface="Arial"/>
                <a:sym typeface="Arial"/>
              </a:defRPr>
            </a:pPr>
            <a:r>
              <a:t>http://www.cs.binghamton.edu/~kartik/examples/shm_delete.c</a:t>
            </a:r>
            <a:endParaRPr sz="1800"/>
          </a:p>
          <a:p>
            <a:pPr marL="285750" lvl="1" indent="171450">
              <a:spcBef>
                <a:spcPts val="500"/>
              </a:spcBef>
              <a:buSzTx/>
              <a:buNone/>
              <a:defRPr sz="2800">
                <a:latin typeface="Arial"/>
                <a:ea typeface="Arial"/>
                <a:cs typeface="Arial"/>
                <a:sym typeface="Arial"/>
              </a:defRPr>
            </a:pPr>
            <a:r>
              <a: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Some simple forms of IPC</a:t>
            </a:r>
          </a:p>
        </p:txBody>
      </p:sp>
      <p:sp>
        <p:nvSpPr>
          <p:cNvPr id="46" name="Shape 46"/>
          <p:cNvSpPr>
            <a:spLocks noGrp="1"/>
          </p:cNvSpPr>
          <p:nvPr>
            <p:ph type="body" idx="1"/>
          </p:nvPr>
        </p:nvSpPr>
        <p:spPr>
          <a:xfrm>
            <a:off x="380999" y="1447800"/>
            <a:ext cx="8077201" cy="5105399"/>
          </a:xfrm>
          <a:prstGeom prst="rect">
            <a:avLst/>
          </a:prstGeom>
        </p:spPr>
        <p:txBody>
          <a:bodyPr lIns="45699" tIns="45699" rIns="45699" bIns="45699">
            <a:normAutofit/>
          </a:bodyPr>
          <a:lstStyle/>
          <a:p>
            <a:pPr marL="0" indent="0" defTabSz="896111">
              <a:spcBef>
                <a:spcPts val="400"/>
              </a:spcBef>
              <a:buSzPct val="60714"/>
              <a:defRPr sz="3136"/>
            </a:pPr>
            <a:r>
              <a:rPr sz="2744"/>
              <a:t>Parent-child</a:t>
            </a:r>
          </a:p>
          <a:p>
            <a:pPr marL="688086" lvl="1" indent="-240029" defTabSz="896111">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Command-line arguments, </a:t>
            </a:r>
          </a:p>
          <a:p>
            <a:pPr marL="688086" lvl="1" indent="-240029" defTabSz="896111">
              <a:spcBef>
                <a:spcPts val="300"/>
              </a:spcBef>
              <a:buSzPct val="60416"/>
              <a:defRPr sz="2744">
                <a:latin typeface="Arial"/>
                <a:ea typeface="Arial"/>
                <a:cs typeface="Arial"/>
                <a:sym typeface="Arial"/>
              </a:defRPr>
            </a:pPr>
            <a:r>
              <a:rPr sz="2352">
                <a:solidFill>
                  <a:srgbClr val="0000FF"/>
                </a:solidFill>
                <a:latin typeface="Comic Sans MS"/>
                <a:ea typeface="Comic Sans MS"/>
                <a:cs typeface="Comic Sans MS"/>
                <a:sym typeface="Comic Sans MS"/>
              </a:rPr>
              <a:t>wait</a:t>
            </a:r>
            <a:r>
              <a:rPr sz="2352">
                <a:latin typeface="Comic Sans MS"/>
                <a:ea typeface="Comic Sans MS"/>
                <a:cs typeface="Comic Sans MS"/>
                <a:sym typeface="Comic Sans MS"/>
              </a:rPr>
              <a:t>(…), </a:t>
            </a:r>
            <a:r>
              <a:rPr sz="2352">
                <a:solidFill>
                  <a:srgbClr val="0000FF"/>
                </a:solidFill>
                <a:latin typeface="Comic Sans MS"/>
                <a:ea typeface="Comic Sans MS"/>
                <a:cs typeface="Comic Sans MS"/>
                <a:sym typeface="Comic Sans MS"/>
              </a:rPr>
              <a:t>waitpid</a:t>
            </a:r>
            <a:r>
              <a:rPr sz="2352">
                <a:latin typeface="Comic Sans MS"/>
                <a:ea typeface="Comic Sans MS"/>
                <a:cs typeface="Comic Sans MS"/>
                <a:sym typeface="Comic Sans MS"/>
              </a:rPr>
              <a:t>(…)</a:t>
            </a:r>
          </a:p>
          <a:p>
            <a:pPr marL="688086" lvl="1" indent="-240029" defTabSz="896111">
              <a:spcBef>
                <a:spcPts val="300"/>
              </a:spcBef>
              <a:buSzPct val="60416"/>
              <a:defRPr sz="2744">
                <a:latin typeface="Arial"/>
                <a:ea typeface="Arial"/>
                <a:cs typeface="Arial"/>
                <a:sym typeface="Arial"/>
              </a:defRPr>
            </a:pPr>
            <a:r>
              <a:rPr sz="2352">
                <a:solidFill>
                  <a:srgbClr val="2D23F3"/>
                </a:solidFill>
                <a:latin typeface="Comic Sans MS"/>
                <a:ea typeface="Comic Sans MS"/>
                <a:cs typeface="Comic Sans MS"/>
                <a:sym typeface="Comic Sans MS"/>
              </a:rPr>
              <a:t>exit</a:t>
            </a:r>
            <a:r>
              <a:rPr sz="2352">
                <a:latin typeface="Comic Sans MS"/>
                <a:ea typeface="Comic Sans MS"/>
                <a:cs typeface="Comic Sans MS"/>
                <a:sym typeface="Comic Sans MS"/>
              </a:rPr>
              <a:t>(…)</a:t>
            </a:r>
          </a:p>
          <a:p>
            <a:pPr marL="0" indent="0" defTabSz="896111">
              <a:spcBef>
                <a:spcPts val="400"/>
              </a:spcBef>
              <a:buSzPct val="60714"/>
              <a:defRPr sz="3136"/>
            </a:pPr>
            <a:endParaRPr sz="2744">
              <a:latin typeface="Arial"/>
              <a:ea typeface="Arial"/>
              <a:cs typeface="Arial"/>
              <a:sym typeface="Arial"/>
            </a:endParaRPr>
          </a:p>
          <a:p>
            <a:pPr marL="0" indent="0" defTabSz="896111">
              <a:spcBef>
                <a:spcPts val="400"/>
              </a:spcBef>
              <a:buSzPct val="60714"/>
              <a:defRPr sz="3136"/>
            </a:pPr>
            <a:r>
              <a:rPr sz="2744"/>
              <a:t>Reading/modifying common files</a:t>
            </a:r>
          </a:p>
          <a:p>
            <a:pPr marL="688086" lvl="1" indent="-240029" defTabSz="896111">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Servers commonly use ‘pid’ file to determine other active servers.</a:t>
            </a:r>
          </a:p>
          <a:p>
            <a:pPr marL="0" indent="0" defTabSz="896111">
              <a:spcBef>
                <a:spcPts val="400"/>
              </a:spcBef>
              <a:buSzPct val="60714"/>
              <a:defRPr sz="3136"/>
            </a:pPr>
            <a:endParaRPr sz="2744">
              <a:latin typeface="Arial"/>
              <a:ea typeface="Arial"/>
              <a:cs typeface="Arial"/>
              <a:sym typeface="Arial"/>
            </a:endParaRPr>
          </a:p>
          <a:p>
            <a:pPr marL="0" indent="0" defTabSz="896111">
              <a:spcBef>
                <a:spcPts val="400"/>
              </a:spcBef>
              <a:buSzPct val="60714"/>
              <a:defRPr sz="3136"/>
            </a:pPr>
            <a:r>
              <a:rPr sz="2744"/>
              <a:t>Signals </a:t>
            </a:r>
          </a:p>
          <a:p>
            <a:pPr marL="688086" lvl="1" indent="-240029" defTabSz="896111">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Event notification from one process to another</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Command-line IPC control</a:t>
            </a:r>
          </a:p>
        </p:txBody>
      </p:sp>
      <p:sp>
        <p:nvSpPr>
          <p:cNvPr id="282" name="Shape 282"/>
          <p:cNvSpPr>
            <a:spLocks noGrp="1"/>
          </p:cNvSpPr>
          <p:nvPr>
            <p:ph type="body" idx="1"/>
          </p:nvPr>
        </p:nvSpPr>
        <p:spPr>
          <a:xfrm>
            <a:off x="685799" y="1981200"/>
            <a:ext cx="8077201" cy="4114800"/>
          </a:xfrm>
          <a:prstGeom prst="rect">
            <a:avLst/>
          </a:prstGeom>
        </p:spPr>
        <p:txBody>
          <a:bodyPr lIns="45699" tIns="45699" rIns="45699" bIns="45699">
            <a:normAutofit/>
          </a:bodyPr>
          <a:lstStyle/>
          <a:p>
            <a:pPr marL="0" indent="0">
              <a:buSzPct val="59375"/>
            </a:pPr>
            <a:r>
              <a:rPr>
                <a:solidFill>
                  <a:srgbClr val="FF0000"/>
                </a:solidFill>
              </a:rPr>
              <a:t>ipcs </a:t>
            </a:r>
          </a:p>
          <a:p>
            <a:pPr marL="742950" lvl="1" indent="-285750">
              <a:spcBef>
                <a:spcPts val="500"/>
              </a:spcBef>
              <a:buSzPct val="60714"/>
              <a:defRPr sz="2800">
                <a:latin typeface="Arial"/>
                <a:ea typeface="Arial"/>
                <a:cs typeface="Arial"/>
                <a:sym typeface="Arial"/>
              </a:defRPr>
            </a:pPr>
            <a:r>
              <a:rPr>
                <a:latin typeface="Comic Sans MS"/>
                <a:ea typeface="Comic Sans MS"/>
                <a:cs typeface="Comic Sans MS"/>
                <a:sym typeface="Comic Sans MS"/>
              </a:rPr>
              <a:t>Lists all IPC objects owned by the user</a:t>
            </a:r>
          </a:p>
          <a:p>
            <a:pPr marL="0" indent="120650">
              <a:buSzTx/>
              <a:buNone/>
            </a:pPr>
            <a:endParaRPr sz="2800">
              <a:latin typeface="Arial"/>
              <a:ea typeface="Arial"/>
              <a:cs typeface="Arial"/>
              <a:sym typeface="Arial"/>
            </a:endParaRPr>
          </a:p>
          <a:p>
            <a:pPr marL="0" indent="0">
              <a:buSzPct val="59375"/>
            </a:pPr>
            <a:r>
              <a:rPr>
                <a:solidFill>
                  <a:srgbClr val="FF0000"/>
                </a:solidFill>
              </a:rPr>
              <a:t>ipcrm</a:t>
            </a:r>
          </a:p>
          <a:p>
            <a:pPr marL="742950" lvl="1" indent="-285750">
              <a:spcBef>
                <a:spcPts val="500"/>
              </a:spcBef>
              <a:buSzPct val="60714"/>
              <a:defRPr sz="2800">
                <a:latin typeface="Arial"/>
                <a:ea typeface="Arial"/>
                <a:cs typeface="Arial"/>
                <a:sym typeface="Arial"/>
              </a:defRPr>
            </a:pPr>
            <a:r>
              <a:rPr>
                <a:latin typeface="Comic Sans MS"/>
                <a:ea typeface="Comic Sans MS"/>
                <a:cs typeface="Comic Sans MS"/>
                <a:sym typeface="Comic Sans MS"/>
              </a:rPr>
              <a:t>Removes specific IPC object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xfrm>
            <a:off x="990600" y="1828800"/>
            <a:ext cx="7772400" cy="1143000"/>
          </a:xfrm>
          <a:prstGeom prst="rect">
            <a:avLst/>
          </a:prstGeom>
        </p:spPr>
        <p:txBody>
          <a:bodyPr lIns="45699" tIns="45699" rIns="45699" bIns="45699">
            <a:normAutofit/>
          </a:bodyPr>
          <a:lstStyle>
            <a:lvl1pPr>
              <a:defRPr sz="4400" u="sng"/>
            </a:lvl1pPr>
          </a:lstStyle>
          <a:p>
            <a:pPr>
              <a:defRPr sz="4000" u="none"/>
            </a:pPr>
            <a:r>
              <a:rPr sz="4400" u="sng"/>
              <a:t>Signals</a:t>
            </a:r>
          </a:p>
        </p:txBody>
      </p:sp>
      <p:sp>
        <p:nvSpPr>
          <p:cNvPr id="287" name="Shape 287"/>
          <p:cNvSpPr>
            <a:spLocks noGrp="1"/>
          </p:cNvSpPr>
          <p:nvPr>
            <p:ph type="body" sz="quarter" idx="1"/>
          </p:nvPr>
        </p:nvSpPr>
        <p:spPr>
          <a:xfrm>
            <a:off x="1371599" y="3886200"/>
            <a:ext cx="6400801" cy="1752600"/>
          </a:xfrm>
          <a:prstGeom prst="rect">
            <a:avLst/>
          </a:prstGeom>
        </p:spPr>
        <p:txBody>
          <a:bodyPr lIns="45699" tIns="45699" rIns="45699" bIns="45699">
            <a:normAutofit/>
          </a:bodyPr>
          <a:lstStyle/>
          <a:p>
            <a:pPr marL="0" indent="120650">
              <a:spcBef>
                <a:spcPts val="0"/>
              </a:spcBef>
              <a:buSzTx/>
              <a:buNone/>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p:nvPr>
        </p:nvSpPr>
        <p:spPr>
          <a:xfrm>
            <a:off x="304799" y="0"/>
            <a:ext cx="8382001" cy="1143000"/>
          </a:xfrm>
          <a:prstGeom prst="rect">
            <a:avLst/>
          </a:prstGeom>
        </p:spPr>
        <p:txBody>
          <a:bodyPr lIns="45699" tIns="45699" rIns="45699" bIns="45699">
            <a:normAutofit/>
          </a:bodyPr>
          <a:lstStyle>
            <a:lvl1pPr>
              <a:defRPr sz="4800" u="sng"/>
            </a:lvl1pPr>
          </a:lstStyle>
          <a:p>
            <a:pPr>
              <a:defRPr sz="4400" u="none"/>
            </a:pPr>
            <a:r>
              <a:rPr sz="4800" u="sng"/>
              <a:t>Signals Overview</a:t>
            </a:r>
          </a:p>
        </p:txBody>
      </p:sp>
      <p:sp>
        <p:nvSpPr>
          <p:cNvPr id="292" name="Shape 292"/>
          <p:cNvSpPr>
            <a:spLocks noGrp="1"/>
          </p:cNvSpPr>
          <p:nvPr>
            <p:ph type="body" idx="1"/>
          </p:nvPr>
        </p:nvSpPr>
        <p:spPr>
          <a:xfrm>
            <a:off x="509306" y="990600"/>
            <a:ext cx="8406002" cy="5562600"/>
          </a:xfrm>
          <a:prstGeom prst="rect">
            <a:avLst/>
          </a:prstGeom>
        </p:spPr>
        <p:txBody>
          <a:bodyPr lIns="45699" tIns="45699" rIns="45699" bIns="45699">
            <a:normAutofit/>
          </a:bodyPr>
          <a:lstStyle/>
          <a:p>
            <a:pPr marL="0" indent="0">
              <a:spcBef>
                <a:spcPts val="500"/>
              </a:spcBef>
              <a:buSzPct val="60714"/>
            </a:pPr>
            <a:r>
              <a:rPr sz="2800">
                <a:solidFill>
                  <a:srgbClr val="0000FF"/>
                </a:solidFill>
              </a:rPr>
              <a:t>Signal </a:t>
            </a:r>
            <a:r>
              <a:rPr sz="2800"/>
              <a:t>is a notification to a process that an event has occurred.</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Could come from another process or from the OS</a:t>
            </a:r>
          </a:p>
          <a:p>
            <a:pPr marL="0" indent="0">
              <a:spcBef>
                <a:spcPts val="500"/>
              </a:spcBef>
              <a:buSzTx/>
              <a:buNone/>
            </a:pPr>
            <a:endParaRPr sz="2800"/>
          </a:p>
          <a:p>
            <a:pPr marL="0" indent="0">
              <a:spcBef>
                <a:spcPts val="500"/>
              </a:spcBef>
              <a:buSzPct val="60714"/>
            </a:pPr>
            <a:r>
              <a:rPr sz="2800"/>
              <a:t>Type of event determined by type of signal</a:t>
            </a:r>
          </a:p>
          <a:p>
            <a:pPr marL="0" indent="0">
              <a:spcBef>
                <a:spcPts val="500"/>
              </a:spcBef>
              <a:buSzTx/>
              <a:buNone/>
            </a:pPr>
            <a:endParaRPr sz="2800"/>
          </a:p>
          <a:p>
            <a:pPr marL="0" indent="0">
              <a:spcBef>
                <a:spcPts val="500"/>
              </a:spcBef>
              <a:buSzPct val="60714"/>
            </a:pPr>
            <a:r>
              <a:rPr sz="2800"/>
              <a:t>Try listing all signal types using  </a:t>
            </a:r>
          </a:p>
          <a:p>
            <a:pPr marL="285750" lvl="1" indent="171450">
              <a:spcBef>
                <a:spcPts val="400"/>
              </a:spcBef>
              <a:buSzTx/>
              <a:buNone/>
              <a:defRPr sz="2800">
                <a:latin typeface="Arial"/>
                <a:ea typeface="Arial"/>
                <a:cs typeface="Arial"/>
                <a:sym typeface="Arial"/>
              </a:defRPr>
            </a:pPr>
            <a:r>
              <a:rPr sz="2400" b="1">
                <a:solidFill>
                  <a:srgbClr val="0000FF"/>
                </a:solidFill>
                <a:latin typeface="Courier New"/>
                <a:ea typeface="Courier New"/>
                <a:cs typeface="Courier New"/>
                <a:sym typeface="Courier New"/>
              </a:rPr>
              <a:t>% kill –l</a:t>
            </a:r>
          </a:p>
          <a:p>
            <a:pPr marL="0" indent="0">
              <a:spcBef>
                <a:spcPts val="500"/>
              </a:spcBef>
              <a:buSzPct val="60714"/>
            </a:pPr>
            <a:r>
              <a:rPr sz="2800"/>
              <a:t>Some interesting signals</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SIGCHLD, SIGKILL, SIGSTOP</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p:nvPr>
        </p:nvSpPr>
        <p:spPr>
          <a:xfrm>
            <a:off x="152400" y="0"/>
            <a:ext cx="8458200" cy="1143000"/>
          </a:xfrm>
          <a:prstGeom prst="rect">
            <a:avLst/>
          </a:prstGeom>
        </p:spPr>
        <p:txBody>
          <a:bodyPr lIns="45699" tIns="45699" rIns="45699" bIns="45699">
            <a:normAutofit/>
          </a:bodyPr>
          <a:lstStyle>
            <a:lvl1pPr>
              <a:defRPr u="sng"/>
            </a:lvl1pPr>
          </a:lstStyle>
          <a:p>
            <a:pPr>
              <a:defRPr u="none"/>
            </a:pPr>
            <a:r>
              <a:rPr u="sng"/>
              <a:t>Handling Signals</a:t>
            </a:r>
          </a:p>
        </p:txBody>
      </p:sp>
      <p:sp>
        <p:nvSpPr>
          <p:cNvPr id="297" name="Shape 297"/>
          <p:cNvSpPr>
            <a:spLocks noGrp="1"/>
          </p:cNvSpPr>
          <p:nvPr>
            <p:ph type="body" idx="1"/>
          </p:nvPr>
        </p:nvSpPr>
        <p:spPr>
          <a:xfrm>
            <a:off x="152400" y="1219200"/>
            <a:ext cx="8763000" cy="5562600"/>
          </a:xfrm>
          <a:prstGeom prst="rect">
            <a:avLst/>
          </a:prstGeom>
        </p:spPr>
        <p:txBody>
          <a:bodyPr lIns="45699" tIns="45699" rIns="45699" bIns="45699">
            <a:normAutofit/>
          </a:bodyPr>
          <a:lstStyle/>
          <a:p>
            <a:pPr marL="0" indent="0">
              <a:lnSpc>
                <a:spcPct val="90000"/>
              </a:lnSpc>
              <a:spcBef>
                <a:spcPts val="400"/>
              </a:spcBef>
              <a:buSzPct val="60416"/>
            </a:pPr>
            <a:r>
              <a:rPr sz="2400"/>
              <a:t>Signals can be </a:t>
            </a:r>
            <a:r>
              <a:rPr sz="2400">
                <a:solidFill>
                  <a:srgbClr val="0000FF"/>
                </a:solidFill>
              </a:rPr>
              <a:t>caught</a:t>
            </a:r>
            <a:r>
              <a:rPr sz="2400"/>
              <a:t> – i.e. an </a:t>
            </a:r>
            <a:r>
              <a:rPr sz="2400">
                <a:solidFill>
                  <a:srgbClr val="0000FF"/>
                </a:solidFill>
              </a:rPr>
              <a:t>action </a:t>
            </a:r>
            <a:r>
              <a:rPr sz="2400"/>
              <a:t>can be associated with them</a:t>
            </a:r>
          </a:p>
          <a:p>
            <a:pPr marL="661307" lvl="1" indent="-204107">
              <a:lnSpc>
                <a:spcPct val="9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SIGKILL and SIGSTOP cannot be caught.</a:t>
            </a:r>
          </a:p>
          <a:p>
            <a:pPr marL="0" indent="120650">
              <a:buSzTx/>
              <a:buNone/>
            </a:pPr>
            <a:endParaRPr sz="1000"/>
          </a:p>
          <a:p>
            <a:pPr marL="0" indent="0">
              <a:lnSpc>
                <a:spcPct val="90000"/>
              </a:lnSpc>
              <a:spcBef>
                <a:spcPts val="400"/>
              </a:spcBef>
              <a:buSzPct val="60416"/>
            </a:pPr>
            <a:r>
              <a:rPr sz="2400"/>
              <a:t>Actions to signals can be customized using </a:t>
            </a:r>
          </a:p>
          <a:p>
            <a:pPr marL="285750" lvl="1" indent="171450">
              <a:lnSpc>
                <a:spcPct val="90000"/>
              </a:lnSpc>
              <a:spcBef>
                <a:spcPts val="400"/>
              </a:spcBef>
              <a:buSzTx/>
              <a:buNone/>
              <a:defRPr sz="2800">
                <a:latin typeface="Arial"/>
                <a:ea typeface="Arial"/>
                <a:cs typeface="Arial"/>
                <a:sym typeface="Arial"/>
              </a:defRPr>
            </a:pPr>
            <a:r>
              <a:rPr sz="2000" b="1">
                <a:solidFill>
                  <a:srgbClr val="0000FF"/>
                </a:solidFill>
                <a:latin typeface="Courier New"/>
                <a:ea typeface="Courier New"/>
                <a:cs typeface="Courier New"/>
                <a:sym typeface="Courier New"/>
              </a:rPr>
              <a:t>sigaction</a:t>
            </a:r>
            <a:r>
              <a:rPr sz="2000">
                <a:solidFill>
                  <a:srgbClr val="0000FF"/>
                </a:solidFill>
                <a:latin typeface="Courier New"/>
                <a:ea typeface="Courier New"/>
                <a:cs typeface="Courier New"/>
                <a:sym typeface="Courier New"/>
              </a:rPr>
              <a:t>(…)</a:t>
            </a:r>
            <a:r>
              <a:rPr sz="2000" b="1">
                <a:solidFill>
                  <a:srgbClr val="0000FF"/>
                </a:solidFill>
                <a:latin typeface="Courier New"/>
                <a:ea typeface="Courier New"/>
                <a:cs typeface="Courier New"/>
                <a:sym typeface="Courier New"/>
              </a:rPr>
              <a:t> </a:t>
            </a:r>
          </a:p>
          <a:p>
            <a:pPr marL="285750" lvl="1" indent="171450">
              <a:lnSpc>
                <a:spcPct val="90000"/>
              </a:lnSpc>
              <a:spcBef>
                <a:spcPts val="400"/>
              </a:spcBef>
              <a:buSzTx/>
              <a:buNone/>
              <a:defRPr sz="2800">
                <a:latin typeface="Arial"/>
                <a:ea typeface="Arial"/>
                <a:cs typeface="Arial"/>
                <a:sym typeface="Arial"/>
              </a:defRPr>
            </a:pPr>
            <a:r>
              <a:rPr sz="2000">
                <a:latin typeface="Comic Sans MS"/>
                <a:ea typeface="Comic Sans MS"/>
                <a:cs typeface="Comic Sans MS"/>
                <a:sym typeface="Comic Sans MS"/>
              </a:rPr>
              <a:t>which associates a </a:t>
            </a:r>
            <a:r>
              <a:rPr sz="2000">
                <a:solidFill>
                  <a:srgbClr val="0000FF"/>
                </a:solidFill>
                <a:latin typeface="Comic Sans MS"/>
                <a:ea typeface="Comic Sans MS"/>
                <a:cs typeface="Comic Sans MS"/>
                <a:sym typeface="Comic Sans MS"/>
              </a:rPr>
              <a:t>signal handler</a:t>
            </a:r>
            <a:r>
              <a:rPr sz="2000">
                <a:latin typeface="Comic Sans MS"/>
                <a:ea typeface="Comic Sans MS"/>
                <a:cs typeface="Comic Sans MS"/>
                <a:sym typeface="Comic Sans MS"/>
              </a:rPr>
              <a:t> with the signal.</a:t>
            </a:r>
          </a:p>
          <a:p>
            <a:pPr marL="0" indent="120650">
              <a:buSzTx/>
              <a:buNone/>
            </a:pPr>
            <a:endParaRPr sz="900"/>
          </a:p>
          <a:p>
            <a:pPr marL="0" indent="0">
              <a:lnSpc>
                <a:spcPct val="90000"/>
              </a:lnSpc>
              <a:spcBef>
                <a:spcPts val="400"/>
              </a:spcBef>
              <a:buSzPct val="60416"/>
            </a:pPr>
            <a:r>
              <a:rPr sz="2400"/>
              <a:t>Default action for most signals is to terminate the process</a:t>
            </a:r>
          </a:p>
          <a:p>
            <a:pPr marL="661307" lvl="1" indent="-204107">
              <a:lnSpc>
                <a:spcPct val="9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Except SIGCHLD and SIGURG are ignored by default.</a:t>
            </a:r>
          </a:p>
          <a:p>
            <a:pPr marL="0" indent="0">
              <a:lnSpc>
                <a:spcPct val="90000"/>
              </a:lnSpc>
              <a:spcBef>
                <a:spcPts val="400"/>
              </a:spcBef>
              <a:buSzPct val="60416"/>
            </a:pPr>
            <a:r>
              <a:rPr sz="2400"/>
              <a:t>Unwanted signals can be ignored </a:t>
            </a:r>
          </a:p>
          <a:p>
            <a:pPr marL="661307" lvl="1" indent="-204107">
              <a:lnSpc>
                <a:spcPct val="9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Except</a:t>
            </a:r>
            <a:r>
              <a:rPr sz="2000">
                <a:solidFill>
                  <a:srgbClr val="333399"/>
                </a:solidFill>
                <a:latin typeface="Comic Sans MS"/>
                <a:ea typeface="Comic Sans MS"/>
                <a:cs typeface="Comic Sans MS"/>
                <a:sym typeface="Comic Sans MS"/>
              </a:rPr>
              <a:t> </a:t>
            </a:r>
            <a:r>
              <a:rPr sz="2000">
                <a:latin typeface="Comic Sans MS"/>
                <a:ea typeface="Comic Sans MS"/>
                <a:cs typeface="Comic Sans MS"/>
                <a:sym typeface="Comic Sans MS"/>
              </a:rPr>
              <a:t>SIGKILL or SIGSTOP</a:t>
            </a:r>
          </a:p>
          <a:p>
            <a:pPr marL="0" indent="0">
              <a:lnSpc>
                <a:spcPct val="90000"/>
              </a:lnSpc>
              <a:spcBef>
                <a:spcPts val="400"/>
              </a:spcBef>
              <a:buSzPct val="60416"/>
            </a:pPr>
            <a:r>
              <a:rPr sz="2400"/>
              <a:t>Here’s an example</a:t>
            </a:r>
            <a:r>
              <a:t>.</a:t>
            </a:r>
            <a:r>
              <a:rPr sz="1800"/>
              <a:t> </a:t>
            </a:r>
          </a:p>
          <a:p>
            <a:pPr marL="457200" lvl="1" indent="0">
              <a:lnSpc>
                <a:spcPct val="90000"/>
              </a:lnSpc>
              <a:spcBef>
                <a:spcPts val="400"/>
              </a:spcBef>
              <a:buSzPct val="60416"/>
              <a:defRPr sz="2900"/>
            </a:pPr>
            <a:r>
              <a:t>http://www.cs.binghamton.edu/~kartik/examples/signals_ex.c</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More on SIGCHLD</a:t>
            </a:r>
          </a:p>
        </p:txBody>
      </p:sp>
      <p:sp>
        <p:nvSpPr>
          <p:cNvPr id="302" name="Shape 302"/>
          <p:cNvSpPr>
            <a:spLocks noGrp="1"/>
          </p:cNvSpPr>
          <p:nvPr>
            <p:ph type="body" idx="1"/>
          </p:nvPr>
        </p:nvSpPr>
        <p:spPr>
          <a:xfrm>
            <a:off x="381000" y="1411286"/>
            <a:ext cx="8686800" cy="4760914"/>
          </a:xfrm>
          <a:prstGeom prst="rect">
            <a:avLst/>
          </a:prstGeom>
        </p:spPr>
        <p:txBody>
          <a:bodyPr lIns="45699" tIns="45699" rIns="45699" bIns="45699">
            <a:normAutofit/>
          </a:bodyPr>
          <a:lstStyle/>
          <a:p>
            <a:pPr marL="0" indent="0">
              <a:lnSpc>
                <a:spcPct val="90000"/>
              </a:lnSpc>
              <a:spcBef>
                <a:spcPts val="400"/>
              </a:spcBef>
              <a:buSzPct val="60000"/>
            </a:pPr>
            <a:r>
              <a:rPr sz="2000"/>
              <a:t>Sent to parent when a child process </a:t>
            </a:r>
            <a:r>
              <a:rPr sz="2000">
                <a:solidFill>
                  <a:srgbClr val="FF0000"/>
                </a:solidFill>
              </a:rPr>
              <a:t>terminates</a:t>
            </a:r>
            <a:r>
              <a:rPr sz="2000"/>
              <a:t> or </a:t>
            </a:r>
            <a:r>
              <a:rPr sz="2000">
                <a:solidFill>
                  <a:srgbClr val="FF0000"/>
                </a:solidFill>
              </a:rPr>
              <a:t>stops</a:t>
            </a:r>
            <a:r>
              <a:rPr sz="2000"/>
              <a:t>.</a:t>
            </a:r>
          </a:p>
          <a:p>
            <a:pPr marL="0" indent="120650">
              <a:buSzTx/>
              <a:buNone/>
            </a:pPr>
            <a:endParaRPr sz="2000"/>
          </a:p>
          <a:p>
            <a:pPr marL="0" indent="0">
              <a:lnSpc>
                <a:spcPct val="90000"/>
              </a:lnSpc>
              <a:spcBef>
                <a:spcPts val="400"/>
              </a:spcBef>
              <a:buSzPct val="60000"/>
            </a:pPr>
            <a:r>
              <a:rPr sz="2000"/>
              <a:t>If act.sa_handler is </a:t>
            </a:r>
            <a:r>
              <a:rPr sz="2000">
                <a:solidFill>
                  <a:srgbClr val="3333FF"/>
                </a:solidFill>
              </a:rPr>
              <a:t>SIG_IGN</a:t>
            </a:r>
          </a:p>
          <a:p>
            <a:pPr marL="640896" lvl="1" indent="-183696">
              <a:lnSpc>
                <a:spcPct val="9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SIGCHLD will be ignored (default behavior)</a:t>
            </a:r>
          </a:p>
          <a:p>
            <a:pPr marL="0" indent="120650">
              <a:buSzTx/>
              <a:buNone/>
            </a:pPr>
            <a:endParaRPr sz="2800">
              <a:latin typeface="Arial"/>
              <a:ea typeface="Arial"/>
              <a:cs typeface="Arial"/>
              <a:sym typeface="Arial"/>
            </a:endParaRPr>
          </a:p>
          <a:p>
            <a:pPr marL="0" indent="0">
              <a:lnSpc>
                <a:spcPct val="90000"/>
              </a:lnSpc>
              <a:spcBef>
                <a:spcPts val="400"/>
              </a:spcBef>
              <a:buSzPct val="60000"/>
            </a:pPr>
            <a:r>
              <a:rPr sz="2000"/>
              <a:t>If act.sa_flags is </a:t>
            </a:r>
            <a:r>
              <a:rPr sz="2000">
                <a:solidFill>
                  <a:srgbClr val="3333FF"/>
                </a:solidFill>
              </a:rPr>
              <a:t>SA_NOCLDSTOP</a:t>
            </a:r>
            <a:r>
              <a:rPr sz="2000"/>
              <a:t> </a:t>
            </a:r>
          </a:p>
          <a:p>
            <a:pPr marL="640896" lvl="1" indent="-183696">
              <a:lnSpc>
                <a:spcPct val="9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SIGCHLD won't be generated when children stop</a:t>
            </a:r>
          </a:p>
          <a:p>
            <a:pPr marL="0" indent="120650">
              <a:buSzTx/>
              <a:buNone/>
            </a:pPr>
            <a:endParaRPr sz="2800">
              <a:latin typeface="Arial"/>
              <a:ea typeface="Arial"/>
              <a:cs typeface="Arial"/>
              <a:sym typeface="Arial"/>
            </a:endParaRPr>
          </a:p>
          <a:p>
            <a:pPr marL="0" indent="0">
              <a:lnSpc>
                <a:spcPct val="90000"/>
              </a:lnSpc>
              <a:spcBef>
                <a:spcPts val="400"/>
              </a:spcBef>
              <a:buSzPct val="60000"/>
            </a:pPr>
            <a:r>
              <a:rPr sz="2000"/>
              <a:t>act.sa_flags is </a:t>
            </a:r>
            <a:r>
              <a:rPr sz="2000">
                <a:solidFill>
                  <a:srgbClr val="3333FF"/>
                </a:solidFill>
              </a:rPr>
              <a:t>SA_NOCLDWAIT</a:t>
            </a:r>
            <a:r>
              <a:rPr sz="2000"/>
              <a:t> </a:t>
            </a:r>
          </a:p>
          <a:p>
            <a:pPr marL="640896" lvl="1" indent="-183696">
              <a:lnSpc>
                <a:spcPct val="9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children of the calling process will not be transformed into zombies when they terminate.</a:t>
            </a:r>
          </a:p>
          <a:p>
            <a:pPr marL="0" indent="120650">
              <a:buSzTx/>
              <a:buNone/>
            </a:pPr>
            <a:endParaRPr sz="2800">
              <a:latin typeface="Arial"/>
              <a:ea typeface="Arial"/>
              <a:cs typeface="Arial"/>
              <a:sym typeface="Arial"/>
            </a:endParaRPr>
          </a:p>
          <a:p>
            <a:pPr marL="0" indent="0">
              <a:lnSpc>
                <a:spcPct val="90000"/>
              </a:lnSpc>
              <a:spcBef>
                <a:spcPts val="400"/>
              </a:spcBef>
              <a:buSzPct val="60000"/>
            </a:pPr>
            <a:r>
              <a:rPr sz="2000"/>
              <a:t>These need to be set in </a:t>
            </a:r>
            <a:r>
              <a:rPr sz="2000">
                <a:solidFill>
                  <a:srgbClr val="0000FF"/>
                </a:solidFill>
              </a:rPr>
              <a:t>sigaction()</a:t>
            </a:r>
            <a:r>
              <a:rPr sz="2000"/>
              <a:t> </a:t>
            </a:r>
            <a:r>
              <a:rPr sz="2000">
                <a:solidFill>
                  <a:srgbClr val="FF3300"/>
                </a:solidFill>
              </a:rPr>
              <a:t>before</a:t>
            </a:r>
            <a:r>
              <a:rPr sz="2000"/>
              <a:t> parent calls </a:t>
            </a:r>
            <a:r>
              <a:rPr sz="2000">
                <a:solidFill>
                  <a:srgbClr val="FF0000"/>
                </a:solidFill>
              </a:rPr>
              <a:t>fork</a:t>
            </a:r>
            <a:r>
              <a:rPr sz="2000"/>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xfrm>
            <a:off x="76199" y="0"/>
            <a:ext cx="8534401" cy="1420863"/>
          </a:xfrm>
          <a:prstGeom prst="rect">
            <a:avLst/>
          </a:prstGeom>
        </p:spPr>
        <p:txBody>
          <a:bodyPr lIns="45699" tIns="45699" rIns="45699" bIns="45699">
            <a:normAutofit fontScale="90000"/>
          </a:bodyPr>
          <a:lstStyle>
            <a:lvl1pPr>
              <a:defRPr u="sng"/>
            </a:lvl1pPr>
          </a:lstStyle>
          <a:p>
            <a:pPr>
              <a:defRPr u="none"/>
            </a:pPr>
            <a:r>
              <a:rPr u="sng"/>
              <a:t>Reading child’s exit status without blocking on wait()</a:t>
            </a:r>
          </a:p>
        </p:txBody>
      </p:sp>
      <p:sp>
        <p:nvSpPr>
          <p:cNvPr id="307" name="Shape 307"/>
          <p:cNvSpPr>
            <a:spLocks noGrp="1"/>
          </p:cNvSpPr>
          <p:nvPr>
            <p:ph type="body" idx="1"/>
          </p:nvPr>
        </p:nvSpPr>
        <p:spPr>
          <a:xfrm>
            <a:off x="304800" y="1422400"/>
            <a:ext cx="8534400" cy="5234534"/>
          </a:xfrm>
          <a:prstGeom prst="rect">
            <a:avLst/>
          </a:prstGeom>
        </p:spPr>
        <p:txBody>
          <a:bodyPr lIns="45699" tIns="45699" rIns="45699" bIns="45699">
            <a:normAutofit/>
          </a:bodyPr>
          <a:lstStyle/>
          <a:p>
            <a:pPr marL="228600" indent="-228600" defTabSz="868680">
              <a:lnSpc>
                <a:spcPct val="90000"/>
              </a:lnSpc>
              <a:spcBef>
                <a:spcPts val="300"/>
              </a:spcBef>
              <a:buSzPct val="60416"/>
              <a:defRPr sz="3040"/>
            </a:pPr>
            <a:r>
              <a:rPr sz="2280"/>
              <a:t>Parent could install a signal handler for </a:t>
            </a:r>
            <a:r>
              <a:rPr sz="1900"/>
              <a:t>SIGCHLD</a:t>
            </a:r>
          </a:p>
          <a:p>
            <a:pPr marL="0" indent="114617" defTabSz="868680">
              <a:spcBef>
                <a:spcPts val="500"/>
              </a:spcBef>
              <a:buSzTx/>
              <a:buNone/>
              <a:defRPr sz="3040"/>
            </a:pPr>
            <a:endParaRPr sz="1900"/>
          </a:p>
          <a:p>
            <a:pPr marL="228600" indent="-228600" defTabSz="868680">
              <a:lnSpc>
                <a:spcPct val="90000"/>
              </a:lnSpc>
              <a:spcBef>
                <a:spcPts val="300"/>
              </a:spcBef>
              <a:buSzPct val="60416"/>
              <a:defRPr sz="3040"/>
            </a:pPr>
            <a:r>
              <a:rPr sz="2280"/>
              <a:t>Call </a:t>
            </a:r>
            <a:r>
              <a:rPr sz="2280" b="1">
                <a:solidFill>
                  <a:srgbClr val="0000FF"/>
                </a:solidFill>
                <a:latin typeface="Courier New"/>
                <a:ea typeface="Courier New"/>
                <a:cs typeface="Courier New"/>
                <a:sym typeface="Courier New"/>
              </a:rPr>
              <a:t>wait(…)/waitpid(…)</a:t>
            </a:r>
            <a:r>
              <a:rPr sz="2280">
                <a:solidFill>
                  <a:srgbClr val="333399"/>
                </a:solidFill>
              </a:rPr>
              <a:t>inside the signal handler</a:t>
            </a:r>
          </a:p>
          <a:p>
            <a:pPr marL="0" indent="114617" defTabSz="868680">
              <a:spcBef>
                <a:spcPts val="500"/>
              </a:spcBef>
              <a:buSzTx/>
              <a:buNone/>
              <a:defRPr sz="3040"/>
            </a:pPr>
            <a:endParaRPr sz="2280">
              <a:solidFill>
                <a:srgbClr val="333399"/>
              </a:solidFill>
            </a:endParaRP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void handle_sigchld(int signo) {</a:t>
            </a: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		pid_t	pid;</a:t>
            </a: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		int stat;</a:t>
            </a: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	 </a:t>
            </a: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		pid =</a:t>
            </a:r>
            <a:r>
              <a:rPr sz="1900" b="1">
                <a:solidFill>
                  <a:srgbClr val="333399"/>
                </a:solidFill>
                <a:latin typeface="Courier New"/>
                <a:ea typeface="Courier New"/>
                <a:cs typeface="Courier New"/>
                <a:sym typeface="Courier New"/>
              </a:rPr>
              <a:t> </a:t>
            </a:r>
            <a:r>
              <a:rPr sz="1900" b="1">
                <a:solidFill>
                  <a:srgbClr val="0000FF"/>
                </a:solidFill>
                <a:latin typeface="Courier New"/>
                <a:ea typeface="Courier New"/>
                <a:cs typeface="Courier New"/>
                <a:sym typeface="Courier New"/>
              </a:rPr>
              <a:t>wait</a:t>
            </a:r>
            <a:r>
              <a:rPr sz="1900" b="1">
                <a:latin typeface="Courier New"/>
                <a:ea typeface="Courier New"/>
                <a:cs typeface="Courier New"/>
                <a:sym typeface="Courier New"/>
              </a:rPr>
              <a:t>(&amp;stat); //returns without blocking</a:t>
            </a:r>
          </a:p>
          <a:p>
            <a:pPr marL="271462" lvl="1" indent="162877" defTabSz="868680">
              <a:lnSpc>
                <a:spcPct val="90000"/>
              </a:lnSpc>
              <a:spcBef>
                <a:spcPts val="300"/>
              </a:spcBef>
              <a:buSzTx/>
              <a:buNone/>
              <a:defRPr sz="2660">
                <a:latin typeface="Arial"/>
                <a:ea typeface="Arial"/>
                <a:cs typeface="Arial"/>
                <a:sym typeface="Arial"/>
              </a:defRPr>
            </a:pPr>
            <a:endParaRPr sz="1900" b="1">
              <a:latin typeface="Courier New"/>
              <a:ea typeface="Courier New"/>
              <a:cs typeface="Courier New"/>
              <a:sym typeface="Courier New"/>
            </a:endParaRP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		printf(“child %d terminated\n”, pid);</a:t>
            </a: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a:t>
            </a:r>
          </a:p>
          <a:p>
            <a:pPr marL="228600" indent="-228600" defTabSz="868680">
              <a:lnSpc>
                <a:spcPct val="90000"/>
              </a:lnSpc>
              <a:spcBef>
                <a:spcPts val="300"/>
              </a:spcBef>
              <a:buSzPct val="60416"/>
              <a:defRPr sz="3040"/>
            </a:pPr>
            <a:r>
              <a:rPr sz="2280"/>
              <a:t>Here’s an example. </a:t>
            </a:r>
          </a:p>
          <a:p>
            <a:pPr marL="361950" lvl="1" indent="0" defTabSz="868680">
              <a:lnSpc>
                <a:spcPct val="90000"/>
              </a:lnSpc>
              <a:spcBef>
                <a:spcPts val="300"/>
              </a:spcBef>
              <a:buSzPct val="60416"/>
              <a:defRPr sz="2850"/>
            </a:pPr>
            <a:r>
              <a:t>http://www.cs.binghamton.edu/~kartik/examples/sigchld.c</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More information…</a:t>
            </a:r>
          </a:p>
        </p:txBody>
      </p:sp>
      <p:sp>
        <p:nvSpPr>
          <p:cNvPr id="312" name="Shape 312"/>
          <p:cNvSpPr>
            <a:spLocks noGrp="1"/>
          </p:cNvSpPr>
          <p:nvPr>
            <p:ph type="body" idx="1"/>
          </p:nvPr>
        </p:nvSpPr>
        <p:spPr>
          <a:xfrm>
            <a:off x="76200" y="1411286"/>
            <a:ext cx="8991600" cy="4760914"/>
          </a:xfrm>
          <a:prstGeom prst="rect">
            <a:avLst/>
          </a:prstGeom>
        </p:spPr>
        <p:txBody>
          <a:bodyPr lIns="45699" tIns="45699" rIns="45699" bIns="45699">
            <a:normAutofit/>
          </a:bodyPr>
          <a:lstStyle/>
          <a:p>
            <a:pPr marL="0" indent="0">
              <a:spcBef>
                <a:spcPts val="500"/>
              </a:spcBef>
              <a:buSzPct val="60714"/>
            </a:pPr>
            <a:r>
              <a:rPr sz="2800"/>
              <a:t>Check </a:t>
            </a:r>
            <a:r>
              <a:rPr sz="2800">
                <a:solidFill>
                  <a:srgbClr val="333399"/>
                </a:solidFill>
              </a:rPr>
              <a:t>‘</a:t>
            </a:r>
            <a:r>
              <a:rPr sz="2800" b="1">
                <a:solidFill>
                  <a:srgbClr val="333399"/>
                </a:solidFill>
                <a:latin typeface="Comic Sans MS"/>
                <a:ea typeface="Comic Sans MS"/>
                <a:cs typeface="Comic Sans MS"/>
                <a:sym typeface="Comic Sans MS"/>
              </a:rPr>
              <a:t>man sigaction(…)</a:t>
            </a:r>
            <a:r>
              <a:rPr sz="2800">
                <a:solidFill>
                  <a:srgbClr val="333399"/>
                </a:solidFill>
              </a:rPr>
              <a:t>’</a:t>
            </a:r>
          </a:p>
          <a:p>
            <a:pPr marL="0" indent="120650">
              <a:buSzTx/>
              <a:buNone/>
            </a:pPr>
            <a:endParaRPr sz="2800">
              <a:solidFill>
                <a:srgbClr val="333399"/>
              </a:solidFill>
            </a:endParaRPr>
          </a:p>
          <a:p>
            <a:pPr marL="0" indent="0">
              <a:spcBef>
                <a:spcPts val="500"/>
              </a:spcBef>
              <a:buSzPct val="60714"/>
            </a:pPr>
            <a:r>
              <a:rPr sz="2800"/>
              <a:t>Understand what happens when signal is delivered in the middle of a system call? </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Different OSes have different behavior.</a:t>
            </a:r>
          </a:p>
          <a:p>
            <a:pPr marL="0" indent="120650">
              <a:buSzTx/>
              <a:buNone/>
            </a:pPr>
            <a:endParaRPr sz="2800">
              <a:latin typeface="Arial"/>
              <a:ea typeface="Arial"/>
              <a:cs typeface="Arial"/>
              <a:sym typeface="Arial"/>
            </a:endParaRPr>
          </a:p>
          <a:p>
            <a:pPr marL="0" indent="0">
              <a:spcBef>
                <a:spcPts val="500"/>
              </a:spcBef>
              <a:buSzPct val="60714"/>
            </a:pPr>
            <a:r>
              <a:rPr sz="2800"/>
              <a:t>Google for keywords “Unix Signals”</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Tons of useful links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References</a:t>
            </a:r>
          </a:p>
        </p:txBody>
      </p:sp>
      <p:sp>
        <p:nvSpPr>
          <p:cNvPr id="317" name="Shape 317"/>
          <p:cNvSpPr>
            <a:spLocks noGrp="1"/>
          </p:cNvSpPr>
          <p:nvPr>
            <p:ph type="body" idx="1"/>
          </p:nvPr>
        </p:nvSpPr>
        <p:spPr>
          <a:xfrm>
            <a:off x="76200" y="1411286"/>
            <a:ext cx="8991600" cy="4760914"/>
          </a:xfrm>
          <a:prstGeom prst="rect">
            <a:avLst/>
          </a:prstGeom>
        </p:spPr>
        <p:txBody>
          <a:bodyPr lIns="45699" tIns="45699" rIns="45699" bIns="45699">
            <a:normAutofit/>
          </a:bodyPr>
          <a:lstStyle/>
          <a:p>
            <a:pPr marL="0" indent="0">
              <a:buSzPct val="59375"/>
            </a:pPr>
            <a:r>
              <a:rPr dirty="0"/>
              <a:t>Unix man pages</a:t>
            </a:r>
          </a:p>
          <a:p>
            <a:pPr marL="0" indent="120650">
              <a:buSzTx/>
              <a:buNone/>
            </a:pPr>
            <a:endParaRPr dirty="0"/>
          </a:p>
          <a:p>
            <a:pPr marL="0" indent="0">
              <a:buSzPct val="59375"/>
            </a:pPr>
            <a:r>
              <a:rPr dirty="0"/>
              <a:t>“Advanced Programming in Unix Environment” by Richard Stevens</a:t>
            </a:r>
          </a:p>
          <a:p>
            <a:pPr marL="742950" lvl="1" indent="-285750">
              <a:spcBef>
                <a:spcPts val="500"/>
              </a:spcBef>
              <a:buSzPct val="60714"/>
              <a:defRPr sz="2800">
                <a:latin typeface="Arial"/>
                <a:ea typeface="Arial"/>
                <a:cs typeface="Arial"/>
                <a:sym typeface="Arial"/>
              </a:defRPr>
            </a:pPr>
            <a:r>
              <a:rPr dirty="0"/>
              <a:t>http://www.kohala.com/start/apue.html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xfrm>
            <a:off x="685800" y="76200"/>
            <a:ext cx="7772400" cy="1143000"/>
          </a:xfrm>
          <a:prstGeom prst="rect">
            <a:avLst/>
          </a:prstGeom>
        </p:spPr>
        <p:txBody>
          <a:bodyPr lIns="45699" tIns="45699" rIns="45699" bIns="45699">
            <a:normAutofit/>
          </a:bodyPr>
          <a:lstStyle>
            <a:lvl1pPr>
              <a:defRPr u="sng"/>
            </a:lvl1pPr>
          </a:lstStyle>
          <a:p>
            <a:pPr>
              <a:defRPr u="none"/>
            </a:pPr>
            <a:r>
              <a:rPr u="sng"/>
              <a:t>Some more forms of IPC…</a:t>
            </a:r>
          </a:p>
        </p:txBody>
      </p:sp>
      <p:sp>
        <p:nvSpPr>
          <p:cNvPr id="51" name="Shape 51"/>
          <p:cNvSpPr>
            <a:spLocks noGrp="1"/>
          </p:cNvSpPr>
          <p:nvPr>
            <p:ph type="body" idx="1"/>
          </p:nvPr>
        </p:nvSpPr>
        <p:spPr>
          <a:xfrm>
            <a:off x="304799" y="1295400"/>
            <a:ext cx="8153401" cy="5029199"/>
          </a:xfrm>
          <a:prstGeom prst="rect">
            <a:avLst/>
          </a:prstGeom>
        </p:spPr>
        <p:txBody>
          <a:bodyPr lIns="45699" tIns="45699" rIns="45699" bIns="45699">
            <a:normAutofit/>
          </a:bodyPr>
          <a:lstStyle/>
          <a:p>
            <a:pPr marL="0" indent="0">
              <a:lnSpc>
                <a:spcPct val="80000"/>
              </a:lnSpc>
              <a:spcBef>
                <a:spcPts val="400"/>
              </a:spcBef>
              <a:buSzPct val="60416"/>
            </a:pPr>
            <a:r>
              <a:rPr sz="2400"/>
              <a:t>Shared Memory</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Common piece of read/write memory.</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Needs synchronization for access</a:t>
            </a:r>
          </a:p>
          <a:p>
            <a:pPr marL="0" indent="0">
              <a:lnSpc>
                <a:spcPct val="80000"/>
              </a:lnSpc>
              <a:spcBef>
                <a:spcPts val="400"/>
              </a:spcBef>
              <a:buSzPct val="60416"/>
            </a:pPr>
            <a:endParaRPr sz="2800">
              <a:latin typeface="Arial"/>
              <a:ea typeface="Arial"/>
              <a:cs typeface="Arial"/>
              <a:sym typeface="Arial"/>
            </a:endParaRPr>
          </a:p>
          <a:p>
            <a:pPr marL="0" indent="0">
              <a:lnSpc>
                <a:spcPct val="80000"/>
              </a:lnSpc>
              <a:spcBef>
                <a:spcPts val="400"/>
              </a:spcBef>
              <a:buSzPct val="60416"/>
            </a:pPr>
            <a:r>
              <a:rPr sz="2400"/>
              <a:t>Semaphores</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Locking and event signaling mechanism between processes</a:t>
            </a:r>
          </a:p>
          <a:p>
            <a:pPr marL="0" indent="0">
              <a:lnSpc>
                <a:spcPct val="80000"/>
              </a:lnSpc>
              <a:spcBef>
                <a:spcPts val="400"/>
              </a:spcBef>
              <a:buSzPct val="60416"/>
            </a:pPr>
            <a:endParaRPr sz="2800">
              <a:latin typeface="Arial"/>
              <a:ea typeface="Arial"/>
              <a:cs typeface="Arial"/>
              <a:sym typeface="Arial"/>
            </a:endParaRPr>
          </a:p>
          <a:p>
            <a:pPr marL="0" indent="0">
              <a:lnSpc>
                <a:spcPct val="80000"/>
              </a:lnSpc>
              <a:spcBef>
                <a:spcPts val="400"/>
              </a:spcBef>
              <a:buSzPct val="60416"/>
            </a:pPr>
            <a:r>
              <a:rPr sz="2400"/>
              <a:t>Pipes</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Uni-directional (if used cleanly)</a:t>
            </a:r>
          </a:p>
          <a:p>
            <a:pPr marL="661307" lvl="1" indent="-204107">
              <a:lnSpc>
                <a:spcPct val="80000"/>
              </a:lnSpc>
              <a:spcBef>
                <a:spcPts val="400"/>
              </a:spcBef>
              <a:buSzPct val="72500"/>
              <a:defRPr sz="2800">
                <a:latin typeface="Arial"/>
                <a:ea typeface="Arial"/>
                <a:cs typeface="Arial"/>
                <a:sym typeface="Arial"/>
              </a:defRPr>
            </a:pPr>
            <a:r>
              <a:rPr sz="2000">
                <a:latin typeface="Comic Sans MS"/>
                <a:ea typeface="Comic Sans MS"/>
                <a:cs typeface="Comic Sans MS"/>
                <a:sym typeface="Comic Sans MS"/>
              </a:rPr>
              <a:t>‘ps -aux </a:t>
            </a:r>
            <a:r>
              <a:rPr sz="2400">
                <a:solidFill>
                  <a:srgbClr val="333399"/>
                </a:solidFill>
                <a:latin typeface="Comic Sans MS"/>
                <a:ea typeface="Comic Sans MS"/>
                <a:cs typeface="Comic Sans MS"/>
                <a:sym typeface="Comic Sans MS"/>
              </a:rPr>
              <a:t>|</a:t>
            </a:r>
            <a:r>
              <a:rPr sz="2000">
                <a:latin typeface="Comic Sans MS"/>
                <a:ea typeface="Comic Sans MS"/>
                <a:cs typeface="Comic Sans MS"/>
                <a:sym typeface="Comic Sans MS"/>
              </a:rPr>
              <a:t> more’</a:t>
            </a:r>
          </a:p>
          <a:p>
            <a:pPr marL="0" indent="0">
              <a:lnSpc>
                <a:spcPct val="80000"/>
              </a:lnSpc>
              <a:spcBef>
                <a:spcPts val="400"/>
              </a:spcBef>
              <a:buSzPct val="60416"/>
            </a:pPr>
            <a:endParaRPr sz="2800">
              <a:latin typeface="Arial"/>
              <a:ea typeface="Arial"/>
              <a:cs typeface="Arial"/>
              <a:sym typeface="Arial"/>
            </a:endParaRPr>
          </a:p>
          <a:p>
            <a:pPr marL="0" indent="0">
              <a:lnSpc>
                <a:spcPct val="80000"/>
              </a:lnSpc>
              <a:spcBef>
                <a:spcPts val="400"/>
              </a:spcBef>
              <a:buSzPct val="60416"/>
            </a:pPr>
            <a:r>
              <a:rPr sz="2400"/>
              <a:t>Sockets</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Bi-directional</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Not just across the network, but also between processes.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990600" y="1828800"/>
            <a:ext cx="7772400" cy="1143000"/>
          </a:xfrm>
          <a:prstGeom prst="rect">
            <a:avLst/>
          </a:prstGeom>
        </p:spPr>
        <p:txBody>
          <a:bodyPr lIns="45699" tIns="45699" rIns="45699" bIns="45699">
            <a:normAutofit/>
          </a:bodyPr>
          <a:lstStyle>
            <a:lvl1pPr>
              <a:defRPr sz="4400" u="sng"/>
            </a:lvl1pPr>
          </a:lstStyle>
          <a:p>
            <a:pPr>
              <a:defRPr sz="4000" u="none"/>
            </a:pPr>
            <a:r>
              <a:rPr sz="4400" u="sng"/>
              <a:t>Pipes</a:t>
            </a:r>
          </a:p>
        </p:txBody>
      </p:sp>
      <p:sp>
        <p:nvSpPr>
          <p:cNvPr id="56" name="Shape 56"/>
          <p:cNvSpPr>
            <a:spLocks noGrp="1"/>
          </p:cNvSpPr>
          <p:nvPr>
            <p:ph type="body" sz="quarter" idx="1"/>
          </p:nvPr>
        </p:nvSpPr>
        <p:spPr>
          <a:xfrm>
            <a:off x="1371599" y="3886200"/>
            <a:ext cx="6400801" cy="1752600"/>
          </a:xfrm>
          <a:prstGeom prst="rect">
            <a:avLst/>
          </a:prstGeom>
        </p:spPr>
        <p:txBody>
          <a:bodyPr lIns="45699" tIns="45699" rIns="45699" bIns="45699">
            <a:normAutofit/>
          </a:bodyPr>
          <a:lstStyle/>
          <a:p>
            <a:pPr marL="0" indent="120650">
              <a:spcBef>
                <a:spcPts val="0"/>
              </a:spcBef>
              <a:buSzTx/>
              <a:buNone/>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Pipe Abstraction</a:t>
            </a:r>
          </a:p>
        </p:txBody>
      </p:sp>
      <p:sp>
        <p:nvSpPr>
          <p:cNvPr id="61" name="Shape 61"/>
          <p:cNvSpPr>
            <a:spLocks noGrp="1"/>
          </p:cNvSpPr>
          <p:nvPr>
            <p:ph type="body" sz="half" idx="1"/>
          </p:nvPr>
        </p:nvSpPr>
        <p:spPr>
          <a:xfrm>
            <a:off x="76200" y="1411287"/>
            <a:ext cx="8991600" cy="2644776"/>
          </a:xfrm>
          <a:prstGeom prst="rect">
            <a:avLst/>
          </a:prstGeom>
        </p:spPr>
        <p:txBody>
          <a:bodyPr lIns="45699" tIns="45699" rIns="45699" bIns="45699">
            <a:normAutofit/>
          </a:bodyPr>
          <a:lstStyle/>
          <a:p>
            <a:pPr>
              <a:buSzPct val="59375"/>
            </a:pPr>
            <a:r>
              <a:t>Write to one end, read from another</a:t>
            </a:r>
          </a:p>
          <a:p>
            <a:pPr marL="0" indent="120650">
              <a:buSzTx/>
              <a:buNone/>
            </a:pPr>
            <a:endParaRPr/>
          </a:p>
          <a:p>
            <a:pPr>
              <a:buSzPct val="59375"/>
            </a:pPr>
            <a:r>
              <a:rPr>
                <a:solidFill>
                  <a:srgbClr val="FF0000"/>
                </a:solidFill>
              </a:rPr>
              <a:t>pipe( )</a:t>
            </a:r>
          </a:p>
        </p:txBody>
      </p:sp>
      <p:sp>
        <p:nvSpPr>
          <p:cNvPr id="62" name="Shape 62"/>
          <p:cNvSpPr/>
          <p:nvPr/>
        </p:nvSpPr>
        <p:spPr>
          <a:xfrm>
            <a:off x="3124200" y="4800600"/>
            <a:ext cx="2590800" cy="609600"/>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868680">
              <a:defRPr sz="2660" b="1">
                <a:latin typeface="Comic Sans MS"/>
                <a:ea typeface="Comic Sans MS"/>
                <a:cs typeface="Comic Sans MS"/>
                <a:sym typeface="Comic Sans MS"/>
              </a:defRPr>
            </a:lvl1pPr>
          </a:lstStyle>
          <a:p>
            <a:pPr>
              <a:defRPr sz="1330" b="0">
                <a:latin typeface="Arial"/>
                <a:ea typeface="Arial"/>
                <a:cs typeface="Arial"/>
                <a:sym typeface="Arial"/>
              </a:defRPr>
            </a:pPr>
            <a:r>
              <a:rPr sz="2660" b="1">
                <a:latin typeface="Comic Sans MS"/>
                <a:ea typeface="Comic Sans MS"/>
                <a:cs typeface="Comic Sans MS"/>
                <a:sym typeface="Comic Sans MS"/>
              </a:rPr>
              <a:t>Pipe</a:t>
            </a:r>
          </a:p>
        </p:txBody>
      </p:sp>
      <p:sp>
        <p:nvSpPr>
          <p:cNvPr id="63" name="Shape 63"/>
          <p:cNvSpPr/>
          <p:nvPr/>
        </p:nvSpPr>
        <p:spPr>
          <a:xfrm>
            <a:off x="1981200" y="5105400"/>
            <a:ext cx="1143000" cy="0"/>
          </a:xfrm>
          <a:prstGeom prst="line">
            <a:avLst/>
          </a:prstGeom>
          <a:ln w="28575" cap="rnd">
            <a:solidFill>
              <a:srgbClr val="000000"/>
            </a:solidFill>
            <a:miter/>
            <a:tailEnd type="triangle"/>
          </a:ln>
        </p:spPr>
        <p:txBody>
          <a:bodyPr lIns="45719" rIns="45719"/>
          <a:lstStyle/>
          <a:p>
            <a:pPr defTabSz="457200">
              <a:defRPr sz="1200">
                <a:latin typeface="+mn-lt"/>
                <a:ea typeface="+mn-ea"/>
                <a:cs typeface="+mn-cs"/>
                <a:sym typeface="Helvetica"/>
              </a:defRPr>
            </a:pPr>
            <a:endParaRPr/>
          </a:p>
        </p:txBody>
      </p:sp>
      <p:sp>
        <p:nvSpPr>
          <p:cNvPr id="64" name="Shape 64"/>
          <p:cNvSpPr/>
          <p:nvPr/>
        </p:nvSpPr>
        <p:spPr>
          <a:xfrm>
            <a:off x="5715000" y="5105400"/>
            <a:ext cx="1143000" cy="0"/>
          </a:xfrm>
          <a:prstGeom prst="line">
            <a:avLst/>
          </a:prstGeom>
          <a:ln w="28575" cap="rnd">
            <a:solidFill>
              <a:srgbClr val="000000"/>
            </a:solidFill>
            <a:miter/>
            <a:tailEnd type="triangle"/>
          </a:ln>
        </p:spPr>
        <p:txBody>
          <a:bodyPr lIns="45719" rIns="45719"/>
          <a:lstStyle/>
          <a:p>
            <a:pPr defTabSz="457200">
              <a:defRPr sz="1200">
                <a:latin typeface="+mn-lt"/>
                <a:ea typeface="+mn-ea"/>
                <a:cs typeface="+mn-cs"/>
                <a:sym typeface="Helvetica"/>
              </a:defRPr>
            </a:pPr>
            <a:endParaRPr/>
          </a:p>
        </p:txBody>
      </p:sp>
      <p:sp>
        <p:nvSpPr>
          <p:cNvPr id="65" name="Shape 65"/>
          <p:cNvSpPr/>
          <p:nvPr/>
        </p:nvSpPr>
        <p:spPr>
          <a:xfrm>
            <a:off x="1788710" y="4708525"/>
            <a:ext cx="11529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fd[1]</a:t>
            </a:r>
          </a:p>
        </p:txBody>
      </p:sp>
      <p:sp>
        <p:nvSpPr>
          <p:cNvPr id="66" name="Shape 66"/>
          <p:cNvSpPr/>
          <p:nvPr/>
        </p:nvSpPr>
        <p:spPr>
          <a:xfrm>
            <a:off x="5715000" y="4724400"/>
            <a:ext cx="11130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fd[0]</a:t>
            </a:r>
          </a:p>
        </p:txBody>
      </p:sp>
      <p:sp>
        <p:nvSpPr>
          <p:cNvPr id="67" name="Shape 67"/>
          <p:cNvSpPr/>
          <p:nvPr/>
        </p:nvSpPr>
        <p:spPr>
          <a:xfrm>
            <a:off x="1457866" y="5122862"/>
            <a:ext cx="1691699" cy="3969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write( )</a:t>
            </a:r>
          </a:p>
        </p:txBody>
      </p:sp>
      <p:sp>
        <p:nvSpPr>
          <p:cNvPr id="68" name="Shape 68"/>
          <p:cNvSpPr/>
          <p:nvPr/>
        </p:nvSpPr>
        <p:spPr>
          <a:xfrm>
            <a:off x="5791200" y="5181600"/>
            <a:ext cx="13401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read(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lvl1pPr>
              <a:defRPr sz="3700"/>
            </a:lvl1pPr>
          </a:lstStyle>
          <a:p>
            <a:r>
              <a:t>Pipe provides a byte-stream abstraction</a:t>
            </a:r>
          </a:p>
        </p:txBody>
      </p:sp>
      <p:sp>
        <p:nvSpPr>
          <p:cNvPr id="73" name="Shape 73"/>
          <p:cNvSpPr>
            <a:spLocks noGrp="1"/>
          </p:cNvSpPr>
          <p:nvPr>
            <p:ph type="body" idx="1"/>
          </p:nvPr>
        </p:nvSpPr>
        <p:spPr>
          <a:prstGeom prst="rect">
            <a:avLst/>
          </a:prstGeom>
        </p:spPr>
        <p:txBody>
          <a:bodyPr/>
          <a:lstStyle/>
          <a:p>
            <a:pPr marL="270710" indent="-270710">
              <a:defRPr sz="2700"/>
            </a:pPr>
            <a:r>
              <a:t> You can read and write at arbitrary byte boundaries.</a:t>
            </a:r>
          </a:p>
          <a:p>
            <a:pPr marL="381000" lvl="1" indent="0">
              <a:defRPr sz="2700"/>
            </a:pPr>
            <a:r>
              <a:t>E.g. Byte lengths sequence written</a:t>
            </a:r>
          </a:p>
          <a:p>
            <a:pPr marL="762000" lvl="2" indent="0">
              <a:defRPr sz="2700"/>
            </a:pPr>
            <a:r>
              <a:t>10, 10, 10, 10</a:t>
            </a:r>
          </a:p>
          <a:p>
            <a:pPr marL="381000" lvl="1" indent="0">
              <a:defRPr sz="2700"/>
            </a:pPr>
            <a:r>
              <a:t>byte lengths sequence read</a:t>
            </a:r>
          </a:p>
          <a:p>
            <a:pPr marL="762000" lvl="2" indent="0">
              <a:defRPr sz="2700"/>
            </a:pPr>
            <a:r>
              <a:t>5, 15, 15, 5</a:t>
            </a:r>
          </a:p>
          <a:p>
            <a:pPr marL="762000" lvl="2" indent="0">
              <a:defRPr sz="2700"/>
            </a:pPr>
            <a:endParaRPr/>
          </a:p>
          <a:p>
            <a:pPr marL="270710" indent="-270710">
              <a:defRPr sz="2700"/>
            </a:pPr>
            <a:r>
              <a:t>As opposed to </a:t>
            </a:r>
            <a:r>
              <a:rPr b="1"/>
              <a:t>message abstraction, </a:t>
            </a:r>
            <a:r>
              <a:t>which provides explicit message boundaries.</a:t>
            </a:r>
          </a:p>
          <a:p>
            <a:pPr marL="381000" lvl="1" indent="0">
              <a:defRPr sz="2700"/>
            </a:pPr>
            <a:r>
              <a:t>E.g. network packets</a:t>
            </a:r>
          </a:p>
        </p:txBody>
      </p:sp>
      <p:sp>
        <p:nvSpPr>
          <p:cNvPr id="74" name="Shape 7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Parent-child communication using pipe</a:t>
            </a:r>
          </a:p>
        </p:txBody>
      </p:sp>
      <p:grpSp>
        <p:nvGrpSpPr>
          <p:cNvPr id="81" name="Group 81"/>
          <p:cNvGrpSpPr/>
          <p:nvPr/>
        </p:nvGrpSpPr>
        <p:grpSpPr>
          <a:xfrm>
            <a:off x="1039685" y="2209800"/>
            <a:ext cx="2084402" cy="838201"/>
            <a:chOff x="0" y="0"/>
            <a:chExt cx="2084400" cy="838200"/>
          </a:xfrm>
        </p:grpSpPr>
        <p:sp>
          <p:nvSpPr>
            <p:cNvPr id="79" name="Shape 79"/>
            <p:cNvSpPr/>
            <p:nvPr/>
          </p:nvSpPr>
          <p:spPr>
            <a:xfrm>
              <a:off x="-1" y="0"/>
              <a:ext cx="20844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80" name="Shape 80"/>
            <p:cNvSpPr/>
            <p:nvPr/>
          </p:nvSpPr>
          <p:spPr>
            <a:xfrm>
              <a:off x="305252" y="122750"/>
              <a:ext cx="1473896"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Parent</a:t>
              </a:r>
            </a:p>
          </p:txBody>
        </p:sp>
      </p:grpSp>
      <p:grpSp>
        <p:nvGrpSpPr>
          <p:cNvPr id="87" name="Group 87"/>
          <p:cNvGrpSpPr/>
          <p:nvPr/>
        </p:nvGrpSpPr>
        <p:grpSpPr>
          <a:xfrm>
            <a:off x="1132829" y="3047999"/>
            <a:ext cx="2651096" cy="1676288"/>
            <a:chOff x="0" y="0"/>
            <a:chExt cx="2651094" cy="1676286"/>
          </a:xfrm>
        </p:grpSpPr>
        <p:sp>
          <p:nvSpPr>
            <p:cNvPr id="82" name="Shape 82"/>
            <p:cNvSpPr/>
            <p:nvPr/>
          </p:nvSpPr>
          <p:spPr>
            <a:xfrm flipH="1">
              <a:off x="1305570"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83" name="Shape 83"/>
            <p:cNvSpPr/>
            <p:nvPr/>
          </p:nvSpPr>
          <p:spPr>
            <a:xfrm>
              <a:off x="695970"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84" name="Shape 84"/>
            <p:cNvSpPr/>
            <p:nvPr/>
          </p:nvSpPr>
          <p:spPr>
            <a:xfrm>
              <a:off x="1457970"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85" name="Shape 85"/>
            <p:cNvSpPr/>
            <p:nvPr/>
          </p:nvSpPr>
          <p:spPr>
            <a:xfrm>
              <a:off x="0" y="1157287"/>
              <a:ext cx="813300"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sp>
          <p:nvSpPr>
            <p:cNvPr id="86" name="Shape 86"/>
            <p:cNvSpPr/>
            <p:nvPr/>
          </p:nvSpPr>
          <p:spPr>
            <a:xfrm>
              <a:off x="1365894" y="246062"/>
              <a:ext cx="12852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 )</a:t>
              </a:r>
            </a:p>
          </p:txBody>
        </p:sp>
      </p:grpSp>
      <p:sp>
        <p:nvSpPr>
          <p:cNvPr id="88" name="Shape 88"/>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a:latin typeface="Comic Sans MS"/>
                <a:ea typeface="Comic Sans MS"/>
                <a:cs typeface="Comic Sans MS"/>
                <a:sym typeface="Comic Sans MS"/>
              </a:rPr>
              <a:t>Here’s an example.</a:t>
            </a:r>
          </a:p>
          <a:p>
            <a:pPr algn="ctr">
              <a:defRPr sz="2500"/>
            </a:pPr>
            <a:r>
              <a:t>http://www.cs.binghamton.edu/~kartik/examples/pipe1.c</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Parent-child communication using pipe</a:t>
            </a:r>
          </a:p>
        </p:txBody>
      </p:sp>
      <p:grpSp>
        <p:nvGrpSpPr>
          <p:cNvPr id="95" name="Group 95"/>
          <p:cNvGrpSpPr/>
          <p:nvPr/>
        </p:nvGrpSpPr>
        <p:grpSpPr>
          <a:xfrm>
            <a:off x="1039685" y="2209800"/>
            <a:ext cx="2084402" cy="838201"/>
            <a:chOff x="0" y="0"/>
            <a:chExt cx="2084400" cy="838200"/>
          </a:xfrm>
        </p:grpSpPr>
        <p:sp>
          <p:nvSpPr>
            <p:cNvPr id="93" name="Shape 93"/>
            <p:cNvSpPr/>
            <p:nvPr/>
          </p:nvSpPr>
          <p:spPr>
            <a:xfrm>
              <a:off x="-1" y="0"/>
              <a:ext cx="20844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94" name="Shape 94"/>
            <p:cNvSpPr/>
            <p:nvPr/>
          </p:nvSpPr>
          <p:spPr>
            <a:xfrm>
              <a:off x="305252" y="122750"/>
              <a:ext cx="1473896"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Parent</a:t>
              </a:r>
            </a:p>
          </p:txBody>
        </p:sp>
      </p:grpSp>
      <p:grpSp>
        <p:nvGrpSpPr>
          <p:cNvPr id="101" name="Group 101"/>
          <p:cNvGrpSpPr/>
          <p:nvPr/>
        </p:nvGrpSpPr>
        <p:grpSpPr>
          <a:xfrm>
            <a:off x="1132829" y="3047999"/>
            <a:ext cx="2651096" cy="1676288"/>
            <a:chOff x="0" y="0"/>
            <a:chExt cx="2651094" cy="1676286"/>
          </a:xfrm>
        </p:grpSpPr>
        <p:sp>
          <p:nvSpPr>
            <p:cNvPr id="96" name="Shape 96"/>
            <p:cNvSpPr/>
            <p:nvPr/>
          </p:nvSpPr>
          <p:spPr>
            <a:xfrm flipH="1">
              <a:off x="1305570"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97" name="Shape 97"/>
            <p:cNvSpPr/>
            <p:nvPr/>
          </p:nvSpPr>
          <p:spPr>
            <a:xfrm>
              <a:off x="695970"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98" name="Shape 98"/>
            <p:cNvSpPr/>
            <p:nvPr/>
          </p:nvSpPr>
          <p:spPr>
            <a:xfrm>
              <a:off x="1457970"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99" name="Shape 99"/>
            <p:cNvSpPr/>
            <p:nvPr/>
          </p:nvSpPr>
          <p:spPr>
            <a:xfrm>
              <a:off x="0" y="1157287"/>
              <a:ext cx="813300"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sp>
          <p:nvSpPr>
            <p:cNvPr id="100" name="Shape 100"/>
            <p:cNvSpPr/>
            <p:nvPr/>
          </p:nvSpPr>
          <p:spPr>
            <a:xfrm>
              <a:off x="1365894" y="246062"/>
              <a:ext cx="12852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 )</a:t>
              </a:r>
            </a:p>
          </p:txBody>
        </p:sp>
      </p:grpSp>
      <p:grpSp>
        <p:nvGrpSpPr>
          <p:cNvPr id="112" name="Group 112"/>
          <p:cNvGrpSpPr/>
          <p:nvPr/>
        </p:nvGrpSpPr>
        <p:grpSpPr>
          <a:xfrm>
            <a:off x="3124199" y="2209799"/>
            <a:ext cx="3757288" cy="2514488"/>
            <a:chOff x="0" y="0"/>
            <a:chExt cx="3757286" cy="2514486"/>
          </a:xfrm>
        </p:grpSpPr>
        <p:grpSp>
          <p:nvGrpSpPr>
            <p:cNvPr id="104" name="Group 104"/>
            <p:cNvGrpSpPr/>
            <p:nvPr/>
          </p:nvGrpSpPr>
          <p:grpSpPr>
            <a:xfrm>
              <a:off x="1792286" y="-1"/>
              <a:ext cx="1965001" cy="838201"/>
              <a:chOff x="0" y="0"/>
              <a:chExt cx="1965000" cy="838200"/>
            </a:xfrm>
          </p:grpSpPr>
          <p:sp>
            <p:nvSpPr>
              <p:cNvPr id="102" name="Shape 102"/>
              <p:cNvSpPr/>
              <p:nvPr/>
            </p:nvSpPr>
            <p:spPr>
              <a:xfrm>
                <a:off x="-1" y="0"/>
                <a:ext cx="19650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03" name="Shape 103"/>
              <p:cNvSpPr/>
              <p:nvPr/>
            </p:nvSpPr>
            <p:spPr>
              <a:xfrm>
                <a:off x="287767" y="122750"/>
                <a:ext cx="1389465"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Child</a:t>
                </a:r>
              </a:p>
            </p:txBody>
          </p:sp>
        </p:grpSp>
        <p:grpSp>
          <p:nvGrpSpPr>
            <p:cNvPr id="109" name="Group 109"/>
            <p:cNvGrpSpPr/>
            <p:nvPr/>
          </p:nvGrpSpPr>
          <p:grpSpPr>
            <a:xfrm>
              <a:off x="1348059" y="838199"/>
              <a:ext cx="2044428" cy="1676288"/>
              <a:chOff x="0" y="0"/>
              <a:chExt cx="2044427" cy="1676286"/>
            </a:xfrm>
          </p:grpSpPr>
          <p:sp>
            <p:nvSpPr>
              <p:cNvPr id="105" name="Shape 105"/>
              <p:cNvSpPr/>
              <p:nvPr/>
            </p:nvSpPr>
            <p:spPr>
              <a:xfrm flipH="1">
                <a:off x="1206227"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06" name="Shape 106"/>
              <p:cNvSpPr/>
              <p:nvPr/>
            </p:nvSpPr>
            <p:spPr>
              <a:xfrm>
                <a:off x="596627"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107" name="Shape 107"/>
              <p:cNvSpPr/>
              <p:nvPr/>
            </p:nvSpPr>
            <p:spPr>
              <a:xfrm>
                <a:off x="1358626"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08" name="Shape 108"/>
              <p:cNvSpPr/>
              <p:nvPr/>
            </p:nvSpPr>
            <p:spPr>
              <a:xfrm>
                <a:off x="-1" y="1157287"/>
                <a:ext cx="866401"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grpSp>
        <p:sp>
          <p:nvSpPr>
            <p:cNvPr id="110" name="Shape 110"/>
            <p:cNvSpPr/>
            <p:nvPr/>
          </p:nvSpPr>
          <p:spPr>
            <a:xfrm>
              <a:off x="-1" y="381000"/>
              <a:ext cx="1752601" cy="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11" name="Shape 111"/>
            <p:cNvSpPr/>
            <p:nvPr/>
          </p:nvSpPr>
          <p:spPr>
            <a:xfrm>
              <a:off x="365124" y="17460"/>
              <a:ext cx="12006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 )</a:t>
              </a:r>
            </a:p>
          </p:txBody>
        </p:sp>
      </p:grpSp>
      <p:sp>
        <p:nvSpPr>
          <p:cNvPr id="113" name="Shape 113"/>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a:latin typeface="Comic Sans MS"/>
                <a:ea typeface="Comic Sans MS"/>
                <a:cs typeface="Comic Sans MS"/>
                <a:sym typeface="Comic Sans MS"/>
              </a:rPr>
              <a:t>Here’s an example.</a:t>
            </a:r>
          </a:p>
          <a:p>
            <a:pPr algn="ctr">
              <a:defRPr sz="2500"/>
            </a:pPr>
            <a:r>
              <a:t>http://www.cs.binghamton.edu/~kartik/examples/pipe1.c</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Parent-child communication using pipe</a:t>
            </a:r>
          </a:p>
        </p:txBody>
      </p:sp>
      <p:grpSp>
        <p:nvGrpSpPr>
          <p:cNvPr id="120" name="Group 120"/>
          <p:cNvGrpSpPr/>
          <p:nvPr/>
        </p:nvGrpSpPr>
        <p:grpSpPr>
          <a:xfrm>
            <a:off x="1039685" y="2209800"/>
            <a:ext cx="2084402" cy="838201"/>
            <a:chOff x="0" y="0"/>
            <a:chExt cx="2084400" cy="838200"/>
          </a:xfrm>
        </p:grpSpPr>
        <p:sp>
          <p:nvSpPr>
            <p:cNvPr id="118" name="Shape 118"/>
            <p:cNvSpPr/>
            <p:nvPr/>
          </p:nvSpPr>
          <p:spPr>
            <a:xfrm>
              <a:off x="-1" y="0"/>
              <a:ext cx="20844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19" name="Shape 119"/>
            <p:cNvSpPr/>
            <p:nvPr/>
          </p:nvSpPr>
          <p:spPr>
            <a:xfrm>
              <a:off x="305252" y="122750"/>
              <a:ext cx="1473896"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Parent</a:t>
              </a:r>
            </a:p>
          </p:txBody>
        </p:sp>
      </p:grpSp>
      <p:grpSp>
        <p:nvGrpSpPr>
          <p:cNvPr id="126" name="Group 126"/>
          <p:cNvGrpSpPr/>
          <p:nvPr/>
        </p:nvGrpSpPr>
        <p:grpSpPr>
          <a:xfrm>
            <a:off x="1132829" y="3047999"/>
            <a:ext cx="2651096" cy="1676288"/>
            <a:chOff x="0" y="0"/>
            <a:chExt cx="2651094" cy="1676286"/>
          </a:xfrm>
        </p:grpSpPr>
        <p:sp>
          <p:nvSpPr>
            <p:cNvPr id="121" name="Shape 121"/>
            <p:cNvSpPr/>
            <p:nvPr/>
          </p:nvSpPr>
          <p:spPr>
            <a:xfrm flipH="1">
              <a:off x="1305570"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22" name="Shape 122"/>
            <p:cNvSpPr/>
            <p:nvPr/>
          </p:nvSpPr>
          <p:spPr>
            <a:xfrm>
              <a:off x="695970"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123" name="Shape 123"/>
            <p:cNvSpPr/>
            <p:nvPr/>
          </p:nvSpPr>
          <p:spPr>
            <a:xfrm>
              <a:off x="1457970"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24" name="Shape 124"/>
            <p:cNvSpPr/>
            <p:nvPr/>
          </p:nvSpPr>
          <p:spPr>
            <a:xfrm>
              <a:off x="0" y="1157287"/>
              <a:ext cx="813300"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sp>
          <p:nvSpPr>
            <p:cNvPr id="125" name="Shape 125"/>
            <p:cNvSpPr/>
            <p:nvPr/>
          </p:nvSpPr>
          <p:spPr>
            <a:xfrm>
              <a:off x="1365894" y="246062"/>
              <a:ext cx="12852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 )</a:t>
              </a:r>
            </a:p>
          </p:txBody>
        </p:sp>
      </p:grpSp>
      <p:grpSp>
        <p:nvGrpSpPr>
          <p:cNvPr id="137" name="Group 137"/>
          <p:cNvGrpSpPr/>
          <p:nvPr/>
        </p:nvGrpSpPr>
        <p:grpSpPr>
          <a:xfrm>
            <a:off x="3124199" y="2209799"/>
            <a:ext cx="3757288" cy="2514488"/>
            <a:chOff x="0" y="0"/>
            <a:chExt cx="3757286" cy="2514486"/>
          </a:xfrm>
        </p:grpSpPr>
        <p:grpSp>
          <p:nvGrpSpPr>
            <p:cNvPr id="129" name="Group 129"/>
            <p:cNvGrpSpPr/>
            <p:nvPr/>
          </p:nvGrpSpPr>
          <p:grpSpPr>
            <a:xfrm>
              <a:off x="1792286" y="-1"/>
              <a:ext cx="1965001" cy="838201"/>
              <a:chOff x="0" y="0"/>
              <a:chExt cx="1965000" cy="838200"/>
            </a:xfrm>
          </p:grpSpPr>
          <p:sp>
            <p:nvSpPr>
              <p:cNvPr id="127" name="Shape 127"/>
              <p:cNvSpPr/>
              <p:nvPr/>
            </p:nvSpPr>
            <p:spPr>
              <a:xfrm>
                <a:off x="-1" y="0"/>
                <a:ext cx="19650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28" name="Shape 128"/>
              <p:cNvSpPr/>
              <p:nvPr/>
            </p:nvSpPr>
            <p:spPr>
              <a:xfrm>
                <a:off x="287767" y="122750"/>
                <a:ext cx="1389465"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Child</a:t>
                </a:r>
              </a:p>
            </p:txBody>
          </p:sp>
        </p:grpSp>
        <p:grpSp>
          <p:nvGrpSpPr>
            <p:cNvPr id="134" name="Group 134"/>
            <p:cNvGrpSpPr/>
            <p:nvPr/>
          </p:nvGrpSpPr>
          <p:grpSpPr>
            <a:xfrm>
              <a:off x="1348059" y="838199"/>
              <a:ext cx="2044428" cy="1676288"/>
              <a:chOff x="0" y="0"/>
              <a:chExt cx="2044427" cy="1676286"/>
            </a:xfrm>
          </p:grpSpPr>
          <p:sp>
            <p:nvSpPr>
              <p:cNvPr id="130" name="Shape 130"/>
              <p:cNvSpPr/>
              <p:nvPr/>
            </p:nvSpPr>
            <p:spPr>
              <a:xfrm flipH="1">
                <a:off x="1206227"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1" name="Shape 131"/>
              <p:cNvSpPr/>
              <p:nvPr/>
            </p:nvSpPr>
            <p:spPr>
              <a:xfrm>
                <a:off x="596627"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132" name="Shape 132"/>
              <p:cNvSpPr/>
              <p:nvPr/>
            </p:nvSpPr>
            <p:spPr>
              <a:xfrm>
                <a:off x="1358626"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3" name="Shape 133"/>
              <p:cNvSpPr/>
              <p:nvPr/>
            </p:nvSpPr>
            <p:spPr>
              <a:xfrm>
                <a:off x="-1" y="1157287"/>
                <a:ext cx="866401"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grpSp>
        <p:sp>
          <p:nvSpPr>
            <p:cNvPr id="135" name="Shape 135"/>
            <p:cNvSpPr/>
            <p:nvPr/>
          </p:nvSpPr>
          <p:spPr>
            <a:xfrm>
              <a:off x="-1" y="381000"/>
              <a:ext cx="1752601" cy="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6" name="Shape 136"/>
            <p:cNvSpPr/>
            <p:nvPr/>
          </p:nvSpPr>
          <p:spPr>
            <a:xfrm>
              <a:off x="365124" y="17460"/>
              <a:ext cx="12006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 )</a:t>
              </a:r>
            </a:p>
          </p:txBody>
        </p:sp>
      </p:grpSp>
      <p:sp>
        <p:nvSpPr>
          <p:cNvPr id="138" name="Shape 138"/>
          <p:cNvSpPr/>
          <p:nvPr/>
        </p:nvSpPr>
        <p:spPr>
          <a:xfrm>
            <a:off x="2519360" y="3979862"/>
            <a:ext cx="681000"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786384">
              <a:defRPr sz="4644" b="1">
                <a:solidFill>
                  <a:srgbClr val="FF0000"/>
                </a:solidFill>
                <a:latin typeface="Comic Sans MS"/>
                <a:ea typeface="Comic Sans MS"/>
                <a:cs typeface="Comic Sans MS"/>
                <a:sym typeface="Comic Sans MS"/>
              </a:defRPr>
            </a:lvl1pPr>
          </a:lstStyle>
          <a:p>
            <a:pPr>
              <a:defRPr sz="1204" b="0">
                <a:solidFill>
                  <a:srgbClr val="000000"/>
                </a:solidFill>
                <a:latin typeface="Arial"/>
                <a:ea typeface="Arial"/>
                <a:cs typeface="Arial"/>
                <a:sym typeface="Arial"/>
              </a:defRPr>
            </a:pPr>
            <a:r>
              <a:rPr sz="4644" b="1">
                <a:solidFill>
                  <a:srgbClr val="FF0000"/>
                </a:solidFill>
                <a:latin typeface="Comic Sans MS"/>
                <a:ea typeface="Comic Sans MS"/>
                <a:cs typeface="Comic Sans MS"/>
                <a:sym typeface="Comic Sans MS"/>
              </a:rPr>
              <a:t>X</a:t>
            </a:r>
          </a:p>
        </p:txBody>
      </p:sp>
      <p:sp>
        <p:nvSpPr>
          <p:cNvPr id="139" name="Shape 139"/>
          <p:cNvSpPr/>
          <p:nvPr/>
        </p:nvSpPr>
        <p:spPr>
          <a:xfrm>
            <a:off x="5186362" y="4038600"/>
            <a:ext cx="681000" cy="914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786384">
              <a:defRPr sz="4644" b="1">
                <a:solidFill>
                  <a:srgbClr val="FF0000"/>
                </a:solidFill>
                <a:latin typeface="Comic Sans MS"/>
                <a:ea typeface="Comic Sans MS"/>
                <a:cs typeface="Comic Sans MS"/>
                <a:sym typeface="Comic Sans MS"/>
              </a:defRPr>
            </a:lvl1pPr>
          </a:lstStyle>
          <a:p>
            <a:pPr>
              <a:defRPr sz="1204" b="0">
                <a:solidFill>
                  <a:srgbClr val="000000"/>
                </a:solidFill>
                <a:latin typeface="Arial"/>
                <a:ea typeface="Arial"/>
                <a:cs typeface="Arial"/>
                <a:sym typeface="Arial"/>
              </a:defRPr>
            </a:pPr>
            <a:r>
              <a:rPr sz="4644" b="1">
                <a:solidFill>
                  <a:srgbClr val="FF0000"/>
                </a:solidFill>
                <a:latin typeface="Comic Sans MS"/>
                <a:ea typeface="Comic Sans MS"/>
                <a:cs typeface="Comic Sans MS"/>
                <a:sym typeface="Comic Sans MS"/>
              </a:rPr>
              <a:t>X</a:t>
            </a:r>
          </a:p>
        </p:txBody>
      </p:sp>
      <p:grpSp>
        <p:nvGrpSpPr>
          <p:cNvPr id="143" name="Group 143"/>
          <p:cNvGrpSpPr/>
          <p:nvPr/>
        </p:nvGrpSpPr>
        <p:grpSpPr>
          <a:xfrm>
            <a:off x="2286000" y="4648200"/>
            <a:ext cx="3810001" cy="610871"/>
            <a:chOff x="0" y="0"/>
            <a:chExt cx="3809999" cy="610870"/>
          </a:xfrm>
        </p:grpSpPr>
        <p:sp>
          <p:nvSpPr>
            <p:cNvPr id="140" name="Shape 140"/>
            <p:cNvSpPr/>
            <p:nvPr/>
          </p:nvSpPr>
          <p:spPr>
            <a:xfrm>
              <a:off x="3809999" y="0"/>
              <a:ext cx="1" cy="609600"/>
            </a:xfrm>
            <a:prstGeom prst="line">
              <a:avLst/>
            </a:prstGeom>
            <a:noFill/>
            <a:ln w="762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1" name="Shape 141"/>
            <p:cNvSpPr/>
            <p:nvPr/>
          </p:nvSpPr>
          <p:spPr>
            <a:xfrm flipH="1" flipV="1">
              <a:off x="0" y="610870"/>
              <a:ext cx="3810000" cy="1"/>
            </a:xfrm>
            <a:prstGeom prst="line">
              <a:avLst/>
            </a:prstGeom>
            <a:noFill/>
            <a:ln w="762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2" name="Shape 142"/>
            <p:cNvSpPr/>
            <p:nvPr/>
          </p:nvSpPr>
          <p:spPr>
            <a:xfrm flipV="1">
              <a:off x="1269" y="0"/>
              <a:ext cx="1" cy="609600"/>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144" name="Shape 144"/>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a:latin typeface="Comic Sans MS"/>
                <a:ea typeface="Comic Sans MS"/>
                <a:cs typeface="Comic Sans MS"/>
                <a:sym typeface="Comic Sans MS"/>
              </a:rPr>
              <a:t>Here’s an example.</a:t>
            </a:r>
          </a:p>
          <a:p>
            <a:pPr algn="ctr">
              <a:defRPr sz="2500"/>
            </a:pPr>
            <a:r>
              <a:t>http://www.cs.binghamton.edu/~kartik/examples/pipe1.c</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E4A8"/>
      </a:accent1>
      <a:accent2>
        <a:srgbClr val="FFCF01"/>
      </a:accent2>
      <a:accent3>
        <a:srgbClr val="8F8F8F"/>
      </a:accent3>
      <a:accent4>
        <a:srgbClr val="00805E"/>
      </a:accent4>
      <a:accent5>
        <a:srgbClr val="8F7401"/>
      </a:accent5>
      <a:accent6>
        <a:srgbClr val="6E6E6E"/>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E4A8"/>
      </a:accent1>
      <a:accent2>
        <a:srgbClr val="FFCF01"/>
      </a:accent2>
      <a:accent3>
        <a:srgbClr val="8F8F8F"/>
      </a:accent3>
      <a:accent4>
        <a:srgbClr val="00805E"/>
      </a:accent4>
      <a:accent5>
        <a:srgbClr val="8F7401"/>
      </a:accent5>
      <a:accent6>
        <a:srgbClr val="6E6E6E"/>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4525</Words>
  <Application>Microsoft Macintosh PowerPoint</Application>
  <PresentationFormat>On-screen Show (4:3)</PresentationFormat>
  <Paragraphs>417</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Avenir Roman</vt:lpstr>
      <vt:lpstr>Comic Sans MS</vt:lpstr>
      <vt:lpstr>Courier New</vt:lpstr>
      <vt:lpstr>Helvetica</vt:lpstr>
      <vt:lpstr>Times New Roman</vt:lpstr>
      <vt:lpstr>Arial</vt:lpstr>
      <vt:lpstr>Default</vt:lpstr>
      <vt:lpstr>Inter-process communication (IPC)</vt:lpstr>
      <vt:lpstr>Some simple forms of IPC</vt:lpstr>
      <vt:lpstr>Some more forms of IPC…</vt:lpstr>
      <vt:lpstr>Pipes</vt:lpstr>
      <vt:lpstr>Pipe Abstraction</vt:lpstr>
      <vt:lpstr>Pipe provides a byte-stream abstraction</vt:lpstr>
      <vt:lpstr>Parent-child communication using pipe</vt:lpstr>
      <vt:lpstr>Parent-child communication using pipe</vt:lpstr>
      <vt:lpstr>Parent-child communication using pipe</vt:lpstr>
      <vt:lpstr>Filters in shell command-line ps -elf | less</vt:lpstr>
      <vt:lpstr>Understanding fds: File-Descriptor Table</vt:lpstr>
      <vt:lpstr>Handling long chain of filters — Recursive approach</vt:lpstr>
      <vt:lpstr>Being careful with read()/write()</vt:lpstr>
      <vt:lpstr>Error handling…</vt:lpstr>
      <vt:lpstr>Shared Memory, Semaphores</vt:lpstr>
      <vt:lpstr>Shared Memory</vt:lpstr>
      <vt:lpstr>Creating Shared Memory</vt:lpstr>
      <vt:lpstr>Attach and Detach Shared Memory</vt:lpstr>
      <vt:lpstr>Deleting Shared Memory</vt:lpstr>
      <vt:lpstr>Command-line IPC control</vt:lpstr>
      <vt:lpstr>Signals</vt:lpstr>
      <vt:lpstr>Signals Overview</vt:lpstr>
      <vt:lpstr>Handling Signals</vt:lpstr>
      <vt:lpstr>More on SIGCHLD</vt:lpstr>
      <vt:lpstr>Reading child’s exit status without blocking on wait()</vt:lpstr>
      <vt:lpstr>More information…</vt:lpstr>
      <vt:lpstr>References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 (IPC)</dc:title>
  <cp:lastModifiedBy>Kartik Gopalan</cp:lastModifiedBy>
  <cp:revision>5</cp:revision>
  <cp:lastPrinted>2017-02-01T15:58:13Z</cp:lastPrinted>
  <dcterms:modified xsi:type="dcterms:W3CDTF">2017-02-01T15:58:17Z</dcterms:modified>
</cp:coreProperties>
</file>