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F5E1"/>
          </a:solidFill>
        </a:fill>
      </a:tcStyle>
    </a:wholeTbl>
    <a:band2H>
      <a:tcTxStyle/>
      <a:tcStyle>
        <a:tcBdr/>
        <a:fill>
          <a:solidFill>
            <a:srgbClr val="E6FAF1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1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we will discuss processes which are a central concept in operating systems. Everything that the operating system does is in one way or another related to a service that the the OS provides to processes.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 process is informally defined as a program in execution. </a:t>
            </a:r>
          </a:p>
          <a:p>
            <a:r>
              <a:t>There’s a difference between a process and a program. A program is simply a passive executable file sitting in the disk.</a:t>
            </a:r>
          </a:p>
          <a:p>
            <a:r>
              <a:t>A process is created when a program starts running. </a:t>
            </a:r>
          </a:p>
          <a:p>
            <a:r>
              <a:t>A program is just a sequence of instructions to be executed.</a:t>
            </a:r>
          </a:p>
          <a:p>
            <a:r>
              <a:t>A process contains more than just a program. So what else constitutes a process? Let’s see.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914400" y="1752600"/>
            <a:ext cx="7772400" cy="19812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sz="half" idx="1"/>
          </p:nvPr>
        </p:nvSpPr>
        <p:spPr>
          <a:xfrm>
            <a:off x="1447800" y="3733800"/>
            <a:ext cx="6400799" cy="3124200"/>
          </a:xfrm>
          <a:prstGeom prst="rect">
            <a:avLst/>
          </a:prstGeom>
        </p:spPr>
        <p:txBody>
          <a:bodyPr/>
          <a:lstStyle>
            <a:lvl1pPr marL="120650" indent="-120650">
              <a:buClr>
                <a:srgbClr val="3333FF"/>
              </a:buClr>
              <a:buFont typeface="Arial"/>
              <a:buChar char="●"/>
            </a:lvl1pPr>
            <a:lvl2pPr marL="768350" indent="-203200">
              <a:buClr>
                <a:srgbClr val="3333FF"/>
              </a:buClr>
              <a:buFont typeface="Arial"/>
              <a:buChar char="●"/>
            </a:lvl2pPr>
            <a:lvl3pPr marL="1188508" indent="-182033">
              <a:buClr>
                <a:srgbClr val="3333FF"/>
              </a:buClr>
              <a:buFont typeface="Arial"/>
              <a:buChar char="●"/>
            </a:lvl3pPr>
            <a:lvl4pPr marL="1691639" indent="-243839">
              <a:buClr>
                <a:srgbClr val="3333FF"/>
              </a:buClr>
              <a:buFont typeface="Arial"/>
              <a:buChar char="●"/>
            </a:lvl4pPr>
            <a:lvl5pPr marL="2148839" indent="-243839">
              <a:buClr>
                <a:srgbClr val="3333FF"/>
              </a:buClr>
              <a:buFont typeface="Arial"/>
              <a:buChar char="●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1258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6200" y="1411287"/>
            <a:ext cx="8991600" cy="54467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7239000" y="6433850"/>
            <a:ext cx="1905000" cy="42415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 anchor="b">
            <a:spAutoFit/>
          </a:bodyPr>
          <a:lstStyle>
            <a:lvl1pPr algn="r">
              <a:defRPr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20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701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1082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1463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1844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2225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2606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2987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3368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mic Sans MS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mic Sans MS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mic Sans MS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mic Sans MS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mic Sans MS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mic Sans MS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mic Sans MS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mic Sans MS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mic Sans M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cs.binghamton.edu/~kartik/cs350/examples/exec_ex.c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cs.binghamton.edu/~kartik/cs350/examples/orphan.c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cs.binghamton.edu/~kartik/cs350/examples/fork_ex.c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914400" y="1752600"/>
            <a:ext cx="7772400" cy="11430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r>
              <a:t>Processes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sz="quarter" idx="1"/>
          </p:nvPr>
        </p:nvSpPr>
        <p:spPr>
          <a:xfrm>
            <a:off x="1447799" y="3733800"/>
            <a:ext cx="6400801" cy="2376544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pPr marL="0" indent="0" defTabSz="594359">
              <a:spcBef>
                <a:spcPts val="300"/>
              </a:spcBef>
              <a:buSzTx/>
              <a:buNone/>
              <a:defRPr sz="2080"/>
            </a:pPr>
            <a:r>
              <a:rPr dirty="0"/>
              <a:t>Operating Systems</a:t>
            </a:r>
          </a:p>
          <a:p>
            <a:pPr marL="0" indent="0" defTabSz="594359">
              <a:spcBef>
                <a:spcPts val="300"/>
              </a:spcBef>
              <a:buSzTx/>
              <a:buNone/>
              <a:defRPr sz="2080"/>
            </a:pPr>
            <a:r>
              <a:rPr dirty="0"/>
              <a:t>Kartik Gopalan</a:t>
            </a:r>
          </a:p>
          <a:p>
            <a:pPr marL="0" indent="0" defTabSz="594359">
              <a:spcBef>
                <a:spcPts val="300"/>
              </a:spcBef>
              <a:buSzTx/>
              <a:buNone/>
              <a:defRPr sz="2080"/>
            </a:pPr>
            <a:endParaRPr dirty="0"/>
          </a:p>
          <a:p>
            <a:pPr marL="0" indent="0" defTabSz="594359">
              <a:spcBef>
                <a:spcPts val="300"/>
              </a:spcBef>
              <a:buClrTx/>
              <a:buSzTx/>
              <a:buFontTx/>
              <a:buNone/>
              <a:defRPr sz="1754"/>
            </a:pPr>
            <a:r>
              <a:rPr dirty="0" smtClean="0"/>
              <a:t>Reference</a:t>
            </a:r>
            <a:r>
              <a:rPr lang="en-US" dirty="0" smtClean="0"/>
              <a:t>s</a:t>
            </a:r>
            <a:r>
              <a:rPr dirty="0" smtClean="0"/>
              <a:t>: </a:t>
            </a:r>
            <a:endParaRPr lang="en-US" dirty="0" smtClean="0"/>
          </a:p>
          <a:p>
            <a:pPr defTabSz="594359">
              <a:spcBef>
                <a:spcPts val="300"/>
              </a:spcBef>
              <a:buClrTx/>
              <a:buSzTx/>
              <a:defRPr sz="1754"/>
            </a:pPr>
            <a:r>
              <a:rPr lang="en-US" dirty="0"/>
              <a:t>Chapter 4 of OSTEP book</a:t>
            </a:r>
          </a:p>
          <a:p>
            <a:pPr defTabSz="594359">
              <a:spcBef>
                <a:spcPts val="300"/>
              </a:spcBef>
              <a:buClrTx/>
              <a:buSzTx/>
              <a:defRPr sz="1754"/>
            </a:pPr>
            <a:r>
              <a:rPr dirty="0" smtClean="0"/>
              <a:t>Chapter </a:t>
            </a:r>
            <a:r>
              <a:rPr dirty="0"/>
              <a:t>2 of the Tanenbaum’s book </a:t>
            </a:r>
            <a:endParaRPr lang="en-US" dirty="0" smtClean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CPU scheduler</a:t>
            </a:r>
          </a:p>
        </p:txBody>
      </p:sp>
      <p:sp>
        <p:nvSpPr>
          <p:cNvPr id="84" name="Shape 8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Time-shares many processes on one CPU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86" name="Shape 86"/>
          <p:cNvSpPr/>
          <p:nvPr/>
        </p:nvSpPr>
        <p:spPr>
          <a:xfrm>
            <a:off x="6516976" y="2901510"/>
            <a:ext cx="1270001" cy="1270001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CPU</a:t>
            </a:r>
          </a:p>
        </p:txBody>
      </p:sp>
      <p:sp>
        <p:nvSpPr>
          <p:cNvPr id="87" name="Shape 87"/>
          <p:cNvSpPr/>
          <p:nvPr/>
        </p:nvSpPr>
        <p:spPr>
          <a:xfrm>
            <a:off x="3937000" y="2901510"/>
            <a:ext cx="1270000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Who’s Next?</a:t>
            </a:r>
          </a:p>
        </p:txBody>
      </p:sp>
      <p:sp>
        <p:nvSpPr>
          <p:cNvPr id="88" name="Shape 88"/>
          <p:cNvSpPr/>
          <p:nvPr/>
        </p:nvSpPr>
        <p:spPr>
          <a:xfrm>
            <a:off x="3744944" y="4247566"/>
            <a:ext cx="1329554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CPU Scheduler</a:t>
            </a:r>
          </a:p>
        </p:txBody>
      </p:sp>
      <p:sp>
        <p:nvSpPr>
          <p:cNvPr id="89" name="Shape 89"/>
          <p:cNvSpPr/>
          <p:nvPr/>
        </p:nvSpPr>
        <p:spPr>
          <a:xfrm>
            <a:off x="1519124" y="3287130"/>
            <a:ext cx="1745508" cy="1"/>
          </a:xfrm>
          <a:prstGeom prst="line">
            <a:avLst/>
          </a:prstGeom>
          <a:ln w="25400">
            <a:solidFill>
              <a:schemeClr val="accent1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0" name="Shape 90"/>
          <p:cNvSpPr/>
          <p:nvPr/>
        </p:nvSpPr>
        <p:spPr>
          <a:xfrm flipV="1">
            <a:off x="3254222" y="3290494"/>
            <a:ext cx="1" cy="517417"/>
          </a:xfrm>
          <a:prstGeom prst="line">
            <a:avLst/>
          </a:prstGeom>
          <a:ln w="25400">
            <a:solidFill>
              <a:schemeClr val="accent1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1519124" y="3795130"/>
            <a:ext cx="1745508" cy="1"/>
          </a:xfrm>
          <a:prstGeom prst="line">
            <a:avLst/>
          </a:prstGeom>
          <a:ln w="25400">
            <a:solidFill>
              <a:schemeClr val="accent1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2" name="Shape 92"/>
          <p:cNvSpPr/>
          <p:nvPr/>
        </p:nvSpPr>
        <p:spPr>
          <a:xfrm flipV="1">
            <a:off x="2987522" y="3290494"/>
            <a:ext cx="1" cy="517417"/>
          </a:xfrm>
          <a:prstGeom prst="line">
            <a:avLst/>
          </a:prstGeom>
          <a:ln w="25400">
            <a:solidFill>
              <a:schemeClr val="accent1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3" name="Shape 93"/>
          <p:cNvSpPr/>
          <p:nvPr/>
        </p:nvSpPr>
        <p:spPr>
          <a:xfrm flipV="1">
            <a:off x="2720822" y="3315894"/>
            <a:ext cx="1" cy="517417"/>
          </a:xfrm>
          <a:prstGeom prst="line">
            <a:avLst/>
          </a:prstGeom>
          <a:ln w="25400">
            <a:solidFill>
              <a:schemeClr val="accent1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4" name="Shape 94"/>
          <p:cNvSpPr/>
          <p:nvPr/>
        </p:nvSpPr>
        <p:spPr>
          <a:xfrm flipV="1">
            <a:off x="2454122" y="3282422"/>
            <a:ext cx="1" cy="517417"/>
          </a:xfrm>
          <a:prstGeom prst="line">
            <a:avLst/>
          </a:prstGeom>
          <a:ln w="25400">
            <a:solidFill>
              <a:schemeClr val="accent1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5" name="Shape 95"/>
          <p:cNvSpPr/>
          <p:nvPr/>
        </p:nvSpPr>
        <p:spPr>
          <a:xfrm flipV="1">
            <a:off x="2187422" y="3315894"/>
            <a:ext cx="1" cy="517417"/>
          </a:xfrm>
          <a:prstGeom prst="line">
            <a:avLst/>
          </a:prstGeom>
          <a:ln w="25400">
            <a:solidFill>
              <a:schemeClr val="accent1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938278" y="4290430"/>
            <a:ext cx="2090674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Queue of Ready Process</a:t>
            </a:r>
          </a:p>
        </p:txBody>
      </p:sp>
      <p:sp>
        <p:nvSpPr>
          <p:cNvPr id="97" name="Shape 97"/>
          <p:cNvSpPr/>
          <p:nvPr/>
        </p:nvSpPr>
        <p:spPr>
          <a:xfrm>
            <a:off x="3245083" y="3536510"/>
            <a:ext cx="702485" cy="1"/>
          </a:xfrm>
          <a:prstGeom prst="line">
            <a:avLst/>
          </a:prstGeom>
          <a:ln w="25400">
            <a:solidFill>
              <a:schemeClr val="accent1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5206148" y="3536510"/>
            <a:ext cx="1295401" cy="1"/>
          </a:xfrm>
          <a:prstGeom prst="line">
            <a:avLst/>
          </a:prstGeom>
          <a:ln w="25400">
            <a:solidFill>
              <a:schemeClr val="accent1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Process Lifecycle</a:t>
            </a:r>
          </a:p>
        </p:txBody>
      </p:sp>
      <p:sp>
        <p:nvSpPr>
          <p:cNvPr id="101" name="Shape 101"/>
          <p:cNvSpPr>
            <a:spLocks noGrp="1"/>
          </p:cNvSpPr>
          <p:nvPr>
            <p:ph type="body" idx="1"/>
          </p:nvPr>
        </p:nvSpPr>
        <p:spPr>
          <a:xfrm>
            <a:off x="76200" y="3597125"/>
            <a:ext cx="8991600" cy="3260875"/>
          </a:xfrm>
          <a:prstGeom prst="rect">
            <a:avLst/>
          </a:prstGeom>
        </p:spPr>
        <p:txBody>
          <a:bodyPr/>
          <a:lstStyle/>
          <a:p>
            <a:pPr lvl="1">
              <a:defRPr sz="1800"/>
            </a:pPr>
            <a:r>
              <a:t>Ready</a:t>
            </a:r>
          </a:p>
          <a:p>
            <a:pPr lvl="2">
              <a:defRPr sz="1800"/>
            </a:pPr>
            <a:r>
              <a:t>Process is ready to execute, but not yet executing</a:t>
            </a:r>
          </a:p>
          <a:p>
            <a:pPr lvl="2">
              <a:defRPr sz="1800"/>
            </a:pPr>
            <a:r>
              <a:t>Its waiting in the scheduling queue for the CPU scheduler to pick it up.</a:t>
            </a:r>
          </a:p>
          <a:p>
            <a:pPr lvl="1">
              <a:defRPr sz="1800"/>
            </a:pPr>
            <a:r>
              <a:t>Running</a:t>
            </a:r>
          </a:p>
          <a:p>
            <a:pPr lvl="2">
              <a:defRPr sz="1800"/>
            </a:pPr>
            <a:r>
              <a:t>Process is executing on the CPU</a:t>
            </a:r>
          </a:p>
          <a:p>
            <a:pPr lvl="1">
              <a:defRPr sz="1800"/>
            </a:pPr>
            <a:r>
              <a:t>Blocked</a:t>
            </a:r>
          </a:p>
          <a:p>
            <a:pPr lvl="2">
              <a:defRPr sz="1800"/>
            </a:pPr>
            <a:r>
              <a:t>Process is waiting (sleeping) for some event to occur.</a:t>
            </a:r>
          </a:p>
          <a:p>
            <a:pPr lvl="2">
              <a:defRPr sz="1800"/>
            </a:pPr>
            <a:r>
              <a:t>Once the event occurs, process will be woken up, and placed on the scheduling queue.</a:t>
            </a:r>
          </a:p>
        </p:txBody>
      </p:sp>
      <p:sp>
        <p:nvSpPr>
          <p:cNvPr id="102" name="Shape 1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103" name="image0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5800" y="1295400"/>
            <a:ext cx="7639050" cy="20764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xfrm>
            <a:off x="76200" y="190500"/>
            <a:ext cx="8991600" cy="1258888"/>
          </a:xfrm>
          <a:prstGeom prst="rect">
            <a:avLst/>
          </a:prstGeom>
        </p:spPr>
        <p:txBody>
          <a:bodyPr/>
          <a:lstStyle>
            <a:lvl1pPr>
              <a:defRPr sz="3300"/>
            </a:lvl1pPr>
          </a:lstStyle>
          <a:p>
            <a:r>
              <a:t>Typical Kernel-level data structure for each process</a:t>
            </a:r>
          </a:p>
        </p:txBody>
      </p:sp>
      <p:sp>
        <p:nvSpPr>
          <p:cNvPr id="106" name="Shape 106"/>
          <p:cNvSpPr>
            <a:spLocks noGrp="1"/>
          </p:cNvSpPr>
          <p:nvPr>
            <p:ph type="body" sz="quarter" idx="1"/>
          </p:nvPr>
        </p:nvSpPr>
        <p:spPr>
          <a:xfrm>
            <a:off x="76200" y="5914875"/>
            <a:ext cx="8991600" cy="943125"/>
          </a:xfrm>
          <a:prstGeom prst="rect">
            <a:avLst/>
          </a:prstGeom>
        </p:spPr>
        <p:txBody>
          <a:bodyPr/>
          <a:lstStyle/>
          <a:p>
            <a:r>
              <a:t>See task_struct in Linux at http://lxr.linux.no</a:t>
            </a:r>
          </a:p>
        </p:txBody>
      </p:sp>
      <p:sp>
        <p:nvSpPr>
          <p:cNvPr id="107" name="Shape 10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108" name="image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2350" y="1609725"/>
            <a:ext cx="7089775" cy="39528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Examining Processes in Unix/Linux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 command </a:t>
            </a:r>
          </a:p>
          <a:p>
            <a:pPr lvl="1"/>
            <a:r>
              <a:t>Standard process attributes</a:t>
            </a:r>
          </a:p>
          <a:p>
            <a:endParaRPr/>
          </a:p>
          <a:p>
            <a:r>
              <a:t>/proc  directory</a:t>
            </a:r>
          </a:p>
          <a:p>
            <a:pPr lvl="1"/>
            <a:r>
              <a:t>More interesting information if you are the root.</a:t>
            </a:r>
          </a:p>
          <a:p>
            <a:endParaRPr/>
          </a:p>
          <a:p>
            <a:r>
              <a:t>top command</a:t>
            </a:r>
          </a:p>
          <a:p>
            <a:pPr lvl="1"/>
            <a:r>
              <a:t>Examining CPU and memory usage statistics.</a:t>
            </a:r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exec() system call</a:t>
            </a:r>
          </a:p>
        </p:txBody>
      </p:sp>
      <p:sp>
        <p:nvSpPr>
          <p:cNvPr id="115" name="Shape 115"/>
          <p:cNvSpPr>
            <a:spLocks noGrp="1"/>
          </p:cNvSpPr>
          <p:nvPr>
            <p:ph type="body" idx="1"/>
          </p:nvPr>
        </p:nvSpPr>
        <p:spPr>
          <a:xfrm>
            <a:off x="76200" y="1322387"/>
            <a:ext cx="8991600" cy="5446713"/>
          </a:xfrm>
          <a:prstGeom prst="rect">
            <a:avLst/>
          </a:prstGeom>
        </p:spPr>
        <p:txBody>
          <a:bodyPr/>
          <a:lstStyle/>
          <a:p>
            <a:pPr marL="230605" indent="-230605">
              <a:defRPr sz="2300"/>
            </a:pPr>
            <a:r>
              <a:t>Consider how a shell executes a command</a:t>
            </a:r>
          </a:p>
          <a:p>
            <a:pPr marL="0" indent="0">
              <a:buSzTx/>
              <a:buNone/>
              <a:defRPr sz="1300"/>
            </a:pPr>
            <a:endParaRPr/>
          </a:p>
          <a:p>
            <a:pPr marL="0" indent="0">
              <a:buSzTx/>
              <a:buNone/>
              <a:defRPr sz="2300"/>
            </a:pPr>
            <a:r>
              <a:t>$ pwd</a:t>
            </a:r>
          </a:p>
          <a:p>
            <a:pPr marL="0" indent="0">
              <a:buSzTx/>
              <a:buNone/>
              <a:defRPr sz="2300"/>
            </a:pPr>
            <a:r>
              <a:t>/home/kartik </a:t>
            </a:r>
          </a:p>
          <a:p>
            <a:pPr marL="120315" indent="-120315">
              <a:defRPr sz="1200"/>
            </a:pPr>
            <a:endParaRPr/>
          </a:p>
          <a:p>
            <a:pPr marL="230605" indent="-230605">
              <a:defRPr sz="2300"/>
            </a:pPr>
            <a:r>
              <a:t>How did that work?</a:t>
            </a:r>
          </a:p>
          <a:p>
            <a:pPr marL="381000" lvl="1" indent="0">
              <a:defRPr sz="2300"/>
            </a:pPr>
            <a:r>
              <a:t>Shell forked a child process</a:t>
            </a:r>
          </a:p>
          <a:p>
            <a:pPr marL="381000" lvl="1" indent="0">
              <a:defRPr sz="2300"/>
            </a:pPr>
            <a:r>
              <a:t>The child process executed /bin/pwd using the exec() system call</a:t>
            </a:r>
          </a:p>
          <a:p>
            <a:pPr marL="0" indent="0">
              <a:defRPr sz="1900"/>
            </a:pPr>
            <a:endParaRPr/>
          </a:p>
          <a:p>
            <a:pPr marL="0" indent="0">
              <a:defRPr sz="2300"/>
            </a:pPr>
            <a:r>
              <a:t>Exec replaces the process’ memory with a new program image.</a:t>
            </a:r>
          </a:p>
        </p:txBody>
      </p:sp>
      <p:sp>
        <p:nvSpPr>
          <p:cNvPr id="116" name="Shape 1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title"/>
          </p:nvPr>
        </p:nvSpPr>
        <p:spPr>
          <a:xfrm>
            <a:off x="381000" y="0"/>
            <a:ext cx="8458200" cy="11430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r>
              <a:rPr sz="3600" u="sng"/>
              <a:t>Running another program in child –</a:t>
            </a:r>
            <a:r>
              <a:rPr sz="3600" u="sng">
                <a:solidFill>
                  <a:srgbClr val="0000FF"/>
                </a:solidFill>
              </a:rPr>
              <a:t> exec()</a:t>
            </a:r>
          </a:p>
        </p:txBody>
      </p:sp>
      <p:sp>
        <p:nvSpPr>
          <p:cNvPr id="119" name="Shape 119"/>
          <p:cNvSpPr/>
          <p:nvPr/>
        </p:nvSpPr>
        <p:spPr>
          <a:xfrm>
            <a:off x="762000" y="1600200"/>
            <a:ext cx="3276600" cy="1143000"/>
          </a:xfrm>
          <a:prstGeom prst="rect">
            <a:avLst/>
          </a:prstGeom>
          <a:solidFill>
            <a:schemeClr val="accent1"/>
          </a:solidFill>
          <a:ln cap="rnd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ctr"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400" b="0"/>
            </a:pPr>
            <a:r>
              <a:rPr sz="2400" b="1"/>
              <a:t>Parent</a:t>
            </a:r>
          </a:p>
        </p:txBody>
      </p:sp>
      <p:sp>
        <p:nvSpPr>
          <p:cNvPr id="120" name="Shape 120"/>
          <p:cNvSpPr/>
          <p:nvPr/>
        </p:nvSpPr>
        <p:spPr>
          <a:xfrm>
            <a:off x="5638800" y="1524000"/>
            <a:ext cx="2286000" cy="1143000"/>
          </a:xfrm>
          <a:prstGeom prst="rect">
            <a:avLst/>
          </a:prstGeom>
          <a:solidFill>
            <a:schemeClr val="accent1"/>
          </a:solidFill>
          <a:ln cap="rnd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ctr"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400" b="0"/>
            </a:pPr>
            <a:r>
              <a:rPr sz="2400" b="1"/>
              <a:t>Child</a:t>
            </a:r>
          </a:p>
        </p:txBody>
      </p:sp>
      <p:sp>
        <p:nvSpPr>
          <p:cNvPr id="121" name="Shape 121"/>
          <p:cNvSpPr/>
          <p:nvPr/>
        </p:nvSpPr>
        <p:spPr>
          <a:xfrm>
            <a:off x="4038600" y="2133600"/>
            <a:ext cx="1600200" cy="0"/>
          </a:xfrm>
          <a:prstGeom prst="line">
            <a:avLst/>
          </a:prstGeom>
          <a:ln cap="rnd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6705600" y="2667000"/>
            <a:ext cx="0" cy="1447800"/>
          </a:xfrm>
          <a:prstGeom prst="line">
            <a:avLst/>
          </a:prstGeom>
          <a:ln cap="rnd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4343400" y="1770060"/>
            <a:ext cx="1140300" cy="3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400" b="0"/>
            </a:pPr>
            <a:r>
              <a:rPr sz="2000" b="1"/>
              <a:t>Fork</a:t>
            </a:r>
          </a:p>
        </p:txBody>
      </p:sp>
      <p:sp>
        <p:nvSpPr>
          <p:cNvPr id="124" name="Shape 124"/>
          <p:cNvSpPr/>
          <p:nvPr/>
        </p:nvSpPr>
        <p:spPr>
          <a:xfrm>
            <a:off x="6689725" y="3094035"/>
            <a:ext cx="12909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400" b="0"/>
            </a:pPr>
            <a:r>
              <a:rPr sz="2400" b="1"/>
              <a:t>Exec</a:t>
            </a:r>
          </a:p>
        </p:txBody>
      </p:sp>
      <p:sp>
        <p:nvSpPr>
          <p:cNvPr id="125" name="Shape 125"/>
          <p:cNvSpPr/>
          <p:nvPr/>
        </p:nvSpPr>
        <p:spPr>
          <a:xfrm>
            <a:off x="5257800" y="4114800"/>
            <a:ext cx="2895600" cy="1143000"/>
          </a:xfrm>
          <a:prstGeom prst="rect">
            <a:avLst/>
          </a:prstGeom>
          <a:solidFill>
            <a:schemeClr val="accent1"/>
          </a:solidFill>
          <a:ln cap="rnd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lnSpcReduction="10000"/>
          </a:bodyPr>
          <a:lstStyle/>
          <a:p>
            <a: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400" b="1"/>
              <a:t>New program</a:t>
            </a:r>
          </a:p>
          <a:p>
            <a: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400" b="1"/>
              <a:t>image</a:t>
            </a:r>
          </a:p>
          <a:p>
            <a: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400" b="1"/>
              <a:t>in execution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88106" y="228599"/>
            <a:ext cx="8967788" cy="1442886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pPr defTabSz="649223">
              <a:defRPr sz="4685"/>
            </a:pPr>
            <a:r>
              <a:rPr dirty="0"/>
              <a:t>exec() — </a:t>
            </a:r>
            <a:r>
              <a:rPr sz="3834" dirty="0"/>
              <a:t>Example code</a:t>
            </a:r>
            <a:r>
              <a:rPr dirty="0"/>
              <a:t> </a:t>
            </a:r>
            <a:r>
              <a:rPr sz="3834" dirty="0"/>
              <a:t> exec_ex.c</a:t>
            </a:r>
          </a:p>
          <a:p>
            <a:pPr defTabSz="649223">
              <a:defRPr sz="2626"/>
            </a:pPr>
            <a:r>
              <a:rPr lang="en-US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</a:rPr>
              <a:t>http://</a:t>
            </a:r>
            <a:r>
              <a:rPr lang="en-US" dirty="0" err="1" smtClean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</a:rPr>
              <a:t>oscourse.github.io</a:t>
            </a:r>
            <a:r>
              <a:rPr lang="en-US" dirty="0" smtClean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</a:rPr>
              <a:t>/</a:t>
            </a:r>
            <a:r>
              <a:rPr dirty="0" smtClean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</a:rPr>
              <a:t>examples/exec_ex.c</a:t>
            </a:r>
            <a:endParaRPr dirty="0">
              <a:solidFill>
                <a:schemeClr val="tx1"/>
              </a:solidFill>
              <a:uFill>
                <a:solidFill>
                  <a:srgbClr val="FF0000"/>
                </a:solidFill>
              </a:uFill>
              <a:hlinkClick r:id="rId2"/>
            </a:endParaRPr>
          </a:p>
        </p:txBody>
      </p:sp>
      <p:sp>
        <p:nvSpPr>
          <p:cNvPr id="128" name="Shape 128"/>
          <p:cNvSpPr>
            <a:spLocks noGrp="1"/>
          </p:cNvSpPr>
          <p:nvPr>
            <p:ph type="body" idx="1"/>
          </p:nvPr>
        </p:nvSpPr>
        <p:spPr>
          <a:xfrm>
            <a:off x="685799" y="1657641"/>
            <a:ext cx="8305801" cy="5048101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pPr marL="0" indent="120650">
              <a:buSzTx/>
              <a:buNone/>
              <a:defRPr sz="1600" b="1"/>
            </a:pPr>
            <a:endParaRPr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1600" b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if ((pid = </a:t>
            </a:r>
            <a:r>
              <a:rPr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fork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()) &lt; 0) { </a:t>
            </a:r>
          </a:p>
          <a:p>
            <a:pPr marL="285750" lvl="1" indent="171450">
              <a:lnSpc>
                <a:spcPct val="90000"/>
              </a:lnSpc>
              <a:spcBef>
                <a:spcPts val="400"/>
              </a:spcBef>
              <a:buSzTx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fprintf(stderr, "fork failed\n"); </a:t>
            </a:r>
            <a:endParaRPr sz="3000"/>
          </a:p>
          <a:p>
            <a:pPr marL="285750" lvl="1" indent="171450">
              <a:lnSpc>
                <a:spcPct val="90000"/>
              </a:lnSpc>
              <a:spcBef>
                <a:spcPts val="400"/>
              </a:spcBef>
              <a:buSzTx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exit(1); </a:t>
            </a:r>
            <a:endParaRPr sz="300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1600" b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} </a:t>
            </a:r>
          </a:p>
          <a:p>
            <a:pPr marL="0" indent="120650">
              <a:buSzTx/>
              <a:buNone/>
              <a:defRPr sz="1600" b="1"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1600" b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if (pid == 0) { </a:t>
            </a:r>
          </a:p>
          <a:p>
            <a:pPr marL="285750" lvl="1" indent="171450">
              <a:lnSpc>
                <a:spcPct val="90000"/>
              </a:lnSpc>
              <a:spcBef>
                <a:spcPts val="400"/>
              </a:spcBef>
              <a:buSzTx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if( </a:t>
            </a:r>
            <a:r>
              <a:rPr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execlp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("echo", </a:t>
            </a:r>
            <a:endParaRPr sz="3000"/>
          </a:p>
          <a:p>
            <a:pPr marL="228600" lvl="4" indent="1600200">
              <a:lnSpc>
                <a:spcPct val="90000"/>
              </a:lnSpc>
              <a:spcBef>
                <a:spcPts val="400"/>
              </a:spcBef>
              <a:buSzTx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"echo", </a:t>
            </a:r>
            <a:endParaRPr sz="2200"/>
          </a:p>
          <a:p>
            <a:pPr marL="228600" lvl="4" indent="1600200">
              <a:lnSpc>
                <a:spcPct val="90000"/>
              </a:lnSpc>
              <a:spcBef>
                <a:spcPts val="400"/>
              </a:spcBef>
              <a:buSzTx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"Hello from the child", </a:t>
            </a:r>
            <a:endParaRPr sz="2200"/>
          </a:p>
          <a:p>
            <a:pPr marL="228600" lvl="4" indent="1600200">
              <a:lnSpc>
                <a:spcPct val="90000"/>
              </a:lnSpc>
              <a:spcBef>
                <a:spcPts val="400"/>
              </a:spcBef>
              <a:buSzTx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(char *) NULL) == -1) </a:t>
            </a:r>
            <a:endParaRPr sz="2200"/>
          </a:p>
          <a:p>
            <a:pPr marL="285750" lvl="1" indent="171450">
              <a:lnSpc>
                <a:spcPct val="90000"/>
              </a:lnSpc>
              <a:spcBef>
                <a:spcPts val="400"/>
              </a:spcBef>
              <a:buSzTx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fprintf(stderr, "execl failed\n"); </a:t>
            </a:r>
            <a:endParaRPr sz="3000"/>
          </a:p>
          <a:p>
            <a:pPr marL="0" indent="120650">
              <a:buSzTx/>
              <a:buNone/>
              <a:defRPr sz="1600" b="1"/>
            </a:pPr>
            <a:endParaRPr sz="3000"/>
          </a:p>
          <a:p>
            <a:pPr marL="285750" lvl="1" indent="171450">
              <a:lnSpc>
                <a:spcPct val="90000"/>
              </a:lnSpc>
              <a:spcBef>
                <a:spcPts val="400"/>
              </a:spcBef>
              <a:buSzTx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exit(2); </a:t>
            </a:r>
            <a:endParaRPr sz="300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1600" b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} 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1600" b="1"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1600" b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printf("parent carries on\n"); 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Properties of exec()</a:t>
            </a:r>
          </a:p>
        </p:txBody>
      </p:sp>
      <p:sp>
        <p:nvSpPr>
          <p:cNvPr id="131" name="Shape 13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0842" indent="-320842">
              <a:defRPr sz="2900"/>
            </a:pPr>
            <a:r>
              <a:t>Replaces current process image with new program image.</a:t>
            </a:r>
          </a:p>
          <a:p>
            <a:pPr lvl="1">
              <a:defRPr sz="2900"/>
            </a:pPr>
            <a:r>
              <a:t>In the last example, parents’ image was replaced by the “echo” program image.</a:t>
            </a:r>
          </a:p>
          <a:p>
            <a:pPr marL="320842" indent="-320842">
              <a:defRPr sz="2900"/>
            </a:pPr>
            <a:endParaRPr/>
          </a:p>
          <a:p>
            <a:pPr marL="320842" indent="-320842">
              <a:defRPr sz="2900"/>
            </a:pPr>
            <a:r>
              <a:t>All I/O descriptors open before exec stay open after exec.</a:t>
            </a:r>
          </a:p>
          <a:p>
            <a:pPr lvl="1">
              <a:defRPr sz="2900"/>
            </a:pPr>
            <a:r>
              <a:t>I/O descriptors = file descriptors, socket descriptors, pipe descriptors etc.</a:t>
            </a:r>
          </a:p>
          <a:p>
            <a:pPr lvl="1">
              <a:defRPr sz="2900"/>
            </a:pPr>
            <a:r>
              <a:t>This property is very useful for implementing filters.</a:t>
            </a:r>
          </a:p>
        </p:txBody>
      </p:sp>
      <p:sp>
        <p:nvSpPr>
          <p:cNvPr id="132" name="Shape 1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Different Types of exec()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idx="1"/>
          </p:nvPr>
        </p:nvSpPr>
        <p:spPr>
          <a:xfrm>
            <a:off x="-1" y="1295400"/>
            <a:ext cx="9753601" cy="5295254"/>
          </a:xfrm>
          <a:prstGeom prst="rect">
            <a:avLst/>
          </a:prstGeom>
        </p:spPr>
        <p:txBody>
          <a:bodyPr lIns="45699" tIns="45699" rIns="45699" bIns="45699">
            <a:normAutofit fontScale="92500" lnSpcReduction="20000"/>
          </a:bodyPr>
          <a:lstStyle/>
          <a:p>
            <a:pPr marL="0" indent="0" defTabSz="868680">
              <a:lnSpc>
                <a:spcPct val="80000"/>
              </a:lnSpc>
              <a:spcBef>
                <a:spcPts val="200"/>
              </a:spcBef>
              <a:buSzPct val="67857"/>
              <a:defRPr sz="1804"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execl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(char * pathname, char * arg0, … , (char *)0);</a:t>
            </a:r>
          </a:p>
          <a:p>
            <a:pPr marL="618546" lvl="1" indent="-184206" defTabSz="868680">
              <a:lnSpc>
                <a:spcPct val="80000"/>
              </a:lnSpc>
              <a:spcBef>
                <a:spcPts val="100"/>
              </a:spcBef>
              <a:buSzPct val="60714"/>
              <a:defRPr sz="1804">
                <a:latin typeface="Arial"/>
                <a:ea typeface="Arial"/>
                <a:cs typeface="Arial"/>
                <a:sym typeface="Arial"/>
              </a:defRPr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Full pathname + long listing of arguments</a:t>
            </a:r>
            <a:endParaRPr sz="3135"/>
          </a:p>
          <a:p>
            <a:pPr marL="0" indent="114617" defTabSz="868680">
              <a:spcBef>
                <a:spcPts val="500"/>
              </a:spcBef>
              <a:buSzTx/>
              <a:buNone/>
              <a:defRPr sz="1804"/>
            </a:pPr>
            <a:endParaRPr sz="3135"/>
          </a:p>
          <a:p>
            <a:pPr marL="0" indent="0" defTabSz="868680">
              <a:lnSpc>
                <a:spcPct val="80000"/>
              </a:lnSpc>
              <a:spcBef>
                <a:spcPts val="200"/>
              </a:spcBef>
              <a:buSzPct val="67857"/>
              <a:defRPr sz="1804"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execv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(char * pathname, char * argv[]);</a:t>
            </a:r>
          </a:p>
          <a:p>
            <a:pPr marL="618546" lvl="1" indent="-184206" defTabSz="868680">
              <a:lnSpc>
                <a:spcPct val="80000"/>
              </a:lnSpc>
              <a:spcBef>
                <a:spcPts val="100"/>
              </a:spcBef>
              <a:buSzPct val="60714"/>
              <a:defRPr sz="1804">
                <a:latin typeface="Arial"/>
                <a:ea typeface="Arial"/>
                <a:cs typeface="Arial"/>
                <a:sym typeface="Arial"/>
              </a:defRPr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Full pathname + arguments in an array</a:t>
            </a:r>
            <a:endParaRPr sz="3135"/>
          </a:p>
          <a:p>
            <a:pPr marL="0" indent="114617" defTabSz="868680">
              <a:spcBef>
                <a:spcPts val="500"/>
              </a:spcBef>
              <a:buSzTx/>
              <a:buNone/>
              <a:defRPr sz="1804"/>
            </a:pPr>
            <a:endParaRPr sz="3135"/>
          </a:p>
          <a:p>
            <a:pPr marL="0" indent="0" defTabSz="868680">
              <a:lnSpc>
                <a:spcPct val="80000"/>
              </a:lnSpc>
              <a:spcBef>
                <a:spcPts val="200"/>
              </a:spcBef>
              <a:buSzPct val="67857"/>
              <a:defRPr sz="1804"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execle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(char * pathname, char * arg0, … , (char *)0, char envp[]);</a:t>
            </a:r>
          </a:p>
          <a:p>
            <a:pPr marL="618546" lvl="1" indent="-184206" defTabSz="868680">
              <a:lnSpc>
                <a:spcPct val="80000"/>
              </a:lnSpc>
              <a:spcBef>
                <a:spcPts val="100"/>
              </a:spcBef>
              <a:buSzPct val="60714"/>
              <a:defRPr sz="1804">
                <a:latin typeface="Arial"/>
                <a:ea typeface="Arial"/>
                <a:cs typeface="Arial"/>
                <a:sym typeface="Arial"/>
              </a:defRPr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Full pathname + long listing of arguments + environment variables</a:t>
            </a:r>
            <a:endParaRPr sz="3135"/>
          </a:p>
          <a:p>
            <a:pPr marL="0" indent="114617" defTabSz="868680">
              <a:spcBef>
                <a:spcPts val="500"/>
              </a:spcBef>
              <a:buSzTx/>
              <a:buNone/>
              <a:defRPr sz="1804"/>
            </a:pPr>
            <a:endParaRPr sz="3135"/>
          </a:p>
          <a:p>
            <a:pPr marL="0" indent="0" defTabSz="868680">
              <a:lnSpc>
                <a:spcPct val="80000"/>
              </a:lnSpc>
              <a:spcBef>
                <a:spcPts val="200"/>
              </a:spcBef>
              <a:buSzPct val="67857"/>
              <a:defRPr sz="1804"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execve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(char * pathname, char * argv[], char envp[]);</a:t>
            </a:r>
          </a:p>
          <a:p>
            <a:pPr marL="618546" lvl="1" indent="-184206" defTabSz="868680">
              <a:lnSpc>
                <a:spcPct val="80000"/>
              </a:lnSpc>
              <a:spcBef>
                <a:spcPts val="100"/>
              </a:spcBef>
              <a:buSzPct val="60714"/>
              <a:defRPr sz="1804">
                <a:latin typeface="Arial"/>
                <a:ea typeface="Arial"/>
                <a:cs typeface="Arial"/>
                <a:sym typeface="Arial"/>
              </a:defRPr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Full pathname + arguments in an array + environment variables</a:t>
            </a:r>
            <a:endParaRPr sz="3135"/>
          </a:p>
          <a:p>
            <a:pPr marL="0" indent="114617" defTabSz="868680">
              <a:spcBef>
                <a:spcPts val="500"/>
              </a:spcBef>
              <a:buSzTx/>
              <a:buNone/>
              <a:defRPr sz="1804"/>
            </a:pPr>
            <a:endParaRPr sz="3135"/>
          </a:p>
          <a:p>
            <a:pPr marL="0" indent="0" defTabSz="868680">
              <a:lnSpc>
                <a:spcPct val="80000"/>
              </a:lnSpc>
              <a:spcBef>
                <a:spcPts val="200"/>
              </a:spcBef>
              <a:buSzPct val="67857"/>
              <a:defRPr sz="1804"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execlp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(char * filename, char * arg0, … , (char *)0);</a:t>
            </a:r>
          </a:p>
          <a:p>
            <a:pPr marL="618546" lvl="1" indent="-184206" defTabSz="868680">
              <a:lnSpc>
                <a:spcPct val="80000"/>
              </a:lnSpc>
              <a:spcBef>
                <a:spcPts val="100"/>
              </a:spcBef>
              <a:buSzPct val="60714"/>
              <a:defRPr sz="1804">
                <a:latin typeface="Arial"/>
                <a:ea typeface="Arial"/>
                <a:cs typeface="Arial"/>
                <a:sym typeface="Arial"/>
              </a:defRPr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Short pathname + long listing of arguments </a:t>
            </a:r>
            <a:endParaRPr sz="3135"/>
          </a:p>
          <a:p>
            <a:pPr marL="0" indent="114617" defTabSz="868680">
              <a:spcBef>
                <a:spcPts val="500"/>
              </a:spcBef>
              <a:buSzTx/>
              <a:buNone/>
              <a:defRPr sz="1804"/>
            </a:pPr>
            <a:endParaRPr sz="3135"/>
          </a:p>
          <a:p>
            <a:pPr marL="0" indent="0" defTabSz="868680">
              <a:lnSpc>
                <a:spcPct val="80000"/>
              </a:lnSpc>
              <a:spcBef>
                <a:spcPts val="200"/>
              </a:spcBef>
              <a:buSzPct val="67857"/>
              <a:defRPr sz="1804"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execvp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(char * filename, char * argv[]);</a:t>
            </a:r>
          </a:p>
          <a:p>
            <a:pPr marL="618546" lvl="1" indent="-184206" defTabSz="868680">
              <a:lnSpc>
                <a:spcPct val="80000"/>
              </a:lnSpc>
              <a:spcBef>
                <a:spcPts val="100"/>
              </a:spcBef>
              <a:buSzPct val="60714"/>
              <a:defRPr sz="1804">
                <a:latin typeface="Arial"/>
                <a:ea typeface="Arial"/>
                <a:cs typeface="Arial"/>
                <a:sym typeface="Arial"/>
              </a:defRPr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Short pathname + arguments in an array</a:t>
            </a:r>
            <a:endParaRPr sz="3135"/>
          </a:p>
          <a:p>
            <a:pPr marL="0" indent="114617" defTabSz="868680">
              <a:spcBef>
                <a:spcPts val="500"/>
              </a:spcBef>
              <a:buSzTx/>
              <a:buNone/>
              <a:defRPr sz="1804"/>
            </a:pPr>
            <a:endParaRPr sz="3135"/>
          </a:p>
          <a:p>
            <a:pPr marL="0" indent="0" defTabSz="868680">
              <a:lnSpc>
                <a:spcPct val="80000"/>
              </a:lnSpc>
              <a:spcBef>
                <a:spcPts val="200"/>
              </a:spcBef>
              <a:buSzPct val="67857"/>
              <a:defRPr sz="2090"/>
            </a:pPr>
            <a:r>
              <a:rPr>
                <a:solidFill>
                  <a:srgbClr val="333399"/>
                </a:solidFill>
              </a:rPr>
              <a:t>More  info: check “man 3 exec”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11430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r>
              <a:rPr u="sng">
                <a:solidFill>
                  <a:srgbClr val="3333CC"/>
                </a:solidFill>
              </a:rPr>
              <a:t>wait()</a:t>
            </a:r>
            <a:r>
              <a:rPr u="sng"/>
              <a:t> system call</a:t>
            </a:r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457199" y="1447800"/>
            <a:ext cx="8305801" cy="4648199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pPr marL="0" indent="120650">
              <a:buSzTx/>
              <a:buNone/>
            </a:pPr>
            <a:endParaRPr/>
          </a:p>
          <a:p>
            <a:pPr marL="0" indent="0">
              <a:buSzTx/>
              <a:buNone/>
            </a:pPr>
            <a:r>
              <a:t>Helps the parent process </a:t>
            </a:r>
          </a:p>
          <a:p>
            <a:pPr marL="742950" lvl="1" indent="-285750">
              <a:spcBef>
                <a:spcPts val="500"/>
              </a:spcBef>
              <a:buSzPct val="60714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mic Sans MS"/>
                <a:ea typeface="Comic Sans MS"/>
                <a:cs typeface="Comic Sans MS"/>
                <a:sym typeface="Comic Sans MS"/>
              </a:rPr>
              <a:t>to know when a child completes.</a:t>
            </a:r>
          </a:p>
          <a:p>
            <a:pPr marL="742950" lvl="1" indent="-285750">
              <a:spcBef>
                <a:spcPts val="500"/>
              </a:spcBef>
              <a:buSzPct val="60714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mic Sans MS"/>
                <a:ea typeface="Comic Sans MS"/>
                <a:cs typeface="Comic Sans MS"/>
                <a:sym typeface="Comic Sans MS"/>
              </a:rPr>
              <a:t>to check the return status of child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11430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>
            <a:lvl1pPr>
              <a:defRPr u="sng"/>
            </a:lvl1pPr>
          </a:lstStyle>
          <a:p>
            <a:pPr>
              <a:defRPr u="none"/>
            </a:pPr>
            <a:r>
              <a:rPr u="sng"/>
              <a:t>Process</a:t>
            </a:r>
          </a:p>
        </p:txBody>
      </p:sp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xfrm>
            <a:off x="76200" y="1411286"/>
            <a:ext cx="8991600" cy="4760914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pPr marL="0" indent="0">
              <a:buSzPct val="79166"/>
            </a:pPr>
            <a:r>
              <a:rPr sz="2400"/>
              <a:t>Informal definition:</a:t>
            </a:r>
          </a:p>
          <a:p>
            <a:pPr marL="285750" lvl="1" indent="171450">
              <a:buSzTx/>
              <a:buNone/>
              <a:defRPr sz="2800"/>
            </a:pPr>
            <a:r>
              <a:rPr sz="2400"/>
              <a:t>	A process is a program in execution.</a:t>
            </a:r>
          </a:p>
          <a:p>
            <a:pPr marL="0" indent="120650">
              <a:buSzTx/>
              <a:buNone/>
            </a:pPr>
            <a:endParaRPr sz="2400"/>
          </a:p>
          <a:p>
            <a:pPr marL="0" indent="0">
              <a:buSzPct val="79166"/>
            </a:pPr>
            <a:r>
              <a:rPr sz="2400"/>
              <a:t>Process is not the same as a program.</a:t>
            </a:r>
          </a:p>
          <a:p>
            <a:pPr marL="702128" lvl="1" indent="-244928">
              <a:spcBef>
                <a:spcPts val="500"/>
              </a:spcBef>
              <a:buSzPct val="70833"/>
              <a:defRPr sz="2800"/>
            </a:pPr>
            <a:r>
              <a:rPr sz="2400"/>
              <a:t>Program is a passive entity stored in the disk</a:t>
            </a:r>
          </a:p>
          <a:p>
            <a:pPr marL="702128" lvl="1" indent="-244928">
              <a:spcBef>
                <a:spcPts val="500"/>
              </a:spcBef>
              <a:buSzPct val="70833"/>
              <a:defRPr sz="2800"/>
            </a:pPr>
            <a:r>
              <a:rPr sz="2400"/>
              <a:t>Process is an actively executing entity</a:t>
            </a:r>
          </a:p>
          <a:p>
            <a:pPr marL="702128" lvl="1" indent="-244928">
              <a:spcBef>
                <a:spcPts val="500"/>
              </a:spcBef>
              <a:buSzPct val="70833"/>
              <a:defRPr sz="2800"/>
            </a:pPr>
            <a:r>
              <a:rPr sz="2400"/>
              <a:t>Program is just one component of a process.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/>
          </p:cNvSpPr>
          <p:nvPr>
            <p:ph type="title"/>
          </p:nvPr>
        </p:nvSpPr>
        <p:spPr>
          <a:xfrm>
            <a:off x="152400" y="0"/>
            <a:ext cx="8458200" cy="11430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r>
              <a:rPr u="sng">
                <a:solidFill>
                  <a:srgbClr val="3333CC"/>
                </a:solidFill>
              </a:rPr>
              <a:t>wait( )</a:t>
            </a:r>
            <a:r>
              <a:rPr u="sng"/>
              <a:t> system call</a:t>
            </a:r>
          </a:p>
        </p:txBody>
      </p:sp>
      <p:sp>
        <p:nvSpPr>
          <p:cNvPr id="141" name="Shape 141"/>
          <p:cNvSpPr>
            <a:spLocks noGrp="1"/>
          </p:cNvSpPr>
          <p:nvPr>
            <p:ph type="body" idx="1"/>
          </p:nvPr>
        </p:nvSpPr>
        <p:spPr>
          <a:xfrm>
            <a:off x="915987" y="1295399"/>
            <a:ext cx="8456612" cy="5486401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700" b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if ((pid = </a:t>
            </a:r>
            <a:r>
              <a:rPr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fork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()) == 0) {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700" b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/* in the child – exec another program image */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700" b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ret = </a:t>
            </a:r>
            <a:r>
              <a:rPr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execlp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("lpr", "lpr", "myfile", (char *) 0);</a:t>
            </a:r>
          </a:p>
          <a:p>
            <a:pPr marL="0" indent="120650">
              <a:buSzTx/>
              <a:buNone/>
              <a:defRPr sz="1700" b="1"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700" b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if( ret == -1 )</a:t>
            </a:r>
          </a:p>
          <a:p>
            <a:pPr marL="285750" lvl="1" indent="171450">
              <a:lnSpc>
                <a:spcPct val="80000"/>
              </a:lnSpc>
              <a:spcBef>
                <a:spcPts val="400"/>
              </a:spcBef>
              <a:buSzTx/>
              <a:buNone/>
              <a:defRPr sz="1700" b="1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fprintf(stderr, "exec failed\n");</a:t>
            </a:r>
            <a:endParaRPr sz="3100"/>
          </a:p>
          <a:p>
            <a:pPr marL="0" indent="120650">
              <a:buSzTx/>
              <a:buNone/>
              <a:defRPr sz="1700" b="1"/>
            </a:pPr>
            <a:endParaRPr sz="3100"/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700" b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} else { 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700" b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/* in the parent - do some other stuff */ 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700" b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……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700" b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700" b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/* now check for completion of child */ 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700" b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>
                <a:solidFill>
                  <a:srgbClr val="0433FF"/>
                </a:solidFill>
              </a:rPr>
              <a:t>waitpid</a:t>
            </a:r>
            <a:r>
              <a:t>(pid, &amp;status, 0);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700" b="1"/>
            </a:pPr>
            <a:r>
              <a:t>	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700" b="1"/>
            </a:pPr>
            <a:r>
              <a:t>	/* Alternative ==&gt;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while (</a:t>
            </a:r>
            <a:r>
              <a:rPr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wait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(&amp;status) != pid); */</a:t>
            </a:r>
          </a:p>
          <a:p>
            <a:pPr marL="0" indent="120650">
              <a:buSzTx/>
              <a:buNone/>
              <a:defRPr sz="1700" b="1"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700" b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/* remove file */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700" b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unlink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("myfile"); 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700" b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} 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title"/>
          </p:nvPr>
        </p:nvSpPr>
        <p:spPr>
          <a:xfrm>
            <a:off x="152400" y="0"/>
            <a:ext cx="8458200" cy="11430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>
            <a:lvl1pPr>
              <a:defRPr u="sng"/>
            </a:lvl1pPr>
          </a:lstStyle>
          <a:p>
            <a:pPr>
              <a:defRPr u="none"/>
            </a:pPr>
            <a:r>
              <a:rPr u="sng"/>
              <a:t>Few other useful syscalls</a:t>
            </a:r>
          </a:p>
        </p:txBody>
      </p:sp>
      <p:sp>
        <p:nvSpPr>
          <p:cNvPr id="144" name="Shape 14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  <a:p>
            <a:r>
              <a:t>sleep(seconds) </a:t>
            </a:r>
          </a:p>
          <a:p>
            <a:pPr lvl="1"/>
            <a:r>
              <a:t>suspend execution for certain time</a:t>
            </a:r>
          </a:p>
          <a:p>
            <a:endParaRPr/>
          </a:p>
          <a:p>
            <a:r>
              <a:t>exit(status)</a:t>
            </a:r>
          </a:p>
          <a:p>
            <a:pPr lvl="1"/>
            <a:r>
              <a:t>Exit the program. </a:t>
            </a:r>
          </a:p>
          <a:p>
            <a:pPr lvl="1"/>
            <a:r>
              <a:t>Status is retrieved by the parent using wait().</a:t>
            </a:r>
          </a:p>
          <a:p>
            <a:pPr lvl="1"/>
            <a:r>
              <a:t>0 for normal status, non-zero for error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Orphan process</a:t>
            </a:r>
          </a:p>
        </p:txBody>
      </p:sp>
      <p:sp>
        <p:nvSpPr>
          <p:cNvPr id="147" name="Shape 14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0842" indent="-320842">
              <a:defRPr sz="2200"/>
            </a:pPr>
            <a:r>
              <a:rPr dirty="0"/>
              <a:t>When a parent process dies, child process becomes an orphan process.</a:t>
            </a:r>
          </a:p>
          <a:p>
            <a:pPr marL="320842" indent="-320842">
              <a:defRPr sz="2200"/>
            </a:pPr>
            <a:endParaRPr dirty="0"/>
          </a:p>
          <a:p>
            <a:pPr marL="320842" indent="-320842">
              <a:defRPr sz="2200"/>
            </a:pPr>
            <a:r>
              <a:rPr dirty="0"/>
              <a:t>The init process (pid = 1) becomes the parent of the orphan processes.</a:t>
            </a:r>
          </a:p>
          <a:p>
            <a:pPr marL="320842" indent="-320842">
              <a:defRPr sz="2200"/>
            </a:pPr>
            <a:endParaRPr dirty="0"/>
          </a:p>
          <a:p>
            <a:pPr marL="320842" indent="-320842">
              <a:defRPr sz="2200"/>
            </a:pPr>
            <a:r>
              <a:rPr dirty="0"/>
              <a:t>Here’s an example:</a:t>
            </a:r>
          </a:p>
          <a:p>
            <a:pPr lvl="1">
              <a:defRPr sz="2200"/>
            </a:pPr>
            <a:r>
              <a:rPr lang="en-US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</a:rPr>
              <a:t>http://</a:t>
            </a:r>
            <a:r>
              <a:rPr lang="en-US" dirty="0" err="1" smtClean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</a:rPr>
              <a:t>oscourse.github.io</a:t>
            </a:r>
            <a:r>
              <a:rPr lang="en-US" dirty="0" smtClean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</a:rPr>
              <a:t>/</a:t>
            </a:r>
            <a:r>
              <a:rPr dirty="0" smtClean="0">
                <a:solidFill>
                  <a:schemeClr val="tx1"/>
                </a:solidFill>
              </a:rPr>
              <a:t>examples/orphan.c</a:t>
            </a:r>
            <a:endParaRPr dirty="0">
              <a:solidFill>
                <a:schemeClr val="tx1"/>
              </a:solidFill>
              <a:hlinkClick r:id="rId2"/>
            </a:endParaRPr>
          </a:p>
          <a:p>
            <a:pPr lvl="1">
              <a:defRPr sz="2200"/>
            </a:pPr>
            <a:endParaRPr dirty="0">
              <a:hlinkClick r:id="rId2"/>
            </a:endParaRPr>
          </a:p>
          <a:p>
            <a:pPr lvl="1">
              <a:defRPr sz="2200"/>
            </a:pPr>
            <a:r>
              <a:rPr dirty="0"/>
              <a:t>Do a ‘ps –l’ after running the above program and check parent’s PID of the orphan process. </a:t>
            </a:r>
          </a:p>
          <a:p>
            <a:pPr marL="320842" indent="-320842">
              <a:defRPr sz="2200"/>
            </a:pPr>
            <a:endParaRPr dirty="0"/>
          </a:p>
          <a:p>
            <a:pPr lvl="1">
              <a:defRPr sz="2200"/>
            </a:pPr>
            <a:r>
              <a:rPr dirty="0"/>
              <a:t>After you are done remember to kill the orphan process ‘kill –9 &lt;pid&gt;’ 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Zombie Process</a:t>
            </a:r>
          </a:p>
        </p:txBody>
      </p:sp>
      <p:sp>
        <p:nvSpPr>
          <p:cNvPr id="150" name="Shape 15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700"/>
            </a:pPr>
            <a:r>
              <a:t>When a child dies, a SIGCHLD signal is sent to the parent.</a:t>
            </a:r>
          </a:p>
          <a:p>
            <a:pPr>
              <a:defRPr sz="2700"/>
            </a:pPr>
            <a:endParaRPr/>
          </a:p>
          <a:p>
            <a:pPr>
              <a:defRPr sz="2700"/>
            </a:pPr>
            <a:r>
              <a:t>If parent doesn’t wait()on the child, and child exit()s, it becomes a zombie (status “Z” seen with ps).</a:t>
            </a:r>
          </a:p>
          <a:p>
            <a:pPr>
              <a:defRPr sz="2700"/>
            </a:pPr>
            <a:endParaRPr/>
          </a:p>
          <a:p>
            <a:pPr>
              <a:defRPr sz="2700"/>
            </a:pPr>
            <a:r>
              <a:t>Zombies hang around till parent calls wait() or waitpid().</a:t>
            </a:r>
          </a:p>
          <a:p>
            <a:pPr>
              <a:defRPr sz="2700"/>
            </a:pPr>
            <a:endParaRPr/>
          </a:p>
          <a:p>
            <a:pPr>
              <a:defRPr sz="2700"/>
            </a:pPr>
            <a:r>
              <a:t>But they don’t take up any system resources.</a:t>
            </a:r>
          </a:p>
          <a:p>
            <a:pPr lvl="1">
              <a:defRPr sz="2700"/>
            </a:pPr>
            <a:r>
              <a:t>Just an integer status is kept in the OS. </a:t>
            </a:r>
          </a:p>
          <a:p>
            <a:pPr lvl="1">
              <a:defRPr sz="2700"/>
            </a:pPr>
            <a:r>
              <a:t>All other resources are freed up.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References</a:t>
            </a:r>
          </a:p>
        </p:txBody>
      </p:sp>
      <p:sp>
        <p:nvSpPr>
          <p:cNvPr id="153" name="Shape 15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700"/>
            </a:pPr>
            <a:r>
              <a:rPr lang="en-US" dirty="0" smtClean="0"/>
              <a:t>Chapter 4 of OSTEP book</a:t>
            </a:r>
          </a:p>
          <a:p>
            <a:pPr>
              <a:defRPr sz="2700"/>
            </a:pPr>
            <a:r>
              <a:rPr dirty="0" smtClean="0"/>
              <a:t>Chapter </a:t>
            </a:r>
            <a:r>
              <a:rPr dirty="0"/>
              <a:t>2 of the Tanenbaum’s book </a:t>
            </a:r>
          </a:p>
          <a:p>
            <a:pPr>
              <a:defRPr sz="2700"/>
            </a:pPr>
            <a:endParaRPr dirty="0"/>
          </a:p>
          <a:p>
            <a:pPr>
              <a:defRPr sz="2700"/>
            </a:pPr>
            <a:r>
              <a:rPr dirty="0"/>
              <a:t>Man pages for different system calls</a:t>
            </a:r>
          </a:p>
          <a:p>
            <a:pPr lvl="1">
              <a:defRPr sz="2700"/>
            </a:pPr>
            <a:r>
              <a:rPr dirty="0"/>
              <a:t>Try “man 2 &lt;syscall_name&gt;”</a:t>
            </a:r>
          </a:p>
          <a:p>
            <a:pPr lvl="2">
              <a:defRPr sz="2700"/>
            </a:pPr>
            <a:r>
              <a:rPr dirty="0"/>
              <a:t>E.g. man 2 exec</a:t>
            </a:r>
          </a:p>
          <a:p>
            <a:pPr lvl="1">
              <a:defRPr sz="2700"/>
            </a:pPr>
            <a:r>
              <a:rPr dirty="0"/>
              <a:t>Syscalls are normally listed in section 2 of the man page</a:t>
            </a:r>
          </a:p>
          <a:p>
            <a:pPr>
              <a:defRPr sz="2700"/>
            </a:pPr>
            <a:endParaRPr dirty="0"/>
          </a:p>
          <a:p>
            <a:pPr>
              <a:defRPr sz="2700"/>
            </a:pPr>
            <a:r>
              <a:rPr lang="en-US" smtClean="0"/>
              <a:t>Google for “</a:t>
            </a:r>
            <a:r>
              <a:rPr smtClean="0"/>
              <a:t>Linux </a:t>
            </a:r>
            <a:r>
              <a:rPr/>
              <a:t>source </a:t>
            </a:r>
            <a:r>
              <a:rPr smtClean="0"/>
              <a:t>code</a:t>
            </a:r>
            <a:r>
              <a:rPr lang="en-US" dirty="0"/>
              <a:t>"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11430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>
            <a:lvl1pPr>
              <a:defRPr sz="4000" u="sng"/>
            </a:lvl1pPr>
          </a:lstStyle>
          <a:p>
            <a:pPr>
              <a:defRPr sz="4400" u="none"/>
            </a:pPr>
            <a:r>
              <a:rPr sz="4000" u="sng"/>
              <a:t>So what else constitutes a process?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xfrm>
            <a:off x="76200" y="1411286"/>
            <a:ext cx="8991600" cy="4760914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Pct val="60714"/>
            </a:pPr>
            <a:r>
              <a:rPr sz="2800"/>
              <a:t>Memory space (static, dynamic)</a:t>
            </a:r>
          </a:p>
          <a:p>
            <a:pPr marL="0" indent="120650">
              <a:buSzTx/>
              <a:buNone/>
            </a:pPr>
            <a:endParaRPr sz="2800"/>
          </a:p>
          <a:p>
            <a:pPr marL="0" indent="0">
              <a:lnSpc>
                <a:spcPct val="90000"/>
              </a:lnSpc>
              <a:spcBef>
                <a:spcPts val="500"/>
              </a:spcBef>
              <a:buSzPct val="60714"/>
            </a:pPr>
            <a:r>
              <a:rPr sz="2800"/>
              <a:t>Procedure call stack</a:t>
            </a:r>
          </a:p>
          <a:p>
            <a:pPr marL="0" indent="120650">
              <a:buSzTx/>
              <a:buNone/>
            </a:pPr>
            <a:endParaRPr sz="2800"/>
          </a:p>
          <a:p>
            <a:pPr marL="0" indent="0">
              <a:lnSpc>
                <a:spcPct val="90000"/>
              </a:lnSpc>
              <a:spcBef>
                <a:spcPts val="500"/>
              </a:spcBef>
              <a:buSzPct val="60714"/>
            </a:pPr>
            <a:r>
              <a:rPr sz="2800"/>
              <a:t>Registers and counters :</a:t>
            </a:r>
          </a:p>
          <a:p>
            <a:pPr marL="702128" lvl="1" indent="-244928">
              <a:lnSpc>
                <a:spcPct val="90000"/>
              </a:lnSpc>
              <a:spcBef>
                <a:spcPts val="400"/>
              </a:spcBef>
              <a:buSzPct val="60416"/>
              <a:defRPr sz="2800"/>
            </a:pPr>
            <a:r>
              <a:rPr sz="2400"/>
              <a:t>Program counter, Stack pointer, General purpose registers</a:t>
            </a:r>
          </a:p>
          <a:p>
            <a:pPr marL="0" indent="120650">
              <a:buSzTx/>
              <a:buNone/>
            </a:pPr>
            <a:endParaRPr sz="2800"/>
          </a:p>
          <a:p>
            <a:pPr marL="0" indent="0">
              <a:lnSpc>
                <a:spcPct val="90000"/>
              </a:lnSpc>
              <a:spcBef>
                <a:spcPts val="500"/>
              </a:spcBef>
              <a:buSzPct val="60714"/>
            </a:pPr>
            <a:r>
              <a:rPr sz="2800"/>
              <a:t>Open files, connections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Pct val="60714"/>
            </a:pPr>
            <a:r>
              <a:rPr sz="2800"/>
              <a:t>……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xfrm>
            <a:off x="152400" y="152399"/>
            <a:ext cx="8991600" cy="838201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>
            <a:lvl1pPr>
              <a:defRPr sz="4000" u="sng"/>
            </a:lvl1pPr>
          </a:lstStyle>
          <a:p>
            <a:pPr>
              <a:defRPr sz="4400" u="none"/>
            </a:pPr>
            <a:r>
              <a:rPr sz="4000" u="sng"/>
              <a:t>Memory Layout of a typical process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sz="quarter" idx="1"/>
          </p:nvPr>
        </p:nvSpPr>
        <p:spPr>
          <a:xfrm>
            <a:off x="304799" y="5486400"/>
            <a:ext cx="8851901" cy="8382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>
            <a:lvl1pPr marL="320842" indent="-320842">
              <a:lnSpc>
                <a:spcPct val="80000"/>
              </a:lnSpc>
              <a:spcBef>
                <a:spcPts val="300"/>
              </a:spcBef>
              <a:buSzPct val="61110"/>
              <a:defRPr sz="2500"/>
            </a:lvl1pPr>
          </a:lstStyle>
          <a:p>
            <a:r>
              <a:t>Stack and heap grow towards each other</a:t>
            </a:r>
          </a:p>
        </p:txBody>
      </p:sp>
      <p:sp>
        <p:nvSpPr>
          <p:cNvPr id="46" name="Shape 46"/>
          <p:cNvSpPr/>
          <p:nvPr/>
        </p:nvSpPr>
        <p:spPr>
          <a:xfrm>
            <a:off x="2720975" y="4579937"/>
            <a:ext cx="2675399" cy="3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>
              <a:defRPr sz="20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2000">
                <a:latin typeface="Tahoma"/>
                <a:ea typeface="Tahoma"/>
                <a:cs typeface="Tahoma"/>
                <a:sym typeface="Tahoma"/>
              </a:rPr>
              <a:t>Program Code</a:t>
            </a:r>
          </a:p>
        </p:txBody>
      </p:sp>
      <p:sp>
        <p:nvSpPr>
          <p:cNvPr id="47" name="Shape 47"/>
          <p:cNvSpPr/>
          <p:nvPr/>
        </p:nvSpPr>
        <p:spPr>
          <a:xfrm>
            <a:off x="2743200" y="4087812"/>
            <a:ext cx="4048799" cy="3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>
              <a:defRPr sz="20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2000">
                <a:latin typeface="Tahoma"/>
                <a:ea typeface="Tahoma"/>
                <a:cs typeface="Tahoma"/>
                <a:sym typeface="Tahoma"/>
              </a:rPr>
              <a:t>Global variables, constants etc</a:t>
            </a:r>
          </a:p>
        </p:txBody>
      </p:sp>
      <p:sp>
        <p:nvSpPr>
          <p:cNvPr id="48" name="Shape 48"/>
          <p:cNvSpPr/>
          <p:nvPr/>
        </p:nvSpPr>
        <p:spPr>
          <a:xfrm>
            <a:off x="2836713" y="1981200"/>
            <a:ext cx="7479986" cy="396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>
              <a:defRPr sz="20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2000">
                <a:latin typeface="Tahoma"/>
                <a:ea typeface="Tahoma"/>
                <a:cs typeface="Tahoma"/>
                <a:sym typeface="Tahoma"/>
              </a:rPr>
              <a:t>Function Call Arguments, Return Address, Return Values</a:t>
            </a:r>
          </a:p>
        </p:txBody>
      </p:sp>
      <p:sp>
        <p:nvSpPr>
          <p:cNvPr id="49" name="Shape 49"/>
          <p:cNvSpPr/>
          <p:nvPr/>
        </p:nvSpPr>
        <p:spPr>
          <a:xfrm>
            <a:off x="1981200" y="3886200"/>
            <a:ext cx="304800" cy="3810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0" name="Shape 50"/>
          <p:cNvSpPr/>
          <p:nvPr/>
        </p:nvSpPr>
        <p:spPr>
          <a:xfrm>
            <a:off x="2711450" y="3413125"/>
            <a:ext cx="6357600" cy="396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>
              <a:defRPr sz="20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2000">
                <a:latin typeface="Tahoma"/>
                <a:ea typeface="Tahoma"/>
                <a:cs typeface="Tahoma"/>
                <a:sym typeface="Tahoma"/>
              </a:rPr>
              <a:t>Dynamically allocated memory (e.g. malloc())</a:t>
            </a:r>
          </a:p>
        </p:txBody>
      </p:sp>
      <p:sp>
        <p:nvSpPr>
          <p:cNvPr id="51" name="Shape 51"/>
          <p:cNvSpPr/>
          <p:nvPr/>
        </p:nvSpPr>
        <p:spPr>
          <a:xfrm>
            <a:off x="381000" y="4572000"/>
            <a:ext cx="2362200" cy="3810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38100" cap="rnd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ctr" defTabSz="621791">
              <a:defRPr sz="1632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 sz="952">
                <a:latin typeface="Arial"/>
                <a:ea typeface="Arial"/>
                <a:cs typeface="Arial"/>
                <a:sym typeface="Arial"/>
              </a:defRPr>
            </a:pPr>
            <a:r>
              <a:rPr sz="1632">
                <a:latin typeface="Tahoma"/>
                <a:ea typeface="Tahoma"/>
                <a:cs typeface="Tahoma"/>
                <a:sym typeface="Tahoma"/>
              </a:rPr>
              <a:t>Text</a:t>
            </a:r>
          </a:p>
        </p:txBody>
      </p:sp>
      <p:sp>
        <p:nvSpPr>
          <p:cNvPr id="52" name="Shape 52"/>
          <p:cNvSpPr/>
          <p:nvPr/>
        </p:nvSpPr>
        <p:spPr>
          <a:xfrm>
            <a:off x="381000" y="3886200"/>
            <a:ext cx="2362200" cy="6858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38100" cap="rnd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ctr">
              <a:defRPr sz="2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2400">
                <a:latin typeface="Tahoma"/>
                <a:ea typeface="Tahoma"/>
                <a:cs typeface="Tahoma"/>
                <a:sym typeface="Tahoma"/>
              </a:rPr>
              <a:t>Data</a:t>
            </a:r>
          </a:p>
        </p:txBody>
      </p:sp>
      <p:sp>
        <p:nvSpPr>
          <p:cNvPr id="53" name="Shape 53"/>
          <p:cNvSpPr/>
          <p:nvPr/>
        </p:nvSpPr>
        <p:spPr>
          <a:xfrm>
            <a:off x="381000" y="3352800"/>
            <a:ext cx="2362200" cy="533399"/>
          </a:xfrm>
          <a:prstGeom prst="rect">
            <a:avLst/>
          </a:prstGeom>
          <a:solidFill>
            <a:schemeClr val="accent3">
              <a:lumOff val="44000"/>
            </a:schemeClr>
          </a:solidFill>
          <a:ln w="38100" cap="rnd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ctr">
              <a:defRPr sz="2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2400">
                <a:latin typeface="Tahoma"/>
                <a:ea typeface="Tahoma"/>
                <a:cs typeface="Tahoma"/>
                <a:sym typeface="Tahoma"/>
              </a:rPr>
              <a:t>Heap</a:t>
            </a:r>
          </a:p>
        </p:txBody>
      </p:sp>
      <p:sp>
        <p:nvSpPr>
          <p:cNvPr id="54" name="Shape 54"/>
          <p:cNvSpPr/>
          <p:nvPr/>
        </p:nvSpPr>
        <p:spPr>
          <a:xfrm>
            <a:off x="381000" y="2514600"/>
            <a:ext cx="2362200" cy="838200"/>
          </a:xfrm>
          <a:prstGeom prst="rect">
            <a:avLst/>
          </a:prstGeom>
          <a:solidFill>
            <a:srgbClr val="C0C0C0">
              <a:alpha val="50980"/>
            </a:srgbClr>
          </a:solidFill>
          <a:ln w="38100" cap="rnd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ctr">
              <a:defRPr sz="2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2400">
                <a:latin typeface="Tahoma"/>
                <a:ea typeface="Tahoma"/>
                <a:cs typeface="Tahoma"/>
                <a:sym typeface="Tahoma"/>
              </a:rPr>
              <a:t>Gap</a:t>
            </a:r>
          </a:p>
        </p:txBody>
      </p:sp>
      <p:sp>
        <p:nvSpPr>
          <p:cNvPr id="55" name="Shape 55"/>
          <p:cNvSpPr/>
          <p:nvPr/>
        </p:nvSpPr>
        <p:spPr>
          <a:xfrm>
            <a:off x="381000" y="1828800"/>
            <a:ext cx="2362200" cy="6858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38100" cap="rnd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ctr">
              <a:defRPr sz="2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2400">
                <a:latin typeface="Tahoma"/>
                <a:ea typeface="Tahoma"/>
                <a:cs typeface="Tahoma"/>
                <a:sym typeface="Tahoma"/>
              </a:rPr>
              <a:t>Stack</a:t>
            </a:r>
          </a:p>
        </p:txBody>
      </p:sp>
      <p:sp>
        <p:nvSpPr>
          <p:cNvPr id="56" name="Shape 56"/>
          <p:cNvSpPr/>
          <p:nvPr/>
        </p:nvSpPr>
        <p:spPr>
          <a:xfrm>
            <a:off x="2209800" y="2133600"/>
            <a:ext cx="0" cy="762000"/>
          </a:xfrm>
          <a:prstGeom prst="line">
            <a:avLst/>
          </a:prstGeom>
          <a:ln w="28575" cap="rnd">
            <a:solidFill>
              <a:srgbClr val="0000FF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7" name="Shape 57"/>
          <p:cNvSpPr/>
          <p:nvPr/>
        </p:nvSpPr>
        <p:spPr>
          <a:xfrm flipV="1">
            <a:off x="2211069" y="3048000"/>
            <a:ext cx="1" cy="685800"/>
          </a:xfrm>
          <a:prstGeom prst="line">
            <a:avLst/>
          </a:prstGeom>
          <a:ln w="28575" cap="rnd">
            <a:solidFill>
              <a:srgbClr val="0000FF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76200" y="1371600"/>
            <a:ext cx="777875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>
              <a:defRPr sz="2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2400">
                <a:latin typeface="Tahoma"/>
                <a:ea typeface="Tahoma"/>
                <a:cs typeface="Tahoma"/>
                <a:sym typeface="Tahoma"/>
              </a:rPr>
              <a:t>MAX</a:t>
            </a:r>
          </a:p>
        </p:txBody>
      </p:sp>
      <p:sp>
        <p:nvSpPr>
          <p:cNvPr id="59" name="Shape 59"/>
          <p:cNvSpPr/>
          <p:nvPr/>
        </p:nvSpPr>
        <p:spPr>
          <a:xfrm>
            <a:off x="76199" y="4876800"/>
            <a:ext cx="350839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>
              <a:defRPr sz="2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2400">
                <a:latin typeface="Tahoma"/>
                <a:ea typeface="Tahoma"/>
                <a:cs typeface="Tahoma"/>
                <a:sym typeface="Tahoma"/>
              </a:rPr>
              <a:t>0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228600" y="-1"/>
            <a:ext cx="8763000" cy="838201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>
            <a:lvl1pPr>
              <a:defRPr sz="3600" u="sng"/>
            </a:lvl1pPr>
          </a:lstStyle>
          <a:p>
            <a:pPr>
              <a:defRPr sz="4400" u="none"/>
            </a:pPr>
            <a:r>
              <a:rPr sz="3600" u="sng"/>
              <a:t>Multiple processes sharing main memory</a:t>
            </a:r>
          </a:p>
        </p:txBody>
      </p:sp>
      <p:pic>
        <p:nvPicPr>
          <p:cNvPr id="62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2575" y="1079500"/>
            <a:ext cx="6296025" cy="4516436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Shape 63"/>
          <p:cNvSpPr/>
          <p:nvPr/>
        </p:nvSpPr>
        <p:spPr>
          <a:xfrm>
            <a:off x="2346325" y="5673725"/>
            <a:ext cx="2439986" cy="1187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rPr sz="1800">
                <a:latin typeface="Tahoma"/>
                <a:ea typeface="Tahoma"/>
                <a:cs typeface="Tahoma"/>
                <a:sym typeface="Tahoma"/>
              </a:rPr>
              <a:t>Two processes </a:t>
            </a:r>
          </a:p>
          <a:p>
            <a:r>
              <a:rPr sz="1800">
                <a:latin typeface="Tahoma"/>
                <a:ea typeface="Tahoma"/>
                <a:cs typeface="Tahoma"/>
                <a:sym typeface="Tahoma"/>
              </a:rPr>
              <a:t>running different</a:t>
            </a:r>
          </a:p>
          <a:p>
            <a:r>
              <a:rPr sz="1800">
                <a:latin typeface="Tahoma"/>
                <a:ea typeface="Tahoma"/>
                <a:cs typeface="Tahoma"/>
                <a:sym typeface="Tahoma"/>
              </a:rPr>
              <a:t>programs</a:t>
            </a:r>
          </a:p>
        </p:txBody>
      </p:sp>
      <p:sp>
        <p:nvSpPr>
          <p:cNvPr id="64" name="Shape 64"/>
          <p:cNvSpPr/>
          <p:nvPr/>
        </p:nvSpPr>
        <p:spPr>
          <a:xfrm>
            <a:off x="5257800" y="5670550"/>
            <a:ext cx="2546350" cy="1187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rPr sz="1800">
                <a:latin typeface="Tahoma"/>
                <a:ea typeface="Tahoma"/>
                <a:cs typeface="Tahoma"/>
                <a:sym typeface="Tahoma"/>
              </a:rPr>
              <a:t>Two processes </a:t>
            </a:r>
          </a:p>
          <a:p>
            <a:r>
              <a:rPr sz="1800">
                <a:latin typeface="Tahoma"/>
                <a:ea typeface="Tahoma"/>
                <a:cs typeface="Tahoma"/>
                <a:sym typeface="Tahoma"/>
              </a:rPr>
              <a:t>running the same</a:t>
            </a:r>
          </a:p>
          <a:p>
            <a:r>
              <a:rPr sz="1800">
                <a:latin typeface="Tahoma"/>
                <a:ea typeface="Tahoma"/>
                <a:cs typeface="Tahoma"/>
                <a:sym typeface="Tahoma"/>
              </a:rPr>
              <a:t>program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11430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>
            <a:lvl1pPr>
              <a:defRPr u="sng"/>
            </a:lvl1pPr>
          </a:lstStyle>
          <a:p>
            <a:pPr>
              <a:defRPr u="none"/>
            </a:pPr>
            <a:r>
              <a:rPr u="sng"/>
              <a:t>Process Creation 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xfrm>
            <a:off x="76200" y="1411286"/>
            <a:ext cx="8991600" cy="4760914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Pct val="60714"/>
            </a:pPr>
            <a:r>
              <a:rPr sz="2800"/>
              <a:t>Always using </a:t>
            </a:r>
            <a:r>
              <a:rPr sz="2800">
                <a:solidFill>
                  <a:srgbClr val="0000FF"/>
                </a:solidFill>
              </a:rPr>
              <a:t>fork() </a:t>
            </a:r>
            <a:r>
              <a:rPr sz="2800"/>
              <a:t>system call.</a:t>
            </a:r>
          </a:p>
          <a:p>
            <a:pPr marL="0" indent="120650">
              <a:buSzTx/>
              <a:buNone/>
            </a:pPr>
            <a:endParaRPr sz="2800"/>
          </a:p>
          <a:p>
            <a:pPr marL="0" indent="0">
              <a:lnSpc>
                <a:spcPct val="90000"/>
              </a:lnSpc>
              <a:spcBef>
                <a:spcPts val="500"/>
              </a:spcBef>
              <a:buSzPct val="60714"/>
            </a:pPr>
            <a:r>
              <a:rPr sz="2800"/>
              <a:t>When?</a:t>
            </a:r>
          </a:p>
          <a:p>
            <a:pPr marL="702128" lvl="1" indent="-244928">
              <a:lnSpc>
                <a:spcPct val="90000"/>
              </a:lnSpc>
              <a:spcBef>
                <a:spcPts val="400"/>
              </a:spcBef>
              <a:buSzPct val="60416"/>
              <a:defRPr sz="2800"/>
            </a:pPr>
            <a:r>
              <a:rPr sz="2400"/>
              <a:t>User runs a program at command line</a:t>
            </a:r>
          </a:p>
          <a:p>
            <a:pPr marL="0" indent="120650">
              <a:buSzTx/>
              <a:buNone/>
            </a:pPr>
            <a:endParaRPr sz="2800"/>
          </a:p>
          <a:p>
            <a:pPr marL="702128" lvl="1" indent="-244928">
              <a:lnSpc>
                <a:spcPct val="90000"/>
              </a:lnSpc>
              <a:spcBef>
                <a:spcPts val="400"/>
              </a:spcBef>
              <a:buSzPct val="60416"/>
              <a:defRPr sz="2800"/>
            </a:pPr>
            <a:r>
              <a:rPr sz="2400"/>
              <a:t>OS creates a process to provide a service</a:t>
            </a:r>
          </a:p>
          <a:p>
            <a:pPr marL="1104900" lvl="2" indent="-190500">
              <a:lnSpc>
                <a:spcPct val="90000"/>
              </a:lnSpc>
              <a:spcBef>
                <a:spcPts val="400"/>
              </a:spcBef>
              <a:buSzPct val="60000"/>
              <a:defRPr sz="2400"/>
            </a:pPr>
            <a:r>
              <a:rPr sz="2000"/>
              <a:t>Check the directory /etc/init.d/ on Linux for scripts that start off different services at boot time.</a:t>
            </a:r>
          </a:p>
          <a:p>
            <a:pPr marL="0" indent="120650">
              <a:buSzTx/>
              <a:buNone/>
            </a:pPr>
            <a:endParaRPr sz="2400"/>
          </a:p>
          <a:p>
            <a:pPr marL="702128" lvl="1" indent="-244928">
              <a:lnSpc>
                <a:spcPct val="90000"/>
              </a:lnSpc>
              <a:spcBef>
                <a:spcPts val="400"/>
              </a:spcBef>
              <a:buSzPct val="60416"/>
              <a:defRPr sz="2800"/>
            </a:pPr>
            <a:r>
              <a:rPr sz="2400"/>
              <a:t>One process starts another process</a:t>
            </a:r>
          </a:p>
          <a:p>
            <a:pPr marL="1104900" lvl="2" indent="-190500">
              <a:lnSpc>
                <a:spcPct val="90000"/>
              </a:lnSpc>
              <a:spcBef>
                <a:spcPts val="400"/>
              </a:spcBef>
              <a:buSzPct val="60000"/>
              <a:defRPr sz="2400"/>
            </a:pPr>
            <a:r>
              <a:rPr sz="2000"/>
              <a:t>For example in servers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xfrm>
            <a:off x="304799" y="76199"/>
            <a:ext cx="8534402" cy="1801912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r>
              <a:rPr sz="4000" u="sng" dirty="0"/>
              <a:t>Creating a New Process  - fork()</a:t>
            </a:r>
          </a:p>
          <a:p>
            <a:r>
              <a:rPr sz="2800" u="sng" dirty="0"/>
              <a:t>Example code fork_ex.c</a:t>
            </a:r>
          </a:p>
          <a:p>
            <a:pPr>
              <a:defRPr sz="1900"/>
            </a:pPr>
            <a:r>
              <a:rPr lang="en-US" dirty="0" smtClean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</a:rPr>
              <a:t>http://</a:t>
            </a:r>
            <a:r>
              <a:rPr lang="en-US" dirty="0" err="1" smtClean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</a:rPr>
              <a:t>oscourse.github.io</a:t>
            </a:r>
            <a:r>
              <a:rPr lang="en-US" dirty="0" smtClean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</a:rPr>
              <a:t>/</a:t>
            </a:r>
            <a:r>
              <a:rPr dirty="0" smtClean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</a:rPr>
              <a:t>examples/fork_ex.c</a:t>
            </a:r>
            <a:endParaRPr dirty="0">
              <a:solidFill>
                <a:schemeClr val="tx1"/>
              </a:solidFill>
              <a:uFill>
                <a:solidFill>
                  <a:srgbClr val="FF0000"/>
                </a:solidFill>
              </a:uFill>
              <a:hlinkClick r:id="rId2"/>
            </a:endParaRPr>
          </a:p>
        </p:txBody>
      </p:sp>
      <p:sp>
        <p:nvSpPr>
          <p:cNvPr id="70" name="Shape 70"/>
          <p:cNvSpPr>
            <a:spLocks noGrp="1"/>
          </p:cNvSpPr>
          <p:nvPr>
            <p:ph type="body" idx="1"/>
          </p:nvPr>
        </p:nvSpPr>
        <p:spPr>
          <a:xfrm>
            <a:off x="-1" y="1723464"/>
            <a:ext cx="9142501" cy="5133001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1600"/>
            </a:pP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1600"/>
            </a:pP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pid = </a:t>
            </a:r>
            <a:r>
              <a:rPr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fork()</a:t>
            </a: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1600"/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1600"/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	if (pid == -1) { 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1600"/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		fprintf(stderr, "fork failed\n"); 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1600"/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		exit(1); 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1600"/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	} </a:t>
            </a:r>
          </a:p>
          <a:p>
            <a:pPr marL="0" indent="120650">
              <a:buSzTx/>
              <a:buNone/>
              <a:defRPr sz="1600"/>
            </a:pPr>
            <a:endParaRPr b="1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1600"/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	if (pid == 0) { 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1600"/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		printf(“</a:t>
            </a:r>
            <a:r>
              <a:rPr b="1" dirty="0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This is the child</a:t>
            </a: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\n"); 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1600"/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		exit(0); 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1600"/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	} </a:t>
            </a:r>
          </a:p>
          <a:p>
            <a:pPr marL="0" indent="120650">
              <a:buSzTx/>
              <a:buNone/>
              <a:defRPr sz="1600"/>
            </a:pPr>
            <a:endParaRPr b="1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1600"/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	if (pid &gt; 0) { 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1600"/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		printf(“</a:t>
            </a:r>
            <a:r>
              <a:rPr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This is parent. The child is</a:t>
            </a: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%d\n",</a:t>
            </a: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 pid); 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1600"/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		exit(0); 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1600"/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11430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r>
              <a:rPr sz="4800" u="sng"/>
              <a:t>Points to Note</a:t>
            </a:r>
            <a:r>
              <a:rPr sz="3600" b="1" u="sng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76200" y="994965"/>
            <a:ext cx="8991600" cy="5612805"/>
          </a:xfrm>
          <a:prstGeom prst="rect">
            <a:avLst/>
          </a:prstGeom>
        </p:spPr>
        <p:txBody>
          <a:bodyPr lIns="45699" tIns="45699" rIns="45699" bIns="45699">
            <a:normAutofit lnSpcReduction="10000"/>
          </a:bodyPr>
          <a:lstStyle/>
          <a:p>
            <a:pPr marL="0" indent="0" defTabSz="786384">
              <a:spcBef>
                <a:spcPts val="400"/>
              </a:spcBef>
              <a:buSzPct val="60714"/>
              <a:defRPr sz="2752"/>
            </a:pPr>
            <a:r>
              <a:rPr sz="2408">
                <a:solidFill>
                  <a:srgbClr val="0000FF"/>
                </a:solidFill>
              </a:rPr>
              <a:t>fork() </a:t>
            </a:r>
            <a:r>
              <a:rPr sz="2408"/>
              <a:t>is called once …</a:t>
            </a:r>
          </a:p>
          <a:p>
            <a:pPr marL="0" indent="0" defTabSz="786384">
              <a:spcBef>
                <a:spcPts val="400"/>
              </a:spcBef>
              <a:buSzPct val="60714"/>
              <a:defRPr sz="2752"/>
            </a:pPr>
            <a:endParaRPr sz="2408"/>
          </a:p>
          <a:p>
            <a:pPr marL="0" indent="0" defTabSz="786384">
              <a:spcBef>
                <a:spcPts val="400"/>
              </a:spcBef>
              <a:buSzPct val="60714"/>
              <a:defRPr sz="2752"/>
            </a:pPr>
            <a:r>
              <a:rPr sz="2408"/>
              <a:t>But it returns twice!!</a:t>
            </a:r>
          </a:p>
          <a:p>
            <a:pPr marL="603830" lvl="1" indent="-210638" defTabSz="786384">
              <a:spcBef>
                <a:spcPts val="300"/>
              </a:spcBef>
              <a:buSzPct val="60416"/>
              <a:defRPr sz="2408"/>
            </a:pPr>
            <a:r>
              <a:rPr sz="2064"/>
              <a:t>Once in the parent and </a:t>
            </a:r>
          </a:p>
          <a:p>
            <a:pPr marL="603830" lvl="1" indent="-210638" defTabSz="786384">
              <a:spcBef>
                <a:spcPts val="300"/>
              </a:spcBef>
              <a:buSzPct val="60416"/>
              <a:defRPr sz="2408"/>
            </a:pPr>
            <a:r>
              <a:rPr sz="2064"/>
              <a:t>Once in the child</a:t>
            </a:r>
          </a:p>
          <a:p>
            <a:pPr marL="245745" indent="-245745" defTabSz="786384">
              <a:spcBef>
                <a:spcPts val="300"/>
              </a:spcBef>
              <a:buSzPct val="60416"/>
              <a:defRPr sz="2408"/>
            </a:pPr>
            <a:endParaRPr sz="2064"/>
          </a:p>
          <a:p>
            <a:pPr marL="219415" indent="-219415" defTabSz="786384">
              <a:spcBef>
                <a:spcPts val="300"/>
              </a:spcBef>
              <a:buSzPct val="60416"/>
              <a:defRPr sz="2150"/>
            </a:pPr>
            <a:r>
              <a:t>The parent and the child are two different processes.</a:t>
            </a:r>
          </a:p>
          <a:p>
            <a:pPr marL="219415" indent="-219415" defTabSz="786384">
              <a:spcBef>
                <a:spcPts val="300"/>
              </a:spcBef>
              <a:buSzPct val="60416"/>
              <a:defRPr sz="2150"/>
            </a:pPr>
            <a:endParaRPr/>
          </a:p>
          <a:p>
            <a:pPr marL="219415" indent="-219415" defTabSz="786384">
              <a:spcBef>
                <a:spcPts val="300"/>
              </a:spcBef>
              <a:buSzPct val="60416"/>
              <a:defRPr sz="2150"/>
            </a:pPr>
            <a:r>
              <a:t>Child is an exact “copy” of the parent.</a:t>
            </a:r>
            <a:endParaRPr sz="2494"/>
          </a:p>
          <a:p>
            <a:pPr marL="0" indent="103759" defTabSz="786384">
              <a:spcBef>
                <a:spcPts val="500"/>
              </a:spcBef>
              <a:buSzTx/>
              <a:buNone/>
              <a:defRPr sz="2752"/>
            </a:pPr>
            <a:endParaRPr sz="2408"/>
          </a:p>
          <a:p>
            <a:pPr marL="0" indent="0" defTabSz="786384">
              <a:spcBef>
                <a:spcPts val="400"/>
              </a:spcBef>
              <a:buSzPct val="60714"/>
              <a:defRPr sz="2752"/>
            </a:pPr>
            <a:r>
              <a:rPr sz="2408"/>
              <a:t>So how to make the child process do something different?</a:t>
            </a:r>
          </a:p>
          <a:p>
            <a:pPr marL="603830" lvl="1" indent="-210638" defTabSz="786384">
              <a:spcBef>
                <a:spcPts val="300"/>
              </a:spcBef>
              <a:buSzPct val="60416"/>
              <a:defRPr sz="2408"/>
            </a:pPr>
            <a:r>
              <a:rPr sz="2064"/>
              <a:t>Return value of fork in child = 0</a:t>
            </a:r>
          </a:p>
          <a:p>
            <a:pPr marL="603830" lvl="1" indent="-210638" defTabSz="786384">
              <a:spcBef>
                <a:spcPts val="300"/>
              </a:spcBef>
              <a:buSzPct val="60416"/>
              <a:defRPr sz="2408"/>
            </a:pPr>
            <a:r>
              <a:rPr sz="2064"/>
              <a:t>Return value of fork in parent = [process ID of the child]</a:t>
            </a:r>
          </a:p>
          <a:p>
            <a:pPr marL="603830" lvl="1" indent="-210638" defTabSz="786384">
              <a:spcBef>
                <a:spcPts val="300"/>
              </a:spcBef>
              <a:buSzPct val="60416"/>
              <a:defRPr sz="2408"/>
            </a:pPr>
            <a:r>
              <a:rPr sz="2064"/>
              <a:t>By examining fork’s return value, the parent and the child can take different code paths.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xfrm>
            <a:off x="152400" y="152399"/>
            <a:ext cx="8991600" cy="685801"/>
          </a:xfrm>
          <a:prstGeom prst="rect">
            <a:avLst/>
          </a:prstGeom>
        </p:spPr>
        <p:txBody>
          <a:bodyPr lIns="45699" tIns="45699" rIns="45699" bIns="45699">
            <a:normAutofit fontScale="90000"/>
          </a:bodyPr>
          <a:lstStyle>
            <a:lvl1pPr>
              <a:defRPr sz="4000" u="sng"/>
            </a:lvl1pPr>
          </a:lstStyle>
          <a:p>
            <a:pPr>
              <a:defRPr sz="4400" u="none"/>
            </a:pPr>
            <a:r>
              <a:rPr sz="4000" u="sng"/>
              <a:t>Process Hierarchy Tree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sz="half" idx="1"/>
          </p:nvPr>
        </p:nvSpPr>
        <p:spPr>
          <a:xfrm>
            <a:off x="685799" y="3810000"/>
            <a:ext cx="8153401" cy="29718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pPr marL="240631" indent="-240631">
              <a:buSzPct val="79166"/>
            </a:pPr>
            <a:r>
              <a:rPr sz="2400"/>
              <a:t>A created two child processes, B and C</a:t>
            </a:r>
          </a:p>
          <a:p>
            <a:pPr marL="0" indent="120650">
              <a:buSzTx/>
              <a:buNone/>
            </a:pPr>
            <a:endParaRPr sz="2400"/>
          </a:p>
          <a:p>
            <a:pPr marL="240631" indent="-240631">
              <a:buSzPct val="79166"/>
            </a:pPr>
            <a:r>
              <a:rPr sz="2400"/>
              <a:t>B created three child processes, D, E, and F</a:t>
            </a:r>
          </a:p>
        </p:txBody>
      </p:sp>
      <p:pic>
        <p:nvPicPr>
          <p:cNvPr id="77" name="image0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71800" y="1219200"/>
            <a:ext cx="2868612" cy="2119312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Shape 78"/>
          <p:cNvSpPr/>
          <p:nvPr/>
        </p:nvSpPr>
        <p:spPr>
          <a:xfrm>
            <a:off x="5089525" y="1177925"/>
            <a:ext cx="3637499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>
              <a:defRPr sz="2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2400">
                <a:latin typeface="Tahoma"/>
                <a:ea typeface="Tahoma"/>
                <a:cs typeface="Tahoma"/>
                <a:sym typeface="Tahoma"/>
              </a:rPr>
              <a:t>Parent of B and C</a:t>
            </a:r>
          </a:p>
        </p:txBody>
      </p:sp>
      <p:sp>
        <p:nvSpPr>
          <p:cNvPr id="79" name="Shape 79"/>
          <p:cNvSpPr/>
          <p:nvPr/>
        </p:nvSpPr>
        <p:spPr>
          <a:xfrm>
            <a:off x="5851525" y="2016125"/>
            <a:ext cx="196590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>
              <a:defRPr sz="2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2400">
                <a:latin typeface="Tahoma"/>
                <a:ea typeface="Tahoma"/>
                <a:cs typeface="Tahoma"/>
                <a:sym typeface="Tahoma"/>
              </a:rPr>
              <a:t>Leaf</a:t>
            </a:r>
          </a:p>
        </p:txBody>
      </p:sp>
      <p:sp>
        <p:nvSpPr>
          <p:cNvPr id="80" name="Shape 80"/>
          <p:cNvSpPr/>
          <p:nvPr/>
        </p:nvSpPr>
        <p:spPr>
          <a:xfrm>
            <a:off x="1888023" y="1752600"/>
            <a:ext cx="1877401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algn="r">
              <a:defRPr sz="2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2400">
                <a:latin typeface="Tahoma"/>
                <a:ea typeface="Tahoma"/>
                <a:cs typeface="Tahoma"/>
                <a:sym typeface="Tahoma"/>
              </a:rPr>
              <a:t>Child of A</a:t>
            </a:r>
          </a:p>
        </p:txBody>
      </p:sp>
      <p:sp>
        <p:nvSpPr>
          <p:cNvPr id="81" name="Shape 81"/>
          <p:cNvSpPr/>
          <p:nvPr/>
        </p:nvSpPr>
        <p:spPr>
          <a:xfrm>
            <a:off x="1136815" y="2092325"/>
            <a:ext cx="2576401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algn="r">
              <a:defRPr sz="2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2400">
                <a:latin typeface="Tahoma"/>
                <a:ea typeface="Tahoma"/>
                <a:cs typeface="Tahoma"/>
                <a:sym typeface="Tahoma"/>
              </a:rPr>
              <a:t>Parent of D, E, F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E4A8"/>
      </a:accent1>
      <a:accent2>
        <a:srgbClr val="FFCF01"/>
      </a:accent2>
      <a:accent3>
        <a:srgbClr val="8F8F8F"/>
      </a:accent3>
      <a:accent4>
        <a:srgbClr val="00805E"/>
      </a:accent4>
      <a:accent5>
        <a:srgbClr val="8F7401"/>
      </a:accent5>
      <a:accent6>
        <a:srgbClr val="6E6E6E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E4A8"/>
      </a:accent1>
      <a:accent2>
        <a:srgbClr val="FFCF01"/>
      </a:accent2>
      <a:accent3>
        <a:srgbClr val="8F8F8F"/>
      </a:accent3>
      <a:accent4>
        <a:srgbClr val="00805E"/>
      </a:accent4>
      <a:accent5>
        <a:srgbClr val="8F7401"/>
      </a:accent5>
      <a:accent6>
        <a:srgbClr val="6E6E6E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1179</Words>
  <Application>Microsoft Macintosh PowerPoint</Application>
  <PresentationFormat>On-screen Show (4:3)</PresentationFormat>
  <Paragraphs>267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Avenir Roman</vt:lpstr>
      <vt:lpstr>Comic Sans MS</vt:lpstr>
      <vt:lpstr>Courier New</vt:lpstr>
      <vt:lpstr>Helvetica</vt:lpstr>
      <vt:lpstr>Tahoma</vt:lpstr>
      <vt:lpstr>Times New Roman</vt:lpstr>
      <vt:lpstr>Arial</vt:lpstr>
      <vt:lpstr>Default</vt:lpstr>
      <vt:lpstr>Processes</vt:lpstr>
      <vt:lpstr>Process</vt:lpstr>
      <vt:lpstr>So what else constitutes a process?</vt:lpstr>
      <vt:lpstr>Memory Layout of a typical process</vt:lpstr>
      <vt:lpstr>Multiple processes sharing main memory</vt:lpstr>
      <vt:lpstr>Process Creation </vt:lpstr>
      <vt:lpstr>Creating a New Process  - fork() Example code fork_ex.c http://oscourse.github.io/examples/fork_ex.c</vt:lpstr>
      <vt:lpstr>Points to Note </vt:lpstr>
      <vt:lpstr>Process Hierarchy Tree</vt:lpstr>
      <vt:lpstr>CPU scheduler</vt:lpstr>
      <vt:lpstr>Process Lifecycle</vt:lpstr>
      <vt:lpstr>Typical Kernel-level data structure for each process</vt:lpstr>
      <vt:lpstr>Examining Processes in Unix/Linux</vt:lpstr>
      <vt:lpstr>The exec() system call</vt:lpstr>
      <vt:lpstr>Running another program in child – exec()</vt:lpstr>
      <vt:lpstr>exec() — Example code  exec_ex.c http://oscourse.github.io/examples/exec_ex.c</vt:lpstr>
      <vt:lpstr>Properties of exec()</vt:lpstr>
      <vt:lpstr>Different Types of exec()</vt:lpstr>
      <vt:lpstr>wait() system call</vt:lpstr>
      <vt:lpstr>wait( ) system call</vt:lpstr>
      <vt:lpstr>Few other useful syscalls</vt:lpstr>
      <vt:lpstr>Orphan process</vt:lpstr>
      <vt:lpstr>Zombie Process</vt:lpstr>
      <vt:lpstr>References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Processes</dc:title>
  <cp:lastModifiedBy>Kartik Gopalan</cp:lastModifiedBy>
  <cp:revision>14</cp:revision>
  <cp:lastPrinted>2017-02-01T17:34:51Z</cp:lastPrinted>
  <dcterms:modified xsi:type="dcterms:W3CDTF">2017-02-01T17:36:21Z</dcterms:modified>
</cp:coreProperties>
</file>