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632"/>
  </p:normalViewPr>
  <p:slideViewPr>
    <p:cSldViewPr snapToGrid="0" snapToObjects="1">
      <p:cViewPr varScale="1">
        <p:scale>
          <a:sx n="113" d="100"/>
          <a:sy n="113" d="100"/>
        </p:scale>
        <p:origin x="1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Application with working sets larger than 1MB will pay the cost of TLB misses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Application with working sets larger than 1MB will pay the cost of TLB misses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>
                <a:solidFill>
                  <a:schemeClr val="tx1"/>
                </a:solidFill>
              </a:defRPr>
            </a:lvl1pPr>
            <a:lvl2pPr marL="0" indent="457200" algn="ctr">
              <a:buClrTx/>
              <a:buSzTx/>
              <a:buNone/>
              <a:defRPr>
                <a:solidFill>
                  <a:schemeClr val="tx1"/>
                </a:solidFill>
              </a:defRPr>
            </a:lvl2pPr>
            <a:lvl3pPr marL="0" indent="914400" algn="ctr">
              <a:buClrTx/>
              <a:buSzTx/>
              <a:buNone/>
              <a:defRPr>
                <a:solidFill>
                  <a:schemeClr val="tx1"/>
                </a:solidFill>
              </a:defRPr>
            </a:lvl3pPr>
            <a:lvl4pPr marL="0" indent="1371600" algn="ctr">
              <a:buClrTx/>
              <a:buSzTx/>
              <a:buNone/>
              <a:defRPr>
                <a:solidFill>
                  <a:schemeClr val="tx1"/>
                </a:solidFill>
              </a:defRPr>
            </a:lvl4pPr>
            <a:lvl5pPr marL="0" indent="1828800" algn="ctr">
              <a:buClrTx/>
              <a:buSzTx/>
              <a:buNone/>
              <a:defRPr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half" idx="1"/>
          </p:nvPr>
        </p:nvSpPr>
        <p:spPr>
          <a:xfrm>
            <a:off x="685799" y="1981200"/>
            <a:ext cx="3814235" cy="4876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xfrm>
            <a:off x="8775700" y="6553200"/>
            <a:ext cx="457200" cy="2946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800"/>
              </a:spcBef>
              <a:defRPr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-20638" y="0"/>
            <a:ext cx="9185276" cy="84455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4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5257800"/>
          </a:xfrm>
          <a:prstGeom prst="rect">
            <a:avLst/>
          </a:prstGeom>
        </p:spPr>
        <p:txBody>
          <a:bodyPr/>
          <a:lstStyle>
            <a:lvl1pPr marL="339725" indent="-339725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782410" indent="-328385">
              <a:buClr>
                <a:srgbClr val="9FC880"/>
              </a:buClr>
              <a:buFont typeface="Wingdings"/>
              <a:buChar char="▪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122362" indent="-266700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484947" indent="-314960">
              <a:buClr>
                <a:srgbClr val="9FC880"/>
              </a:buClr>
              <a:buFont typeface="Wingdings"/>
              <a:buChar char="⬧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1949450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8775700" y="6553200"/>
            <a:ext cx="457200" cy="2946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800"/>
              </a:spcBef>
              <a:defRPr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-20638" y="12700"/>
            <a:ext cx="9185276" cy="8445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4200">
                <a:solidFill>
                  <a:schemeClr val="tx1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52578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911225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312862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627187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2000250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/>
          <a:lstStyle>
            <a:lvl1pPr algn="l">
              <a:defRPr sz="4000" u="sng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52578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600"/>
              </a:spcBef>
              <a:buSzPct val="85000"/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  <a:lvl2pPr marL="914400" indent="-457200">
              <a:spcBef>
                <a:spcPts val="600"/>
              </a:spcBef>
              <a:buSzPct val="75000"/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2pPr>
            <a:lvl3pPr marL="1371600" indent="-457200">
              <a:spcBef>
                <a:spcPts val="600"/>
              </a:spcBef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3pPr>
            <a:lvl4pPr marL="1828800" indent="-457200">
              <a:spcBef>
                <a:spcPts val="600"/>
              </a:spcBef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4pPr>
            <a:lvl5pPr marL="2286000" indent="-457200">
              <a:spcBef>
                <a:spcPts val="600"/>
              </a:spcBef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775700" y="6553200"/>
            <a:ext cx="457200" cy="2946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800"/>
              </a:spcBef>
              <a:defRPr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-20638" y="38100"/>
            <a:ext cx="9185276" cy="84455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4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5257800"/>
          </a:xfrm>
          <a:prstGeom prst="rect">
            <a:avLst/>
          </a:prstGeom>
        </p:spPr>
        <p:txBody>
          <a:bodyPr/>
          <a:lstStyle>
            <a:lvl1pPr marL="339725" indent="-339725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782410" indent="-328385">
              <a:buClr>
                <a:srgbClr val="9FC880"/>
              </a:buClr>
              <a:buFont typeface="Wingdings"/>
              <a:buChar char="▪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122362" indent="-266700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484947" indent="-314960">
              <a:buClr>
                <a:srgbClr val="9FC880"/>
              </a:buClr>
              <a:buFont typeface="Wingdings"/>
              <a:buChar char="⬧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1949450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8636000" y="6438900"/>
            <a:ext cx="419100" cy="28708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57225" y="0"/>
            <a:ext cx="77724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rPr dirty="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9144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3716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8288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860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l.com/design/pentium4/manuals/index_new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</a:t>
            </a:fld>
            <a:endParaRPr sz="1400"/>
          </a:p>
        </p:txBody>
      </p:sp>
      <p:sp>
        <p:nvSpPr>
          <p:cNvPr id="77" name="Shape 77"/>
          <p:cNvSpPr>
            <a:spLocks noGrp="1"/>
          </p:cNvSpPr>
          <p:nvPr>
            <p:ph type="ctrTitle"/>
          </p:nvPr>
        </p:nvSpPr>
        <p:spPr>
          <a:xfrm>
            <a:off x="673100" y="1651000"/>
            <a:ext cx="77724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Memory Management</a:t>
            </a:r>
          </a:p>
        </p:txBody>
      </p:sp>
      <p:sp>
        <p:nvSpPr>
          <p:cNvPr id="78" name="Shape 78"/>
          <p:cNvSpPr/>
          <p:nvPr/>
        </p:nvSpPr>
        <p:spPr>
          <a:xfrm>
            <a:off x="342900" y="3463925"/>
            <a:ext cx="846649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From Chapter 3, Modern Operating Systems, Andrew S. Tanenbaum</a:t>
            </a:r>
          </a:p>
        </p:txBody>
      </p:sp>
      <p:sp>
        <p:nvSpPr>
          <p:cNvPr id="79" name="Shape 79"/>
          <p:cNvSpPr/>
          <p:nvPr/>
        </p:nvSpPr>
        <p:spPr>
          <a:xfrm>
            <a:off x="3678333" y="4797881"/>
            <a:ext cx="19966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dirty="0" smtClean="0"/>
              <a:t>Kartik </a:t>
            </a:r>
            <a:r>
              <a:rPr dirty="0"/>
              <a:t>Gopalan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10</a:t>
            </a:fld>
            <a:endParaRPr sz="1400"/>
          </a:p>
        </p:txBody>
      </p:sp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algn="l"/>
          </a:lstStyle>
          <a:p>
            <a:r>
              <a:t>Page Tables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sz="half" idx="1"/>
          </p:nvPr>
        </p:nvSpPr>
        <p:spPr>
          <a:xfrm>
            <a:off x="71519" y="1840793"/>
            <a:ext cx="4435394" cy="41148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SzTx/>
              <a:buNone/>
              <a:defRPr sz="2500">
                <a:solidFill>
                  <a:srgbClr val="000000"/>
                </a:solidFill>
              </a:defRPr>
            </a:pPr>
            <a:endParaRPr/>
          </a:p>
          <a:p>
            <a:pPr marL="250657" indent="-250657">
              <a:spcBef>
                <a:spcPts val="600"/>
              </a:spcBef>
              <a:buClrTx/>
              <a:buChar char="•"/>
              <a:defRPr>
                <a:solidFill>
                  <a:srgbClr val="000000"/>
                </a:solidFill>
              </a:defRPr>
            </a:pPr>
            <a:r>
              <a:rPr sz="2500"/>
              <a:t>Stores the </a:t>
            </a:r>
            <a:r>
              <a:rPr sz="2100"/>
              <a:t>mapping between</a:t>
            </a:r>
            <a:br>
              <a:rPr sz="2100"/>
            </a:br>
            <a:r>
              <a:rPr sz="2100"/>
              <a:t>virtual addresses and physical </a:t>
            </a:r>
            <a:br>
              <a:rPr sz="2100"/>
            </a:br>
            <a:r>
              <a:rPr sz="2100"/>
              <a:t>addresses </a:t>
            </a:r>
          </a:p>
          <a:p>
            <a:pPr>
              <a:spcBef>
                <a:spcPts val="600"/>
              </a:spcBef>
              <a:buSzTx/>
              <a:buNone/>
              <a:defRPr sz="2100">
                <a:solidFill>
                  <a:srgbClr val="000000"/>
                </a:solidFill>
              </a:defRPr>
            </a:pPr>
            <a:r>
              <a:t>	</a:t>
            </a:r>
          </a:p>
        </p:txBody>
      </p:sp>
      <p:pic>
        <p:nvPicPr>
          <p:cNvPr id="151" name="4-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787400"/>
            <a:ext cx="3998913" cy="5710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11</a:t>
            </a:fld>
            <a:endParaRPr sz="1400"/>
          </a:p>
        </p:txBody>
      </p: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471642" y="184722"/>
            <a:ext cx="8458201" cy="105011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04087">
              <a:defRPr sz="3387"/>
            </a:pPr>
            <a:r>
              <a:t>Virtual Address Translation</a:t>
            </a:r>
          </a:p>
          <a:p>
            <a:pPr defTabSz="704087">
              <a:defRPr sz="3387"/>
            </a:pPr>
            <a:r>
              <a:t>For Small Address Space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xfrm>
            <a:off x="685800" y="6172200"/>
            <a:ext cx="84582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None/>
            </a:lvl1pPr>
          </a:lstStyle>
          <a:p>
            <a:r>
              <a:t>Internal operation of MMU with 16 4 KB pages</a:t>
            </a:r>
          </a:p>
        </p:txBody>
      </p:sp>
      <p:pic>
        <p:nvPicPr>
          <p:cNvPr id="156" name="4-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6272" y="1422163"/>
            <a:ext cx="4130328" cy="4562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12</a:t>
            </a:fld>
            <a:endParaRPr sz="1400"/>
          </a:p>
        </p:txBody>
      </p:sp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49808">
              <a:defRPr sz="3607"/>
            </a:pPr>
            <a:r>
              <a:t>Virtual Address Translation</a:t>
            </a:r>
          </a:p>
          <a:p>
            <a:pPr defTabSz="749808">
              <a:defRPr sz="3607"/>
            </a:pPr>
            <a:r>
              <a:t>For Large Address Space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sz="half" idx="1"/>
          </p:nvPr>
        </p:nvSpPr>
        <p:spPr>
          <a:xfrm>
            <a:off x="5173574" y="1425623"/>
            <a:ext cx="4219576" cy="450532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t>32 bit address with 2 page table fields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endParaRPr/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t>Two-level page tables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endParaRPr/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t>PT too Big for MMU</a:t>
            </a:r>
          </a:p>
          <a:p>
            <a:pPr marL="668654" lvl="1" indent="-257175" defTabSz="822959">
              <a:spcBef>
                <a:spcPts val="500"/>
              </a:spcBef>
              <a:defRPr sz="2159">
                <a:solidFill>
                  <a:srgbClr val="000000"/>
                </a:solidFill>
              </a:defRPr>
            </a:pPr>
            <a:r>
              <a:t>Keep it in main memory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endParaRPr/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t>But how does MMU know where to find PT?</a:t>
            </a:r>
          </a:p>
          <a:p>
            <a:pPr marL="668654" lvl="1" indent="-257175" defTabSz="822959">
              <a:spcBef>
                <a:spcPts val="500"/>
              </a:spcBef>
              <a:defRPr sz="2159">
                <a:solidFill>
                  <a:srgbClr val="000000"/>
                </a:solidFill>
              </a:defRPr>
            </a:pPr>
            <a:r>
              <a:t>Registers (CR3 on Intel)</a:t>
            </a:r>
          </a:p>
        </p:txBody>
      </p:sp>
      <p:sp>
        <p:nvSpPr>
          <p:cNvPr id="161" name="Shape 161"/>
          <p:cNvSpPr/>
          <p:nvPr/>
        </p:nvSpPr>
        <p:spPr>
          <a:xfrm>
            <a:off x="4089400" y="4965700"/>
            <a:ext cx="482600" cy="2667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3695700" y="2565400"/>
            <a:ext cx="444500" cy="2159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514725" y="2403475"/>
            <a:ext cx="697345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000">
                <a:latin typeface="+mj-lt"/>
                <a:ea typeface="+mj-ea"/>
                <a:cs typeface="+mj-cs"/>
                <a:sym typeface="Helvetica"/>
              </a:rPr>
              <a:t>Top-level </a:t>
            </a:r>
          </a:p>
          <a:p>
            <a:r>
              <a:rPr sz="1000">
                <a:latin typeface="+mj-lt"/>
                <a:ea typeface="+mj-ea"/>
                <a:cs typeface="+mj-cs"/>
                <a:sym typeface="Helvetica"/>
              </a:rPr>
              <a:t>page table</a:t>
            </a:r>
          </a:p>
        </p:txBody>
      </p:sp>
      <p:pic>
        <p:nvPicPr>
          <p:cNvPr id="164" name="4-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2" y="1301750"/>
            <a:ext cx="5146676" cy="528161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3105150" y="1266825"/>
            <a:ext cx="1530348" cy="24384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000">
                <a:latin typeface="+mj-lt"/>
                <a:ea typeface="+mj-ea"/>
                <a:cs typeface="+mj-cs"/>
                <a:sym typeface="Helvetica"/>
              </a:rPr>
              <a:t>Second-level page tables</a:t>
            </a:r>
          </a:p>
        </p:txBody>
      </p:sp>
      <p:sp>
        <p:nvSpPr>
          <p:cNvPr id="166" name="Shape 166"/>
          <p:cNvSpPr/>
          <p:nvPr/>
        </p:nvSpPr>
        <p:spPr>
          <a:xfrm>
            <a:off x="4660900" y="3759200"/>
            <a:ext cx="508000" cy="292101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13</a:t>
            </a:fld>
            <a:endParaRPr sz="1400"/>
          </a:p>
        </p:txBody>
      </p:sp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Typical Page Table Entry (PTE)</a:t>
            </a:r>
          </a:p>
        </p:txBody>
      </p:sp>
      <p:pic>
        <p:nvPicPr>
          <p:cNvPr id="170" name="4-1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675" y="1017587"/>
            <a:ext cx="8502650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68758" y="3289746"/>
            <a:ext cx="7975949" cy="326345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Page Frame number = physical page number for the virtual page represented by the PTE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Referenced bit: Whether the page was accessed since last time the bit was reset.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Modified bit: Also called “Dirty” bit. Whether the page was written to, since the last time the bit was reset.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Protection bits: Whether the page is readable? writeable? executable?  contains higher privilege code/data?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Present/Absent bit: Whether the PTE contains a valid page frame #. Used for marking swapped/unallocated pages.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14</a:t>
            </a:fld>
            <a:endParaRPr sz="1400"/>
          </a:p>
        </p:txBody>
      </p:sp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xfrm>
            <a:off x="657225" y="0"/>
            <a:ext cx="7772400" cy="76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Impact of Page Size on Page tables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40105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SzTx/>
              <a:buNone/>
            </a:pPr>
            <a:r>
              <a:t>Small page size</a:t>
            </a:r>
          </a:p>
          <a:p>
            <a:pPr>
              <a:buChar char="•"/>
            </a:pPr>
            <a:r>
              <a:t>Advantages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t>less internal fragmentation 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t>page-in/page-out less expensive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endParaRPr/>
          </a:p>
          <a:p>
            <a:pPr>
              <a:buChar char="•"/>
            </a:pPr>
            <a:endParaRPr sz="2800">
              <a:solidFill>
                <a:srgbClr val="000000"/>
              </a:solidFill>
            </a:endParaRPr>
          </a:p>
          <a:p>
            <a:pPr>
              <a:buChar char="•"/>
            </a:pPr>
            <a:r>
              <a:t>Disadvantages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t>process that needs more pages has larger page table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rPr>
              <a:t>15</a:t>
            </a:fld>
            <a:endParaRPr sz="1400" b="1">
              <a:solidFill>
                <a:srgbClr val="5F72D4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-20638" y="-12700"/>
            <a:ext cx="9185276" cy="8445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FF2600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Translation look-aside buffer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xfrm>
            <a:off x="578643" y="1181100"/>
            <a:ext cx="7986714" cy="4495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1779" indent="-271779" defTabSz="731520">
              <a:spcBef>
                <a:spcPts val="600"/>
              </a:spcBef>
              <a:buChar char="⬥"/>
              <a:defRPr sz="2480">
                <a:effectLst>
                  <a:outerShdw blurRad="10160" dist="20320" dir="2700000" rotWithShape="0">
                    <a:srgbClr val="DDDDDD"/>
                  </a:outerShdw>
                </a:effectLst>
              </a:defRPr>
            </a:pPr>
            <a:r>
              <a:t>TLB caches virtual-to-physical address translations</a:t>
            </a:r>
          </a:p>
          <a:p>
            <a:pPr marL="271779" indent="-271779" defTabSz="731520">
              <a:spcBef>
                <a:spcPts val="600"/>
              </a:spcBef>
              <a:buChar char="⬥"/>
              <a:defRPr sz="2480">
                <a:effectLst>
                  <a:outerShdw blurRad="10160" dist="20320" dir="2700000" rotWithShape="0">
                    <a:srgbClr val="DDDDDD"/>
                  </a:outerShdw>
                </a:effectLst>
              </a:defRPr>
            </a:pPr>
            <a:endParaRPr/>
          </a:p>
          <a:p>
            <a:pPr marL="271779" indent="-271779" defTabSz="731520">
              <a:spcBef>
                <a:spcPts val="600"/>
              </a:spcBef>
              <a:buChar char="⬥"/>
              <a:defRPr sz="2480">
                <a:effectLst>
                  <a:outerShdw blurRad="10160" dist="20320" dir="2700000" rotWithShape="0">
                    <a:srgbClr val="DDDDDD"/>
                  </a:outerShdw>
                </a:effectLst>
              </a:defRPr>
            </a:pPr>
            <a:r>
              <a:t>TLB is a small cache that speeds up the translation of virtual addresses to physical addresses.</a:t>
            </a:r>
          </a:p>
          <a:p>
            <a:pPr marL="271779" indent="-271779" defTabSz="731520">
              <a:spcBef>
                <a:spcPts val="600"/>
              </a:spcBef>
              <a:buChar char="⬥"/>
              <a:defRPr sz="2480">
                <a:effectLst>
                  <a:outerShdw blurRad="10160" dist="20320" dir="2700000" rotWithShape="0">
                    <a:srgbClr val="DDDDDD"/>
                  </a:outerShdw>
                </a:effectLst>
              </a:defRPr>
            </a:pPr>
            <a:endParaRPr/>
          </a:p>
          <a:p>
            <a:pPr marL="271779" indent="-271779" defTabSz="731520">
              <a:spcBef>
                <a:spcPts val="600"/>
              </a:spcBef>
              <a:buChar char="⬥"/>
              <a:defRPr sz="2480">
                <a:effectLst>
                  <a:outerShdw blurRad="10160" dist="20320" dir="2700000" rotWithShape="0">
                    <a:srgbClr val="DDDDDD"/>
                  </a:outerShdw>
                </a:effectLst>
              </a:defRPr>
            </a:pPr>
            <a:r>
              <a:t>It is not a Data Cache or Instruction Cache. Those are separate.</a:t>
            </a:r>
          </a:p>
          <a:p>
            <a:pPr marL="271779" indent="-271779" defTabSz="731520">
              <a:spcBef>
                <a:spcPts val="600"/>
              </a:spcBef>
              <a:buChar char="⬥"/>
              <a:defRPr sz="2480">
                <a:effectLst>
                  <a:outerShdw blurRad="10160" dist="20320" dir="2700000" rotWithShape="0">
                    <a:srgbClr val="DDDDDD"/>
                  </a:outerShdw>
                </a:effectLst>
              </a:defRPr>
            </a:pPr>
            <a:endParaRPr/>
          </a:p>
          <a:p>
            <a:pPr marL="271779" indent="-271779" defTabSz="731520">
              <a:spcBef>
                <a:spcPts val="600"/>
              </a:spcBef>
              <a:buChar char="⬥"/>
              <a:defRPr sz="2480">
                <a:effectLst>
                  <a:outerShdw blurRad="10160" dist="20320" dir="2700000" rotWithShape="0">
                    <a:srgbClr val="DDDDDD"/>
                  </a:outerShdw>
                </a:effectLst>
              </a:defRPr>
            </a:pPr>
            <a:r>
              <a:t>TLB simply caches translations from virtual page number to physical page number so that the MMU don’t have to access page-table in memory too often.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16</a:t>
            </a:fld>
            <a:endParaRPr sz="1400"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292100" y="-1"/>
            <a:ext cx="84582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TLBs – Translation Lookaside Buffers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half" idx="1"/>
          </p:nvPr>
        </p:nvSpPr>
        <p:spPr>
          <a:xfrm>
            <a:off x="685800" y="4254500"/>
            <a:ext cx="7772400" cy="2603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/>
              <a:t>TLB is part of the MMU hardware (comes with CPU)</a:t>
            </a:r>
          </a:p>
          <a:p>
            <a:pPr>
              <a:lnSpc>
                <a:spcPct val="80000"/>
              </a:lnSpc>
              <a:spcBef>
                <a:spcPts val="400"/>
              </a:spcBef>
              <a:buChar char="•"/>
            </a:pPr>
            <a:endParaRPr sz="2000"/>
          </a:p>
        </p:txBody>
      </p:sp>
      <p:pic>
        <p:nvPicPr>
          <p:cNvPr id="18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93762"/>
            <a:ext cx="7667626" cy="314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0" y="6616700"/>
            <a:ext cx="28956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 b="1" i="1"/>
            </a:lvl1pPr>
          </a:lstStyle>
          <a:p>
            <a:pPr>
              <a:defRPr sz="2400" b="0" i="0"/>
            </a:pPr>
            <a:r>
              <a:rPr sz="1400" b="1" i="1"/>
              <a:t>CS552/BU</a:t>
            </a:r>
          </a:p>
        </p:txBody>
      </p:sp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533400" y="228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2916"/>
            </a:lvl1pPr>
          </a:lstStyle>
          <a:p>
            <a:pPr>
              <a:defRPr sz="3240"/>
            </a:pPr>
            <a:r>
              <a:rPr sz="2916"/>
              <a:t>Two types of memory translation architectures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533400" y="1475730"/>
            <a:ext cx="7772400" cy="503684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4032" indent="-264032" defTabSz="704087">
              <a:spcBef>
                <a:spcPts val="500"/>
              </a:spcBef>
              <a:buChar char="❑"/>
              <a:defRPr sz="2156"/>
            </a:pPr>
            <a:r>
              <a:t>Architected Page Tables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Page table interface defined by ISA and understood by memory translation hardware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E.g. x86 architecture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MMU handles TLB miss (in hardware)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OS handles page faults (in software)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ISA specifies page table format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endParaRPr/>
          </a:p>
          <a:p>
            <a:pPr marL="264032" indent="-264032" defTabSz="704087">
              <a:spcBef>
                <a:spcPts val="500"/>
              </a:spcBef>
              <a:buChar char="❑"/>
              <a:defRPr sz="2156"/>
            </a:pPr>
            <a:r>
              <a:t>Architected TLBs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TLB interface defined by ISA and understood by MMU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E.g. alpha architecture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TLB miss handled by OS (in software)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ISA does not specify page table format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Cold Start Penalty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468351" y="1037064"/>
            <a:ext cx="8197663" cy="5661592"/>
          </a:xfrm>
          <a:prstGeom prst="rect">
            <a:avLst/>
          </a:prstGeom>
        </p:spPr>
        <p:txBody>
          <a:bodyPr/>
          <a:lstStyle/>
          <a:p>
            <a:pPr marL="285750" indent="-285750">
              <a:defRPr sz="2500"/>
            </a:pPr>
            <a:r>
              <a:rPr lang="en-US" dirty="0"/>
              <a:t>Cost of repopulating the TLB (and other caches) upon a context  switch.</a:t>
            </a:r>
          </a:p>
          <a:p>
            <a:pPr marL="285750" indent="-285750">
              <a:defRPr sz="2500"/>
            </a:pPr>
            <a:endParaRPr lang="en-US" dirty="0" smtClean="0"/>
          </a:p>
          <a:p>
            <a:pPr marL="285750" indent="-285750">
              <a:defRPr sz="2500"/>
            </a:pPr>
            <a:r>
              <a:rPr dirty="0" smtClean="0"/>
              <a:t>Immediately </a:t>
            </a:r>
            <a:r>
              <a:rPr dirty="0"/>
              <a:t>after a context switch, </a:t>
            </a:r>
            <a:r>
              <a:rPr dirty="0" smtClean="0"/>
              <a:t>all </a:t>
            </a:r>
            <a:r>
              <a:rPr dirty="0"/>
              <a:t>(or </a:t>
            </a:r>
            <a:r>
              <a:rPr lang="en-US" dirty="0" smtClean="0"/>
              <a:t>many</a:t>
            </a:r>
            <a:r>
              <a:rPr dirty="0" smtClean="0"/>
              <a:t>) </a:t>
            </a:r>
            <a:r>
              <a:rPr dirty="0"/>
              <a:t>of TLB entries are </a:t>
            </a:r>
            <a:r>
              <a:rPr dirty="0" smtClean="0"/>
              <a:t>invalid</a:t>
            </a:r>
            <a:r>
              <a:rPr lang="en-US" dirty="0" smtClean="0"/>
              <a:t>ated</a:t>
            </a:r>
            <a:r>
              <a:rPr dirty="0" smtClean="0"/>
              <a:t>.</a:t>
            </a:r>
            <a:endParaRPr dirty="0"/>
          </a:p>
          <a:p>
            <a:pPr marL="682228" lvl="1" indent="-225028">
              <a:lnSpc>
                <a:spcPct val="80000"/>
              </a:lnSpc>
              <a:spcBef>
                <a:spcPts val="400"/>
              </a:spcBef>
              <a:buChar char="•"/>
              <a:defRPr sz="2100"/>
            </a:pPr>
            <a:r>
              <a:rPr dirty="0"/>
              <a:t>On some x86 processors, TLB has to be “flushed” upon every context switch because there is no field in TLB to identify the process context</a:t>
            </a:r>
            <a:r>
              <a:rPr dirty="0" smtClean="0"/>
              <a:t>.</a:t>
            </a:r>
            <a:endParaRPr lang="en-US" dirty="0" smtClean="0"/>
          </a:p>
          <a:p>
            <a:pPr marL="285750" indent="-285750">
              <a:defRPr sz="2500"/>
            </a:pPr>
            <a:r>
              <a:rPr lang="en-US" dirty="0" smtClean="0"/>
              <a:t>E</a:t>
            </a:r>
            <a:r>
              <a:rPr dirty="0" smtClean="0"/>
              <a:t>very </a:t>
            </a:r>
            <a:r>
              <a:rPr dirty="0"/>
              <a:t>memory access </a:t>
            </a:r>
            <a:r>
              <a:rPr lang="en-US" dirty="0" smtClean="0"/>
              <a:t>by the newly scheduled process may </a:t>
            </a:r>
            <a:r>
              <a:rPr dirty="0" smtClean="0"/>
              <a:t>results </a:t>
            </a:r>
            <a:r>
              <a:rPr dirty="0"/>
              <a:t>in a TLB </a:t>
            </a:r>
            <a:r>
              <a:rPr dirty="0" smtClean="0"/>
              <a:t>miss.</a:t>
            </a:r>
            <a:endParaRPr lang="en-US" dirty="0" smtClean="0"/>
          </a:p>
          <a:p>
            <a:pPr marL="285750" indent="-285750">
              <a:defRPr sz="2500"/>
            </a:pPr>
            <a:endParaRPr lang="en-US" dirty="0" smtClean="0"/>
          </a:p>
          <a:p>
            <a:pPr marL="285750" indent="-285750">
              <a:defRPr sz="2500"/>
            </a:pPr>
            <a:r>
              <a:rPr dirty="0" smtClean="0"/>
              <a:t>MMU </a:t>
            </a:r>
            <a:r>
              <a:rPr lang="en-US" dirty="0" smtClean="0"/>
              <a:t>must then </a:t>
            </a:r>
            <a:r>
              <a:rPr dirty="0" smtClean="0"/>
              <a:t>walk </a:t>
            </a:r>
            <a:r>
              <a:rPr dirty="0"/>
              <a:t>the page-table </a:t>
            </a:r>
            <a:r>
              <a:rPr lang="en-US" dirty="0" smtClean="0"/>
              <a:t>in main memory </a:t>
            </a:r>
            <a:r>
              <a:rPr dirty="0" smtClean="0"/>
              <a:t>to </a:t>
            </a:r>
            <a:r>
              <a:rPr dirty="0"/>
              <a:t>repopulate the missing TLB </a:t>
            </a:r>
            <a:r>
              <a:rPr dirty="0" smtClean="0"/>
              <a:t>entry</a:t>
            </a:r>
            <a:r>
              <a:rPr lang="en-US" dirty="0" smtClean="0"/>
              <a:t>, which takes longer than a cache hit.</a:t>
            </a:r>
            <a:endParaRPr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Tagged TLB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323385" y="857250"/>
            <a:ext cx="8121322" cy="5767636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  <a:defRPr sz="2700"/>
            </a:pPr>
            <a:r>
              <a:rPr lang="en-US" dirty="0" err="1" smtClean="0"/>
              <a:t>A</a:t>
            </a:r>
            <a:r>
              <a:rPr dirty="0" err="1" smtClean="0"/>
              <a:t>“tag</a:t>
            </a:r>
            <a:r>
              <a:rPr dirty="0"/>
              <a:t>” </a:t>
            </a:r>
            <a:r>
              <a:rPr lang="en-US" dirty="0" smtClean="0"/>
              <a:t>in </a:t>
            </a:r>
            <a:r>
              <a:rPr dirty="0" smtClean="0"/>
              <a:t>each </a:t>
            </a:r>
            <a:r>
              <a:rPr dirty="0"/>
              <a:t>TLB </a:t>
            </a:r>
            <a:r>
              <a:rPr dirty="0" smtClean="0"/>
              <a:t>entry</a:t>
            </a:r>
            <a:r>
              <a:rPr lang="en-US" dirty="0" smtClean="0"/>
              <a:t> </a:t>
            </a:r>
            <a:r>
              <a:rPr dirty="0" smtClean="0"/>
              <a:t>identifies </a:t>
            </a:r>
            <a:r>
              <a:rPr dirty="0"/>
              <a:t>the </a:t>
            </a:r>
            <a:r>
              <a:rPr dirty="0" smtClean="0"/>
              <a:t>process/thread context </a:t>
            </a:r>
            <a:r>
              <a:rPr dirty="0"/>
              <a:t>to which the TLB entry belongs</a:t>
            </a:r>
          </a:p>
          <a:p>
            <a:pPr>
              <a:buClr>
                <a:schemeClr val="tx1"/>
              </a:buClr>
              <a:defRPr sz="2700"/>
            </a:pPr>
            <a:endParaRPr dirty="0"/>
          </a:p>
          <a:p>
            <a:pPr>
              <a:buClr>
                <a:schemeClr val="tx1"/>
              </a:buClr>
              <a:defRPr sz="2700"/>
            </a:pPr>
            <a:r>
              <a:rPr dirty="0"/>
              <a:t>Thus TLB entries for more than one execution context can be stored simultaneously in the TLB.</a:t>
            </a:r>
          </a:p>
          <a:p>
            <a:pPr lvl="1">
              <a:buClr>
                <a:schemeClr val="tx1"/>
              </a:buClr>
              <a:defRPr sz="2700"/>
            </a:pPr>
            <a:r>
              <a:rPr dirty="0"/>
              <a:t>TLB lookup hardware matches the tag in addition to the virtual </a:t>
            </a:r>
            <a:r>
              <a:rPr dirty="0" smtClean="0"/>
              <a:t>page</a:t>
            </a:r>
            <a:r>
              <a:rPr lang="en-US" dirty="0" smtClean="0"/>
              <a:t> number</a:t>
            </a:r>
            <a:r>
              <a:rPr dirty="0" smtClean="0"/>
              <a:t>.</a:t>
            </a:r>
            <a:endParaRPr dirty="0"/>
          </a:p>
          <a:p>
            <a:pPr>
              <a:buClr>
                <a:schemeClr val="tx1"/>
              </a:buClr>
              <a:defRPr sz="2700"/>
            </a:pPr>
            <a:endParaRPr dirty="0"/>
          </a:p>
          <a:p>
            <a:pPr>
              <a:buClr>
                <a:schemeClr val="tx1"/>
              </a:buClr>
              <a:defRPr sz="2700"/>
            </a:pPr>
            <a:r>
              <a:rPr lang="en-US" dirty="0" smtClean="0"/>
              <a:t>With tags, c</a:t>
            </a:r>
            <a:r>
              <a:rPr dirty="0" smtClean="0"/>
              <a:t>ontext </a:t>
            </a:r>
            <a:r>
              <a:rPr dirty="0"/>
              <a:t>switch </a:t>
            </a:r>
            <a:r>
              <a:rPr dirty="0" smtClean="0"/>
              <a:t>no </a:t>
            </a:r>
            <a:r>
              <a:rPr dirty="0"/>
              <a:t>longer requires a complete TLB flush.</a:t>
            </a:r>
          </a:p>
          <a:p>
            <a:pPr lvl="1">
              <a:buClr>
                <a:schemeClr val="tx1"/>
              </a:buClr>
              <a:defRPr sz="2700"/>
            </a:pPr>
            <a:r>
              <a:rPr lang="en-US" dirty="0" smtClean="0"/>
              <a:t>R</a:t>
            </a:r>
            <a:r>
              <a:rPr dirty="0" smtClean="0"/>
              <a:t>educes </a:t>
            </a:r>
            <a:r>
              <a:rPr dirty="0"/>
              <a:t>cold-start penalty.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</a:t>
            </a:fld>
            <a:endParaRPr sz="1400"/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Memory Management	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314324" y="1304925"/>
            <a:ext cx="8613777" cy="47148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5468" indent="-315468" defTabSz="841247">
              <a:buChar char="•"/>
              <a:defRPr sz="2944"/>
            </a:pPr>
            <a:r>
              <a:t>Ideally programmers want memory that is</a:t>
            </a:r>
            <a:endParaRPr sz="2576"/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large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fast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non volatile</a:t>
            </a:r>
          </a:p>
          <a:p>
            <a:pPr marL="683513" lvl="1" indent="-262890" defTabSz="841247">
              <a:spcBef>
                <a:spcPts val="600"/>
              </a:spcBef>
              <a:defRPr sz="2576">
                <a:solidFill>
                  <a:srgbClr val="000000"/>
                </a:solidFill>
              </a:defRPr>
            </a:pPr>
            <a:endParaRPr sz="2208"/>
          </a:p>
          <a:p>
            <a:pPr marL="315468" indent="-315468" defTabSz="841247">
              <a:buChar char="•"/>
              <a:defRPr sz="2944"/>
            </a:pPr>
            <a:r>
              <a:t>Memory hierarchy</a:t>
            </a:r>
            <a:r>
              <a:rPr sz="2576"/>
              <a:t> 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small amount of fast, expensive memory – cache 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some medium-speed, medium price main memory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Lots of slow, cheap disk storage</a:t>
            </a:r>
          </a:p>
          <a:p>
            <a:pPr marL="683513" lvl="1" indent="-262890" defTabSz="841247">
              <a:spcBef>
                <a:spcPts val="600"/>
              </a:spcBef>
              <a:defRPr sz="2576">
                <a:solidFill>
                  <a:srgbClr val="000000"/>
                </a:solidFill>
              </a:defRPr>
            </a:pPr>
            <a:endParaRPr sz="2208"/>
          </a:p>
          <a:p>
            <a:pPr marL="315468" indent="-315468" defTabSz="841247">
              <a:buChar char="•"/>
              <a:defRPr sz="2944"/>
            </a:pPr>
            <a:r>
              <a:t>Memory manager handles the memory hierarchy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rPr>
              <a:t>20</a:t>
            </a:fld>
            <a:endParaRPr sz="1400" b="1">
              <a:solidFill>
                <a:srgbClr val="5F72D4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-140494" y="12700"/>
            <a:ext cx="9185276" cy="8445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FF2600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TLB Coverage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381000" y="843756"/>
            <a:ext cx="8382000" cy="588555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Max amount of memory mapped by TLB</a:t>
            </a:r>
            <a:endParaRPr sz="1400" dirty="0"/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4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Max mount of memory that can be accessed without TLB misses</a:t>
            </a:r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TLB Coverage = N x P bytes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N = Number of entries in TLB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P = Page size in bytes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N is fixed by hardware constraints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So, to increase TLB Coverage, we must increase P.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Consider these extreme examples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Suppose P = 1 byte</a:t>
            </a:r>
          </a:p>
          <a:p>
            <a:pPr marL="713581" lvl="2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TLB Coverage = N bytes only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Suppose P = 2^64 bytes (on a 64-bit ISA)</a:t>
            </a:r>
          </a:p>
          <a:p>
            <a:pPr marL="713581" lvl="2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 TLB Coverage = N x2^64bytes</a:t>
            </a:r>
          </a:p>
          <a:p>
            <a:pPr marL="713581" lvl="2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TLB can perform translations for N processes without any TLB misses!</a:t>
            </a:r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Of course, both examples above are impractical.</a:t>
            </a:r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But what if P is something reasonable, but greater than than the standard 4KB?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This brings us next to superpages.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-380206" y="-63500"/>
            <a:ext cx="10058400" cy="844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Superpages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389532" y="801836"/>
            <a:ext cx="8364936" cy="57277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Memory pages of larger sizes than standard pages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supported by most modern CPUs</a:t>
            </a:r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Superpage size = power of 2 x the base page size</a:t>
            </a:r>
            <a:endParaRPr sz="2072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 sz="2072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Only one TLB entry per superpage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But multiple (identical) page-table entries, one per base page</a:t>
            </a:r>
            <a:endParaRPr sz="2072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 sz="2072"/>
          </a:p>
          <a:p>
            <a:pPr marL="219971" indent="-219971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sz="2072"/>
              <a:t>Constraints: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contiguous (physically and virtually)</a:t>
            </a:r>
            <a:endParaRPr sz="2072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aligned (physically and virtually)</a:t>
            </a:r>
            <a:endParaRPr sz="2072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uniform protection attributes</a:t>
            </a:r>
            <a:endParaRPr sz="2072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one reference bit, one dirty bit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rPr>
              <a:t>22</a:t>
            </a:fld>
            <a:endParaRPr sz="1400" b="1">
              <a:solidFill>
                <a:srgbClr val="5F72D4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152400" y="1371600"/>
            <a:ext cx="8839200" cy="51054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838199" y="1600200"/>
            <a:ext cx="2286002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A superpage TLB</a:t>
            </a:r>
          </a:p>
        </p:txBody>
      </p:sp>
      <p:sp>
        <p:nvSpPr>
          <p:cNvPr id="213" name="Shape 213"/>
          <p:cNvSpPr/>
          <p:nvPr/>
        </p:nvSpPr>
        <p:spPr>
          <a:xfrm>
            <a:off x="2590800" y="2438400"/>
            <a:ext cx="3048000" cy="28956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grpSp>
        <p:nvGrpSpPr>
          <p:cNvPr id="216" name="Group 216"/>
          <p:cNvGrpSpPr/>
          <p:nvPr/>
        </p:nvGrpSpPr>
        <p:grpSpPr>
          <a:xfrm>
            <a:off x="2590800" y="2937986"/>
            <a:ext cx="3048000" cy="434341"/>
            <a:chOff x="0" y="0"/>
            <a:chExt cx="3048000" cy="434340"/>
          </a:xfrm>
        </p:grpSpPr>
        <p:sp>
          <p:nvSpPr>
            <p:cNvPr id="214" name="Shape 214"/>
            <p:cNvSpPr/>
            <p:nvPr/>
          </p:nvSpPr>
          <p:spPr>
            <a:xfrm>
              <a:off x="0" y="33813"/>
              <a:ext cx="3048000" cy="366714"/>
            </a:xfrm>
            <a:prstGeom prst="rect">
              <a:avLst/>
            </a:prstGeom>
            <a:solidFill>
              <a:srgbClr val="9FC88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92814" y="0"/>
              <a:ext cx="286237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90000"/>
                </a:lnSpc>
                <a:defRPr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base page entry (size=1)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2590800" y="3859529"/>
            <a:ext cx="3048000" cy="434341"/>
            <a:chOff x="0" y="0"/>
            <a:chExt cx="3048000" cy="434340"/>
          </a:xfrm>
        </p:grpSpPr>
        <p:sp>
          <p:nvSpPr>
            <p:cNvPr id="217" name="Shape 217"/>
            <p:cNvSpPr/>
            <p:nvPr/>
          </p:nvSpPr>
          <p:spPr>
            <a:xfrm>
              <a:off x="0" y="26669"/>
              <a:ext cx="3048000" cy="381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85968" y="0"/>
              <a:ext cx="28760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90000"/>
                </a:lnSpc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Arial Narrow"/>
                  <a:ea typeface="Arial Narrow"/>
                  <a:cs typeface="Arial Narrow"/>
                  <a:sym typeface="Arial Narrow"/>
                </a:rPr>
                <a:t>superpage entry (size=4)</a:t>
              </a:r>
            </a:p>
          </p:txBody>
        </p:sp>
      </p:grpSp>
      <p:sp>
        <p:nvSpPr>
          <p:cNvPr id="220" name="Shape 220"/>
          <p:cNvSpPr/>
          <p:nvPr/>
        </p:nvSpPr>
        <p:spPr>
          <a:xfrm>
            <a:off x="381000" y="1600200"/>
            <a:ext cx="4724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381000" y="2133600"/>
            <a:ext cx="4724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 flipH="1">
            <a:off x="838199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124200" y="16002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15240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20574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25908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343400" y="1676400"/>
            <a:ext cx="381000" cy="381000"/>
          </a:xfrm>
          <a:prstGeom prst="rect">
            <a:avLst/>
          </a:prstGeom>
          <a:solidFill>
            <a:srgbClr val="9FC88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940837" y="5624512"/>
            <a:ext cx="197937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physical memory</a:t>
            </a:r>
          </a:p>
        </p:txBody>
      </p:sp>
      <p:sp>
        <p:nvSpPr>
          <p:cNvPr id="229" name="Shape 229"/>
          <p:cNvSpPr/>
          <p:nvPr/>
        </p:nvSpPr>
        <p:spPr>
          <a:xfrm>
            <a:off x="9906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4233862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4833937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5519737" y="5638800"/>
            <a:ext cx="2286001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919537" y="5638800"/>
            <a:ext cx="4724401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919537" y="6172200"/>
            <a:ext cx="4724401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55197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8057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62055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67389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72723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191000" y="5715000"/>
            <a:ext cx="381000" cy="381000"/>
          </a:xfrm>
          <a:prstGeom prst="rect">
            <a:avLst/>
          </a:prstGeom>
          <a:solidFill>
            <a:srgbClr val="9FC88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994294" y="1662112"/>
            <a:ext cx="174303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</a:p>
        </p:txBody>
      </p:sp>
      <p:sp>
        <p:nvSpPr>
          <p:cNvPr id="242" name="Shape 242"/>
          <p:cNvSpPr/>
          <p:nvPr/>
        </p:nvSpPr>
        <p:spPr>
          <a:xfrm>
            <a:off x="56721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081462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6815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955868" y="3810000"/>
            <a:ext cx="993389" cy="77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virtual</a:t>
            </a:r>
          </a:p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address</a:t>
            </a:r>
          </a:p>
        </p:txBody>
      </p:sp>
      <p:sp>
        <p:nvSpPr>
          <p:cNvPr id="246" name="Shape 246"/>
          <p:cNvSpPr/>
          <p:nvPr/>
        </p:nvSpPr>
        <p:spPr>
          <a:xfrm>
            <a:off x="3774003" y="4800600"/>
            <a:ext cx="562532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TLB</a:t>
            </a:r>
          </a:p>
        </p:txBody>
      </p:sp>
      <p:sp>
        <p:nvSpPr>
          <p:cNvPr id="247" name="Shape 247"/>
          <p:cNvSpPr/>
          <p:nvPr/>
        </p:nvSpPr>
        <p:spPr>
          <a:xfrm>
            <a:off x="5638800" y="4114800"/>
            <a:ext cx="1004888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957387" y="2157412"/>
            <a:ext cx="604838" cy="1957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688727" y="3770312"/>
            <a:ext cx="1076733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physical</a:t>
            </a:r>
          </a:p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address</a:t>
            </a:r>
          </a:p>
        </p:txBody>
      </p:sp>
      <p:grpSp>
        <p:nvGrpSpPr>
          <p:cNvPr id="252" name="Group 252"/>
          <p:cNvGrpSpPr/>
          <p:nvPr/>
        </p:nvGrpSpPr>
        <p:grpSpPr>
          <a:xfrm>
            <a:off x="5708614" y="381000"/>
            <a:ext cx="3406811" cy="3276600"/>
            <a:chOff x="0" y="0"/>
            <a:chExt cx="3406810" cy="3276600"/>
          </a:xfrm>
        </p:grpSpPr>
        <p:sp>
          <p:nvSpPr>
            <p:cNvPr id="250" name="Shape 250"/>
            <p:cNvSpPr/>
            <p:nvPr/>
          </p:nvSpPr>
          <p:spPr>
            <a:xfrm>
              <a:off x="0" y="0"/>
              <a:ext cx="3406811" cy="3276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62" y="0"/>
                  </a:moveTo>
                  <a:lnTo>
                    <a:pt x="8062" y="0"/>
                  </a:lnTo>
                  <a:cubicBezTo>
                    <a:pt x="6567" y="0"/>
                    <a:pt x="5355" y="1612"/>
                    <a:pt x="5355" y="3600"/>
                  </a:cubicBezTo>
                  <a:lnTo>
                    <a:pt x="5355" y="12600"/>
                  </a:lnTo>
                  <a:lnTo>
                    <a:pt x="0" y="21056"/>
                  </a:lnTo>
                  <a:lnTo>
                    <a:pt x="5355" y="18000"/>
                  </a:lnTo>
                  <a:cubicBezTo>
                    <a:pt x="5355" y="19988"/>
                    <a:pt x="6567" y="21600"/>
                    <a:pt x="8062" y="21600"/>
                  </a:cubicBezTo>
                  <a:lnTo>
                    <a:pt x="18892" y="21600"/>
                  </a:lnTo>
                  <a:cubicBezTo>
                    <a:pt x="20388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2"/>
                    <a:pt x="20388" y="0"/>
                    <a:pt x="18892" y="0"/>
                  </a:cubicBezTo>
                  <a:lnTo>
                    <a:pt x="8062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938414" y="419100"/>
              <a:ext cx="2374567" cy="243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Alpha: </a:t>
              </a:r>
              <a:b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8,64,512KB; 4MB</a:t>
              </a:r>
              <a:b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</a:br>
              <a:endParaRPr sz="2800"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Itanium:</a:t>
              </a:r>
            </a:p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4,8,16,64,256KB; </a:t>
              </a:r>
            </a:p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1,4,16,64,256MB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1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23</a:t>
            </a:fld>
            <a:endParaRPr sz="1400"/>
          </a:p>
        </p:txBody>
      </p:sp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Quiz</a:t>
            </a:r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685800" y="1155699"/>
            <a:ext cx="7772400" cy="54229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2400"/>
              <a:t>Consider a machine that has a 32-bit virtual address space and 8KByte page size.</a:t>
            </a:r>
          </a:p>
          <a:p>
            <a:pPr marL="457200" indent="-457200">
              <a:lnSpc>
                <a:spcPct val="90000"/>
              </a:lnSpc>
              <a:buChar char="•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/>
            </a:pPr>
            <a:r>
              <a:rPr sz="2400"/>
              <a:t>What is the total size (in bytes) of the virtual address space for each process?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2"/>
            </a:pPr>
            <a:r>
              <a:rPr sz="2400"/>
              <a:t>How many bits in a 32-bit address are needed to determine the page number of the address?</a:t>
            </a:r>
          </a:p>
          <a:p>
            <a:pPr marL="457200" indent="-457200">
              <a:lnSpc>
                <a:spcPct val="90000"/>
              </a:lnSpc>
              <a:buAutoNum type="arabicPeriod" startAt="2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3"/>
            </a:pPr>
            <a:r>
              <a:rPr sz="2400"/>
              <a:t>How many bits in a 32-bit address represent the byte offset into a page?</a:t>
            </a:r>
          </a:p>
          <a:p>
            <a:pPr marL="457200" indent="-457200">
              <a:lnSpc>
                <a:spcPct val="90000"/>
              </a:lnSpc>
              <a:buAutoNum type="arabicPeriod" startAt="3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4"/>
            </a:pPr>
            <a:r>
              <a:rPr sz="2400"/>
              <a:t>How many page-table entries are present in the page table?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24</a:t>
            </a:fld>
            <a:endParaRPr sz="1400"/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Quiz Answers</a:t>
            </a: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685800" y="1155699"/>
            <a:ext cx="7772400" cy="54229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/>
              <a:t>Consider a machine that has a 32-bit virtual address space and 4KByte page size.</a:t>
            </a:r>
          </a:p>
          <a:p>
            <a:pPr marL="457200" indent="-457200">
              <a:lnSpc>
                <a:spcPct val="80000"/>
              </a:lnSpc>
              <a:buChar char="•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/>
            </a:pPr>
            <a:r>
              <a:rPr sz="2000"/>
              <a:t>Total size (in bytes) of the virtual address space for each process = 2^32 = 4 * 1024 * 1024 *1024 bytes = 4 GB</a:t>
            </a:r>
          </a:p>
          <a:p>
            <a:pPr marL="457200" indent="-457200">
              <a:lnSpc>
                <a:spcPct val="80000"/>
              </a:lnSpc>
              <a:buAutoNum type="arabicPeriod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 startAt="2"/>
            </a:pPr>
            <a:r>
              <a:rPr sz="2000"/>
              <a:t>Number of pages in virtual address space = 4GB/8KB = 512*1024 = 2^9*2^10 = 2^19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So the number of bits in a 32-bit address are needed to determine the page number of the address = log2(4GB/8KB) = log2(2^19) = 19 bits</a:t>
            </a:r>
          </a:p>
          <a:p>
            <a:pPr marL="457200" indent="-457200">
              <a:lnSpc>
                <a:spcPct val="80000"/>
              </a:lnSpc>
              <a:buAutoNum type="arabicPeriod" startAt="2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 startAt="3"/>
            </a:pPr>
            <a:r>
              <a:rPr sz="2000"/>
              <a:t>How many bits in a 32-bit address represent the byte offset into a page?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log2(8KB) = log2(2^13) = 13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Also, 32 – 19 = 13 bits</a:t>
            </a:r>
          </a:p>
          <a:p>
            <a:pPr marL="457200" indent="-457200">
              <a:lnSpc>
                <a:spcPct val="80000"/>
              </a:lnSpc>
              <a:buAutoNum type="arabicPeriod" startAt="3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 startAt="4"/>
            </a:pPr>
            <a:r>
              <a:rPr sz="2000"/>
              <a:t>How many page-table entries are present in the page table?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Number of PTEs = Number of pages in virtual address = 4GB/8KB = 2^19 pages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25</a:t>
            </a:fld>
            <a:endParaRPr sz="1400"/>
          </a:p>
        </p:txBody>
      </p:sp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References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xfrm>
            <a:off x="685800" y="1247775"/>
            <a:ext cx="7772400" cy="4848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6042" indent="-336042" defTabSz="896111">
              <a:lnSpc>
                <a:spcPct val="80000"/>
              </a:lnSpc>
              <a:buChar char="•"/>
              <a:defRPr sz="3136"/>
            </a:pPr>
            <a:endParaRPr sz="1960" b="1"/>
          </a:p>
          <a:p>
            <a:pPr marL="210026" indent="-210026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/>
              <a:t>Chapter 3: Modern Operating Systems, Andrew S. Tanenbaum</a:t>
            </a:r>
          </a:p>
          <a:p>
            <a:pPr marL="336042" indent="-336042" defTabSz="896111">
              <a:lnSpc>
                <a:spcPct val="80000"/>
              </a:lnSpc>
              <a:buChar char="•"/>
              <a:defRPr sz="3136"/>
            </a:pPr>
            <a:endParaRPr sz="1960" b="1"/>
          </a:p>
          <a:p>
            <a:pPr marL="210026" indent="-210026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/>
              <a:t>X86 architecture</a:t>
            </a:r>
          </a:p>
          <a:p>
            <a:pPr marL="628078" lvl="1" indent="-180022" defTabSz="896111">
              <a:lnSpc>
                <a:spcPct val="80000"/>
              </a:lnSpc>
              <a:spcBef>
                <a:spcPts val="400"/>
              </a:spcBef>
              <a:defRPr sz="2744">
                <a:solidFill>
                  <a:srgbClr val="000000"/>
                </a:solidFill>
              </a:defRPr>
            </a:pPr>
            <a:r>
              <a:rPr sz="1764"/>
              <a:t>http://en.wikipedia.org/wiki/Memory_segment</a:t>
            </a:r>
          </a:p>
          <a:p>
            <a:pPr marL="728091" lvl="1" indent="-280035" defTabSz="896111">
              <a:lnSpc>
                <a:spcPct val="80000"/>
              </a:lnSpc>
              <a:spcBef>
                <a:spcPts val="600"/>
              </a:spcBef>
              <a:defRPr sz="2744">
                <a:solidFill>
                  <a:srgbClr val="000000"/>
                </a:solidFill>
              </a:defRPr>
            </a:pPr>
            <a:endParaRPr sz="1764" b="1"/>
          </a:p>
          <a:p>
            <a:pPr marL="210026" indent="-210026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/>
              <a:t>Memory segment</a:t>
            </a:r>
          </a:p>
          <a:p>
            <a:pPr marL="628078" lvl="1" indent="-180022" defTabSz="896111">
              <a:lnSpc>
                <a:spcPct val="80000"/>
              </a:lnSpc>
              <a:spcBef>
                <a:spcPts val="400"/>
              </a:spcBef>
              <a:defRPr sz="2744">
                <a:solidFill>
                  <a:srgbClr val="000000"/>
                </a:solidFill>
              </a:defRPr>
            </a:pPr>
            <a:r>
              <a:rPr sz="1764"/>
              <a:t>http://en.wikipedia.org/wiki/X86</a:t>
            </a:r>
          </a:p>
          <a:p>
            <a:pPr marL="336042" indent="-336042" defTabSz="896111">
              <a:lnSpc>
                <a:spcPct val="80000"/>
              </a:lnSpc>
              <a:buChar char="•"/>
              <a:defRPr sz="3136"/>
            </a:pPr>
            <a:endParaRPr sz="1960" b="1"/>
          </a:p>
          <a:p>
            <a:pPr marL="210026" indent="-210026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/>
              <a:t>Memory model</a:t>
            </a:r>
            <a:endParaRPr sz="1960">
              <a:solidFill>
                <a:srgbClr val="000000"/>
              </a:solidFill>
            </a:endParaRPr>
          </a:p>
          <a:p>
            <a:pPr marL="628078" lvl="1" indent="-180022" defTabSz="896111">
              <a:lnSpc>
                <a:spcPct val="80000"/>
              </a:lnSpc>
              <a:spcBef>
                <a:spcPts val="400"/>
              </a:spcBef>
              <a:defRPr sz="2744">
                <a:solidFill>
                  <a:srgbClr val="000000"/>
                </a:solidFill>
              </a:defRPr>
            </a:pPr>
            <a:r>
              <a:rPr sz="1764"/>
              <a:t>http://en.wikipedia.org/wiki/Memory_model</a:t>
            </a:r>
          </a:p>
          <a:p>
            <a:pPr marL="336042" indent="-336042" defTabSz="896111">
              <a:lnSpc>
                <a:spcPct val="80000"/>
              </a:lnSpc>
              <a:buChar char="•"/>
              <a:defRPr sz="3136"/>
            </a:pPr>
            <a:endParaRPr sz="1960"/>
          </a:p>
          <a:p>
            <a:pPr marL="210026" indent="-210026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/>
              <a:t>IA-32 Intel Architecture Software Developer’s Manual, Volume 1: Basic Architecture</a:t>
            </a:r>
          </a:p>
          <a:p>
            <a:pPr marL="728091" lvl="1" indent="-280035" defTabSz="896111">
              <a:lnSpc>
                <a:spcPct val="80000"/>
              </a:lnSpc>
              <a:spcBef>
                <a:spcPts val="400"/>
              </a:spcBef>
              <a:defRPr sz="2744">
                <a:solidFill>
                  <a:srgbClr val="000000"/>
                </a:solidFill>
              </a:defRPr>
            </a:pPr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/>
              </a:rPr>
              <a:t>http://www.intel.com/design/pentium4/manuals/index_new.htm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3</a:t>
            </a:fld>
            <a:endParaRPr sz="1400"/>
          </a:p>
        </p:txBody>
      </p:sp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62865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Typical Memory Hierarchy</a:t>
            </a:r>
          </a:p>
        </p:txBody>
      </p:sp>
      <p:pic>
        <p:nvPicPr>
          <p:cNvPr id="8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214437"/>
            <a:ext cx="8343900" cy="450056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 flipH="1">
            <a:off x="1905000" y="2895600"/>
            <a:ext cx="1" cy="2819400"/>
          </a:xfrm>
          <a:prstGeom prst="line">
            <a:avLst/>
          </a:prstGeom>
          <a:ln w="5715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462087" y="5638800"/>
            <a:ext cx="1273632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SLOWER</a:t>
            </a:r>
          </a:p>
        </p:txBody>
      </p:sp>
      <p:sp>
        <p:nvSpPr>
          <p:cNvPr id="90" name="Shape 90"/>
          <p:cNvSpPr/>
          <p:nvPr/>
        </p:nvSpPr>
        <p:spPr>
          <a:xfrm>
            <a:off x="1676400" y="2514600"/>
            <a:ext cx="113924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FASTER</a:t>
            </a:r>
          </a:p>
        </p:txBody>
      </p:sp>
      <p:sp>
        <p:nvSpPr>
          <p:cNvPr id="91" name="Shape 91"/>
          <p:cNvSpPr/>
          <p:nvPr/>
        </p:nvSpPr>
        <p:spPr>
          <a:xfrm>
            <a:off x="6564312" y="2362200"/>
            <a:ext cx="135504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SMALLER</a:t>
            </a:r>
          </a:p>
        </p:txBody>
      </p:sp>
      <p:sp>
        <p:nvSpPr>
          <p:cNvPr id="92" name="Shape 92"/>
          <p:cNvSpPr/>
          <p:nvPr/>
        </p:nvSpPr>
        <p:spPr>
          <a:xfrm>
            <a:off x="7162800" y="2819400"/>
            <a:ext cx="0" cy="2819400"/>
          </a:xfrm>
          <a:prstGeom prst="line">
            <a:avLst/>
          </a:prstGeom>
          <a:ln w="5715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680200" y="5638800"/>
            <a:ext cx="116454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BIGGER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4</a:t>
            </a:fld>
            <a:endParaRPr sz="1400"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620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Basic Memory Management</a:t>
            </a:r>
            <a:br>
              <a:rPr sz="3200" dirty="0"/>
            </a:br>
            <a:r>
              <a:rPr lang="en-US" sz="3200" dirty="0" smtClean="0"/>
              <a:t>"</a:t>
            </a:r>
            <a:r>
              <a:rPr sz="2400" dirty="0" smtClean="0"/>
              <a:t>Mono</a:t>
            </a:r>
            <a:r>
              <a:rPr lang="en-US" sz="2400" dirty="0" smtClean="0"/>
              <a:t>-</a:t>
            </a:r>
            <a:r>
              <a:rPr sz="2400" dirty="0" smtClean="0"/>
              <a:t>programming</a:t>
            </a:r>
            <a:r>
              <a:rPr lang="en-US" sz="2400" dirty="0" smtClean="0"/>
              <a:t>"</a:t>
            </a:r>
            <a:r>
              <a:rPr sz="2400" dirty="0" smtClean="0"/>
              <a:t> </a:t>
            </a:r>
            <a:r>
              <a:rPr sz="2400" dirty="0"/>
              <a:t>without Swapping or Paging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xfrm>
            <a:off x="1193800" y="5537200"/>
            <a:ext cx="7772400" cy="914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5468" indent="-315468" defTabSz="841247">
              <a:lnSpc>
                <a:spcPct val="90000"/>
              </a:lnSpc>
              <a:buSzTx/>
              <a:buNone/>
              <a:defRPr sz="2944"/>
            </a:pPr>
            <a:r>
              <a:t>Three simple ways of organizing memory</a:t>
            </a:r>
            <a:endParaRPr sz="2576"/>
          </a:p>
          <a:p>
            <a:pPr marL="315468" indent="-315468" defTabSz="841247">
              <a:lnSpc>
                <a:spcPct val="90000"/>
              </a:lnSpc>
              <a:spcBef>
                <a:spcPts val="600"/>
              </a:spcBef>
              <a:buSzTx/>
              <a:buNone/>
              <a:defRPr sz="2944"/>
            </a:pPr>
            <a:r>
              <a:rPr sz="2576"/>
              <a:t>- </a:t>
            </a:r>
            <a:r>
              <a:rPr sz="2576">
                <a:solidFill>
                  <a:srgbClr val="000000"/>
                </a:solidFill>
              </a:rPr>
              <a:t>an operating system with one user process</a:t>
            </a:r>
          </a:p>
        </p:txBody>
      </p:sp>
      <p:pic>
        <p:nvPicPr>
          <p:cNvPr id="98" name="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150" y="1530350"/>
            <a:ext cx="8013700" cy="379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5</a:t>
            </a:fld>
            <a:endParaRPr sz="1400"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-1" y="-1"/>
            <a:ext cx="9144002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Multiprogramming with Fixed Partitions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330200" y="5105400"/>
            <a:ext cx="8813800" cy="914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05740" indent="-205740" defTabSz="548640">
              <a:lnSpc>
                <a:spcPct val="90000"/>
              </a:lnSpc>
              <a:spcBef>
                <a:spcPts val="400"/>
              </a:spcBef>
              <a:buChar char="•"/>
              <a:defRPr sz="1920"/>
            </a:pPr>
            <a:r>
              <a:t>Fixed memory partitions</a:t>
            </a:r>
            <a:endParaRPr sz="1680"/>
          </a:p>
          <a:p>
            <a:pPr marL="171450" lvl="1" indent="102870" defTabSz="548640">
              <a:lnSpc>
                <a:spcPct val="90000"/>
              </a:lnSpc>
              <a:spcBef>
                <a:spcPts val="400"/>
              </a:spcBef>
              <a:buSzTx/>
              <a:buNone/>
              <a:defRPr sz="1680">
                <a:solidFill>
                  <a:srgbClr val="000000"/>
                </a:solidFill>
              </a:defRPr>
            </a:pPr>
            <a:r>
              <a:t>(a) separate input queues of processes for each partition</a:t>
            </a:r>
          </a:p>
          <a:p>
            <a:pPr marL="171450" lvl="1" indent="102870" defTabSz="548640">
              <a:lnSpc>
                <a:spcPct val="90000"/>
              </a:lnSpc>
              <a:spcBef>
                <a:spcPts val="400"/>
              </a:spcBef>
              <a:buSzTx/>
              <a:buNone/>
              <a:defRPr sz="1680">
                <a:solidFill>
                  <a:srgbClr val="000000"/>
                </a:solidFill>
              </a:defRPr>
            </a:pPr>
            <a:r>
              <a:t>(b) single input queue</a:t>
            </a:r>
          </a:p>
        </p:txBody>
      </p:sp>
      <p:pic>
        <p:nvPicPr>
          <p:cNvPr id="10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987" y="1057275"/>
            <a:ext cx="5781676" cy="3932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6</a:t>
            </a:fld>
            <a:endParaRPr sz="1400"/>
          </a:p>
        </p:txBody>
      </p:sp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Relocation and Protection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266700" y="923925"/>
            <a:ext cx="4495800" cy="57181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Problem: A programmer doesn’t know where a program will be loaded in memory</a:t>
            </a:r>
          </a:p>
          <a:p>
            <a:pPr marL="628241" lvl="1" indent="-193901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00"/>
              <a:t>address locations of variables and code routines cannot be absolute</a:t>
            </a:r>
          </a:p>
          <a:p>
            <a:pPr marL="628241" lvl="1" indent="-193901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00"/>
              <a:t>must keep a program out of other processes’ partitions</a:t>
            </a:r>
          </a:p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Solution: Use base and limit values</a:t>
            </a:r>
          </a:p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Relocation</a:t>
            </a:r>
          </a:p>
          <a:p>
            <a:pPr marL="637936" lvl="1" indent="-203596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94"/>
              <a:t>A</a:t>
            </a:r>
            <a:r>
              <a:rPr sz="1900"/>
              <a:t>ddress locations in a program are relative. </a:t>
            </a:r>
          </a:p>
          <a:p>
            <a:pPr marL="628241" lvl="1" indent="-193901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00"/>
              <a:t>They are added to a </a:t>
            </a:r>
            <a:r>
              <a:rPr sz="1900" b="1"/>
              <a:t>base value</a:t>
            </a:r>
            <a:r>
              <a:rPr sz="1900"/>
              <a:t> to map to physical addresses.</a:t>
            </a:r>
          </a:p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Protection</a:t>
            </a:r>
          </a:p>
          <a:p>
            <a:pPr marL="637936" lvl="1" indent="-203596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94"/>
              <a:t>Access to a</a:t>
            </a:r>
            <a:r>
              <a:rPr sz="1900"/>
              <a:t>ddress locations larger than</a:t>
            </a:r>
            <a:r>
              <a:rPr sz="1900" b="1"/>
              <a:t> limit value</a:t>
            </a:r>
            <a:r>
              <a:rPr sz="1900"/>
              <a:t> results in an error</a:t>
            </a:r>
          </a:p>
        </p:txBody>
      </p:sp>
      <p:sp>
        <p:nvSpPr>
          <p:cNvPr id="108" name="Shape 108"/>
          <p:cNvSpPr/>
          <p:nvPr/>
        </p:nvSpPr>
        <p:spPr>
          <a:xfrm>
            <a:off x="5499100" y="1574800"/>
            <a:ext cx="1054100" cy="1358900"/>
          </a:xfrm>
          <a:prstGeom prst="rect">
            <a:avLst/>
          </a:prstGeom>
          <a:blipFill>
            <a:blip r:embed="rId2"/>
          </a:blipFill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623050" y="1776412"/>
            <a:ext cx="244204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Relative Addresses in 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original program binary</a:t>
            </a:r>
          </a:p>
        </p:txBody>
      </p:sp>
      <p:sp>
        <p:nvSpPr>
          <p:cNvPr id="110" name="Shape 110"/>
          <p:cNvSpPr/>
          <p:nvPr/>
        </p:nvSpPr>
        <p:spPr>
          <a:xfrm>
            <a:off x="5203825" y="270351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0</a:t>
            </a:r>
          </a:p>
        </p:txBody>
      </p:sp>
      <p:sp>
        <p:nvSpPr>
          <p:cNvPr id="111" name="Shape 111"/>
          <p:cNvSpPr/>
          <p:nvPr/>
        </p:nvSpPr>
        <p:spPr>
          <a:xfrm>
            <a:off x="4822825" y="1243012"/>
            <a:ext cx="6883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LIMIT</a:t>
            </a:r>
          </a:p>
        </p:txBody>
      </p:sp>
      <p:sp>
        <p:nvSpPr>
          <p:cNvPr id="112" name="Shape 112"/>
          <p:cNvSpPr/>
          <p:nvPr/>
        </p:nvSpPr>
        <p:spPr>
          <a:xfrm>
            <a:off x="5549900" y="4330700"/>
            <a:ext cx="1054100" cy="1358900"/>
          </a:xfrm>
          <a:prstGeom prst="rect">
            <a:avLst/>
          </a:prstGeom>
          <a:blipFill>
            <a:blip r:embed="rId2"/>
          </a:blipFill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524500" y="3810000"/>
            <a:ext cx="1104900" cy="2540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724650" y="4570412"/>
            <a:ext cx="239159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Relocated Addresses 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in Executing Binary</a:t>
            </a:r>
          </a:p>
        </p:txBody>
      </p:sp>
      <p:sp>
        <p:nvSpPr>
          <p:cNvPr id="115" name="Shape 115"/>
          <p:cNvSpPr/>
          <p:nvPr/>
        </p:nvSpPr>
        <p:spPr>
          <a:xfrm>
            <a:off x="5267325" y="614521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0</a:t>
            </a:r>
          </a:p>
        </p:txBody>
      </p:sp>
      <p:sp>
        <p:nvSpPr>
          <p:cNvPr id="116" name="Shape 116"/>
          <p:cNvSpPr/>
          <p:nvPr/>
        </p:nvSpPr>
        <p:spPr>
          <a:xfrm>
            <a:off x="4810125" y="3465512"/>
            <a:ext cx="108238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Physical 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MAX</a:t>
            </a:r>
          </a:p>
        </p:txBody>
      </p:sp>
      <p:sp>
        <p:nvSpPr>
          <p:cNvPr id="117" name="Shape 117"/>
          <p:cNvSpPr/>
          <p:nvPr/>
        </p:nvSpPr>
        <p:spPr>
          <a:xfrm>
            <a:off x="4835525" y="5497512"/>
            <a:ext cx="7140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BASE</a:t>
            </a:r>
          </a:p>
        </p:txBody>
      </p:sp>
      <p:sp>
        <p:nvSpPr>
          <p:cNvPr id="118" name="Shape 118"/>
          <p:cNvSpPr/>
          <p:nvPr/>
        </p:nvSpPr>
        <p:spPr>
          <a:xfrm>
            <a:off x="4581525" y="4214812"/>
            <a:ext cx="97456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BASE +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  LIMIT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4-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105" y="1202704"/>
            <a:ext cx="6312020" cy="278827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7</a:t>
            </a:fld>
            <a:endParaRPr sz="1400"/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40079">
              <a:defRPr sz="2520"/>
            </a:pPr>
            <a:r>
              <a:t>What if physical memory is not enough to hold all processes?</a:t>
            </a:r>
          </a:p>
          <a:p>
            <a:pPr defTabSz="640079">
              <a:defRPr sz="2520"/>
            </a:pPr>
            <a:r>
              <a:t>— Swapping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96749" y="4050679"/>
            <a:ext cx="9283701" cy="27178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>
              <a:spcBef>
                <a:spcPts val="5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400"/>
              <a:t>Physical memory may not be enough to accommodate the needs of all processes</a:t>
            </a:r>
          </a:p>
          <a:p>
            <a:pPr marL="257175" indent="-257175">
              <a:spcBef>
                <a:spcPts val="5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400"/>
              <a:t>Memory allocation changes as</a:t>
            </a:r>
            <a:r>
              <a:rPr sz="2000"/>
              <a:t> </a:t>
            </a:r>
          </a:p>
          <a:p>
            <a:pPr marL="640896" lvl="1" indent="-183696">
              <a:spcBef>
                <a:spcPts val="400"/>
              </a:spcBef>
              <a:defRPr sz="2800">
                <a:solidFill>
                  <a:srgbClr val="000000"/>
                </a:solidFill>
              </a:defRPr>
            </a:pPr>
            <a:r>
              <a:rPr sz="1800"/>
              <a:t>processes come into memory</a:t>
            </a:r>
          </a:p>
          <a:p>
            <a:pPr marL="640896" lvl="1" indent="-183696">
              <a:spcBef>
                <a:spcPts val="400"/>
              </a:spcBef>
              <a:defRPr sz="2800">
                <a:solidFill>
                  <a:srgbClr val="000000"/>
                </a:solidFill>
              </a:defRPr>
            </a:pPr>
            <a:r>
              <a:rPr sz="1800"/>
              <a:t>leave memory and are </a:t>
            </a:r>
            <a:r>
              <a:rPr sz="1800" b="1" i="1"/>
              <a:t>swapped out</a:t>
            </a:r>
            <a:r>
              <a:rPr sz="1800"/>
              <a:t> to disk</a:t>
            </a:r>
          </a:p>
          <a:p>
            <a:pPr marL="640896" lvl="1" indent="-183696">
              <a:spcBef>
                <a:spcPts val="400"/>
              </a:spcBef>
              <a:defRPr sz="2800">
                <a:solidFill>
                  <a:srgbClr val="000000"/>
                </a:solidFill>
              </a:defRPr>
            </a:pPr>
            <a:r>
              <a:rPr sz="1800"/>
              <a:t>Re-enter memory by getting </a:t>
            </a:r>
            <a:r>
              <a:rPr sz="1800" b="1" i="1"/>
              <a:t>swapped-in </a:t>
            </a:r>
            <a:r>
              <a:rPr sz="1800"/>
              <a:t>from disk</a:t>
            </a:r>
          </a:p>
          <a:p>
            <a:pPr marL="257175" indent="-257175">
              <a:spcBef>
                <a:spcPts val="5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400"/>
              <a:t>Shaded regions are unused memory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8</a:t>
            </a:fld>
            <a:endParaRPr sz="1400"/>
          </a:p>
        </p:txBody>
      </p:sp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21208">
              <a:defRPr sz="2508"/>
            </a:pPr>
            <a:r>
              <a:t>What if physical memory is not enough for a single process?</a:t>
            </a:r>
          </a:p>
          <a:p>
            <a:pPr defTabSz="521208">
              <a:defRPr sz="2508"/>
            </a:pPr>
            <a:r>
              <a:t>— Virtual Memory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215900" y="1016000"/>
            <a:ext cx="4813300" cy="5664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/>
              <a:t>Swapping is useful when the sum total of memory requirements of all processes is greater than DRAM available in the system.</a:t>
            </a:r>
          </a:p>
          <a:p>
            <a:pPr>
              <a:lnSpc>
                <a:spcPct val="80000"/>
              </a:lnSpc>
              <a:buChar char="•"/>
              <a:defRPr>
                <a:solidFill>
                  <a:srgbClr val="000000"/>
                </a:solidFill>
              </a:defRPr>
            </a:pPr>
            <a:endParaRPr sz="120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/>
              <a:t>But sometimes, a  single process might require more memory than the available DRAM in the system.</a:t>
            </a:r>
          </a:p>
          <a:p>
            <a:pPr>
              <a:lnSpc>
                <a:spcPct val="80000"/>
              </a:lnSpc>
              <a:buChar char="•"/>
              <a:defRPr>
                <a:solidFill>
                  <a:srgbClr val="000000"/>
                </a:solidFill>
              </a:defRPr>
            </a:pPr>
            <a:endParaRPr sz="160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/>
              <a:t>In such cases swapping is not enough. Rather, we need to break up the memory space of a process into smaller equal-sized pieces (called pages).</a:t>
            </a:r>
          </a:p>
          <a:p>
            <a:pPr>
              <a:lnSpc>
                <a:spcPct val="80000"/>
              </a:lnSpc>
              <a:buChar char="•"/>
              <a:defRPr>
                <a:solidFill>
                  <a:srgbClr val="000000"/>
                </a:solidFill>
              </a:defRPr>
            </a:pPr>
            <a:endParaRPr sz="140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/>
              <a:t>Operating system then decides which pages stay in memory and which get moved to disk.</a:t>
            </a:r>
          </a:p>
          <a:p>
            <a:pPr>
              <a:lnSpc>
                <a:spcPct val="80000"/>
              </a:lnSpc>
              <a:buChar char="•"/>
            </a:pPr>
            <a:endParaRPr sz="2000">
              <a:solidFill>
                <a:srgbClr val="FF0000"/>
              </a:solidFill>
            </a:endParaRPr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>
                <a:solidFill>
                  <a:srgbClr val="FF0000"/>
                </a:solidFill>
              </a:rPr>
              <a:t>Virtual memory</a:t>
            </a:r>
            <a:r>
              <a:rPr sz="2000">
                <a:solidFill>
                  <a:srgbClr val="000000"/>
                </a:solidFill>
              </a:rPr>
              <a:t>: means that each process gets an illusion that it has more memory than the physical DRAM in the system.</a:t>
            </a:r>
          </a:p>
        </p:txBody>
      </p:sp>
      <p:sp>
        <p:nvSpPr>
          <p:cNvPr id="128" name="Shape 128"/>
          <p:cNvSpPr/>
          <p:nvPr/>
        </p:nvSpPr>
        <p:spPr>
          <a:xfrm>
            <a:off x="5549900" y="1714500"/>
            <a:ext cx="1244600" cy="45339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505700" y="2819400"/>
            <a:ext cx="1244600" cy="26797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927638" y="1116012"/>
            <a:ext cx="247642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1800" i="1">
                <a:latin typeface="+mj-lt"/>
                <a:ea typeface="+mj-ea"/>
                <a:cs typeface="+mj-cs"/>
                <a:sym typeface="Helvetica"/>
              </a:rPr>
              <a:t>Virtual Address Space </a:t>
            </a:r>
          </a:p>
          <a:p>
            <a:pPr algn="ctr"/>
            <a:r>
              <a:rPr sz="1800" i="1">
                <a:latin typeface="+mj-lt"/>
                <a:ea typeface="+mj-ea"/>
                <a:cs typeface="+mj-cs"/>
                <a:sym typeface="Helvetica"/>
              </a:rPr>
              <a:t>of a Process</a:t>
            </a:r>
          </a:p>
        </p:txBody>
      </p:sp>
      <p:sp>
        <p:nvSpPr>
          <p:cNvPr id="131" name="Shape 131"/>
          <p:cNvSpPr/>
          <p:nvPr/>
        </p:nvSpPr>
        <p:spPr>
          <a:xfrm>
            <a:off x="7232650" y="2474912"/>
            <a:ext cx="16919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 i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 i="1">
                <a:latin typeface="+mj-lt"/>
                <a:ea typeface="+mj-ea"/>
                <a:cs typeface="+mj-cs"/>
                <a:sym typeface="Helvetica"/>
              </a:rPr>
              <a:t>Physical DRAM</a:t>
            </a:r>
          </a:p>
        </p:txBody>
      </p:sp>
      <p:sp>
        <p:nvSpPr>
          <p:cNvPr id="132" name="Shape 132"/>
          <p:cNvSpPr/>
          <p:nvPr/>
        </p:nvSpPr>
        <p:spPr>
          <a:xfrm>
            <a:off x="5562600" y="55372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562600" y="47498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562600" y="40005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575300" y="32512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575300" y="25146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7518400" y="35052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18400" y="42037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505700" y="48768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7134225" y="1941512"/>
            <a:ext cx="6380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Page</a:t>
            </a:r>
          </a:p>
        </p:txBody>
      </p:sp>
      <p:sp>
        <p:nvSpPr>
          <p:cNvPr id="141" name="Shape 141"/>
          <p:cNvSpPr/>
          <p:nvPr/>
        </p:nvSpPr>
        <p:spPr>
          <a:xfrm>
            <a:off x="6765925" y="1473200"/>
            <a:ext cx="358637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>
                <a:latin typeface="+mj-lt"/>
                <a:ea typeface="+mj-ea"/>
                <a:cs typeface="+mj-cs"/>
                <a:sym typeface="Helvetica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9</a:t>
            </a:fld>
            <a:endParaRPr sz="1400"/>
          </a:p>
        </p:txBody>
      </p:sp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657225" y="-10160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Virtual Memory and MMU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1104900" y="5549900"/>
            <a:ext cx="7493000" cy="1333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2400"/>
              <a:t>MMU = Memory Management Unit</a:t>
            </a:r>
          </a:p>
          <a:p>
            <a:pPr marL="257175" indent="-257175"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2400"/>
              <a:t>Part of Hardware that accompanies the CPU</a:t>
            </a:r>
          </a:p>
          <a:p>
            <a:pPr marL="257175" indent="-257175"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2400"/>
              <a:t>Converts Virtual Addresses to Physical Addresses</a:t>
            </a:r>
          </a:p>
        </p:txBody>
      </p:sp>
      <p:pic>
        <p:nvPicPr>
          <p:cNvPr id="146" name="4-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087" y="908050"/>
            <a:ext cx="7089776" cy="4575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1491</Words>
  <Application>Microsoft Macintosh PowerPoint</Application>
  <PresentationFormat>On-screen Show (4:3)</PresentationFormat>
  <Paragraphs>267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Narrow</vt:lpstr>
      <vt:lpstr>Avenir Roman</vt:lpstr>
      <vt:lpstr>Comic Sans MS</vt:lpstr>
      <vt:lpstr>Cooper Md BT</vt:lpstr>
      <vt:lpstr>Helvetica</vt:lpstr>
      <vt:lpstr>Tahoma</vt:lpstr>
      <vt:lpstr>Times New Roman</vt:lpstr>
      <vt:lpstr>Wingdings</vt:lpstr>
      <vt:lpstr>Zapf Dingbats</vt:lpstr>
      <vt:lpstr>Default</vt:lpstr>
      <vt:lpstr>Memory Management</vt:lpstr>
      <vt:lpstr>Memory Management </vt:lpstr>
      <vt:lpstr>Typical Memory Hierarchy</vt:lpstr>
      <vt:lpstr>Basic Memory Management "Mono-programming" without Swapping or Paging</vt:lpstr>
      <vt:lpstr>Multiprogramming with Fixed Partitions</vt:lpstr>
      <vt:lpstr>Relocation and Protection</vt:lpstr>
      <vt:lpstr>What if physical memory is not enough to hold all processes? — Swapping</vt:lpstr>
      <vt:lpstr>What if physical memory is not enough for a single process? — Virtual Memory</vt:lpstr>
      <vt:lpstr>Virtual Memory and MMU</vt:lpstr>
      <vt:lpstr>Page Tables</vt:lpstr>
      <vt:lpstr>Virtual Address Translation For Small Address Space</vt:lpstr>
      <vt:lpstr>Virtual Address Translation For Large Address Space</vt:lpstr>
      <vt:lpstr>Typical Page Table Entry (PTE)</vt:lpstr>
      <vt:lpstr>Impact of Page Size on Page tables</vt:lpstr>
      <vt:lpstr>Translation look-aside buffer</vt:lpstr>
      <vt:lpstr>TLBs – Translation Lookaside Buffers</vt:lpstr>
      <vt:lpstr>Two types of memory translation architectures</vt:lpstr>
      <vt:lpstr>Cold Start Penalty</vt:lpstr>
      <vt:lpstr>Tagged TLB</vt:lpstr>
      <vt:lpstr>TLB Coverage</vt:lpstr>
      <vt:lpstr>Superpages</vt:lpstr>
      <vt:lpstr>A superpage TLB</vt:lpstr>
      <vt:lpstr>Quiz</vt:lpstr>
      <vt:lpstr>Quiz Answers</vt:lpstr>
      <vt:lpstr>References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cp:lastModifiedBy>Kartik Gopalan</cp:lastModifiedBy>
  <cp:revision>24</cp:revision>
  <dcterms:modified xsi:type="dcterms:W3CDTF">2017-03-29T19:30:12Z</dcterms:modified>
</cp:coreProperties>
</file>