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we will discuss processes which are a central concept in operating systems. Everything that the operating system does is in one way or another related to a service that the the OS provides to processes.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process is informally defined as a program in execution. </a:t>
            </a:r>
          </a:p>
          <a:p>
            <a:r>
              <a:t>There’s a difference between a process and a program. A program is simply a passive executable file sitting in the disk.</a:t>
            </a:r>
          </a:p>
          <a:p>
            <a:r>
              <a:t>A process is created when a program starts running. </a:t>
            </a:r>
          </a:p>
          <a:p>
            <a:r>
              <a:t>A program is just a sequence of instructions to be executed.</a:t>
            </a:r>
          </a:p>
          <a:p>
            <a:r>
              <a:t>A process contains more than just a program. So what else constitutes a process? Let’s see.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981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1447800" y="3733800"/>
            <a:ext cx="6400799" cy="3124200"/>
          </a:xfrm>
          <a:prstGeom prst="rect">
            <a:avLst/>
          </a:prstGeom>
        </p:spPr>
        <p:txBody>
          <a:bodyPr/>
          <a:lstStyle>
            <a:lvl1pPr marL="120650" indent="-120650">
              <a:buClr>
                <a:srgbClr val="3333FF"/>
              </a:buClr>
              <a:buFont typeface="Arial"/>
              <a:buChar char="●"/>
            </a:lvl1pPr>
            <a:lvl2pPr marL="768350" indent="-203200">
              <a:buClr>
                <a:srgbClr val="3333FF"/>
              </a:buClr>
              <a:buFont typeface="Arial"/>
              <a:buChar char="●"/>
            </a:lvl2pPr>
            <a:lvl3pPr marL="1188508" indent="-182033">
              <a:buClr>
                <a:srgbClr val="3333FF"/>
              </a:buClr>
              <a:buFont typeface="Arial"/>
              <a:buChar char="●"/>
            </a:lvl3pPr>
            <a:lvl4pPr marL="1691639" indent="-243839">
              <a:buClr>
                <a:srgbClr val="3333FF"/>
              </a:buClr>
              <a:buFont typeface="Arial"/>
              <a:buChar char="●"/>
            </a:lvl4pPr>
            <a:lvl5pPr marL="2148839" indent="-243839">
              <a:buClr>
                <a:srgbClr val="3333FF"/>
              </a:buClr>
              <a:buFont typeface="Arial"/>
              <a:buChar char="●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exec_ex.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orphan.c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fork_ex.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Processes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47799" y="3733800"/>
            <a:ext cx="6400801" cy="237654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r>
              <a:rPr dirty="0"/>
              <a:t>Operating Systems</a:t>
            </a:r>
          </a:p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r>
              <a:rPr dirty="0"/>
              <a:t>Kartik Gopalan</a:t>
            </a:r>
          </a:p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endParaRPr dirty="0"/>
          </a:p>
          <a:p>
            <a:pPr marL="0" indent="0" defTabSz="594359">
              <a:spcBef>
                <a:spcPts val="300"/>
              </a:spcBef>
              <a:buClrTx/>
              <a:buSzTx/>
              <a:buFontTx/>
              <a:buNone/>
              <a:defRPr sz="1754"/>
            </a:pPr>
            <a:r>
              <a:rPr dirty="0" smtClean="0"/>
              <a:t>Reference</a:t>
            </a:r>
            <a:r>
              <a:rPr lang="en-US" dirty="0" smtClean="0"/>
              <a:t>s</a:t>
            </a:r>
            <a:r>
              <a:rPr dirty="0" smtClean="0"/>
              <a:t>: </a:t>
            </a:r>
            <a:endParaRPr lang="en-US" dirty="0" smtClean="0"/>
          </a:p>
          <a:p>
            <a:pPr defTabSz="594359">
              <a:spcBef>
                <a:spcPts val="300"/>
              </a:spcBef>
              <a:buClrTx/>
              <a:buSzTx/>
              <a:defRPr sz="1754"/>
            </a:pPr>
            <a:r>
              <a:rPr lang="en-US" dirty="0"/>
              <a:t>Chapter 4 of OSTEP book</a:t>
            </a:r>
          </a:p>
          <a:p>
            <a:pPr defTabSz="594359">
              <a:spcBef>
                <a:spcPts val="300"/>
              </a:spcBef>
              <a:buClrTx/>
              <a:buSzTx/>
              <a:defRPr sz="1754"/>
            </a:pPr>
            <a:r>
              <a:rPr dirty="0" smtClean="0"/>
              <a:t>Chapter </a:t>
            </a:r>
            <a:r>
              <a:rPr dirty="0"/>
              <a:t>2 of the Tanenbaum’s book 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scheduler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Time-shares many processes on one CPU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516976" y="2901510"/>
            <a:ext cx="1270001" cy="12700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CPU</a:t>
            </a:r>
          </a:p>
        </p:txBody>
      </p:sp>
      <p:sp>
        <p:nvSpPr>
          <p:cNvPr id="87" name="Shape 87"/>
          <p:cNvSpPr/>
          <p:nvPr/>
        </p:nvSpPr>
        <p:spPr>
          <a:xfrm>
            <a:off x="3937000" y="2901510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Who’s Next?</a:t>
            </a:r>
          </a:p>
        </p:txBody>
      </p:sp>
      <p:sp>
        <p:nvSpPr>
          <p:cNvPr id="88" name="Shape 88"/>
          <p:cNvSpPr/>
          <p:nvPr/>
        </p:nvSpPr>
        <p:spPr>
          <a:xfrm>
            <a:off x="3744944" y="4247566"/>
            <a:ext cx="132955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CPU Scheduler</a:t>
            </a:r>
          </a:p>
        </p:txBody>
      </p:sp>
      <p:sp>
        <p:nvSpPr>
          <p:cNvPr id="89" name="Shape 89"/>
          <p:cNvSpPr/>
          <p:nvPr/>
        </p:nvSpPr>
        <p:spPr>
          <a:xfrm>
            <a:off x="1519124" y="3287130"/>
            <a:ext cx="174550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V="1">
            <a:off x="3254222" y="32904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19124" y="3795130"/>
            <a:ext cx="174550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V="1">
            <a:off x="2987522" y="32904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V="1">
            <a:off x="2720822" y="33158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 flipV="1">
            <a:off x="2454122" y="3282422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V="1">
            <a:off x="2187422" y="33158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938278" y="4290430"/>
            <a:ext cx="20906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Queue of Ready Process</a:t>
            </a:r>
          </a:p>
        </p:txBody>
      </p:sp>
      <p:sp>
        <p:nvSpPr>
          <p:cNvPr id="97" name="Shape 97"/>
          <p:cNvSpPr/>
          <p:nvPr/>
        </p:nvSpPr>
        <p:spPr>
          <a:xfrm>
            <a:off x="3245083" y="3536510"/>
            <a:ext cx="702485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206148" y="3536510"/>
            <a:ext cx="1295401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Lifecycle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76200" y="3597125"/>
            <a:ext cx="8991600" cy="3260875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t>Ready</a:t>
            </a:r>
          </a:p>
          <a:p>
            <a:pPr lvl="2">
              <a:defRPr sz="1800"/>
            </a:pPr>
            <a:r>
              <a:t>Process is ready to execute, but not yet executing</a:t>
            </a:r>
          </a:p>
          <a:p>
            <a:pPr lvl="2">
              <a:defRPr sz="1800"/>
            </a:pPr>
            <a:r>
              <a:t>Its waiting in the scheduling queue for the CPU scheduler to pick it up.</a:t>
            </a:r>
          </a:p>
          <a:p>
            <a:pPr lvl="1">
              <a:defRPr sz="1800"/>
            </a:pPr>
            <a:r>
              <a:t>Running</a:t>
            </a:r>
          </a:p>
          <a:p>
            <a:pPr lvl="2">
              <a:defRPr sz="1800"/>
            </a:pPr>
            <a:r>
              <a:t>Process is executing on the CPU</a:t>
            </a:r>
          </a:p>
          <a:p>
            <a:pPr lvl="1">
              <a:defRPr sz="1800"/>
            </a:pPr>
            <a:r>
              <a:t>Blocked</a:t>
            </a:r>
          </a:p>
          <a:p>
            <a:pPr lvl="2">
              <a:defRPr sz="1800"/>
            </a:pPr>
            <a:r>
              <a:t>Process is waiting (sleeping) for some event to occur.</a:t>
            </a:r>
          </a:p>
          <a:p>
            <a:pPr lvl="2">
              <a:defRPr sz="1800"/>
            </a:pPr>
            <a:r>
              <a:t>Once the event occurs, process will be woken up, and placed on the scheduling queue.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03" name="image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295400"/>
            <a:ext cx="7639050" cy="207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76200" y="190500"/>
            <a:ext cx="8991600" cy="1258888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t>Typical Kernel-level data structure for each process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76200" y="5914875"/>
            <a:ext cx="8991600" cy="943125"/>
          </a:xfrm>
          <a:prstGeom prst="rect">
            <a:avLst/>
          </a:prstGeom>
        </p:spPr>
        <p:txBody>
          <a:bodyPr/>
          <a:lstStyle/>
          <a:p>
            <a:r>
              <a:t>See task_struct in Linux at http://lxr.linux.no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8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1609725"/>
            <a:ext cx="7089775" cy="3952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Examining Processes in Unix/Linux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 command </a:t>
            </a:r>
          </a:p>
          <a:p>
            <a:pPr lvl="1"/>
            <a:r>
              <a:t>Standard process attributes</a:t>
            </a:r>
          </a:p>
          <a:p>
            <a:endParaRPr/>
          </a:p>
          <a:p>
            <a:r>
              <a:t>/proc  directory</a:t>
            </a:r>
          </a:p>
          <a:p>
            <a:pPr lvl="1"/>
            <a:r>
              <a:t>More interesting information if you are the root.</a:t>
            </a:r>
          </a:p>
          <a:p>
            <a:endParaRPr/>
          </a:p>
          <a:p>
            <a:r>
              <a:t>top command</a:t>
            </a:r>
          </a:p>
          <a:p>
            <a:pPr lvl="1"/>
            <a:r>
              <a:t>Examining CPU and memory usage statistics.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exec() system call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76200" y="1322387"/>
            <a:ext cx="8991600" cy="5446713"/>
          </a:xfrm>
          <a:prstGeom prst="rect">
            <a:avLst/>
          </a:prstGeom>
        </p:spPr>
        <p:txBody>
          <a:bodyPr/>
          <a:lstStyle/>
          <a:p>
            <a:pPr marL="230605" indent="-230605">
              <a:defRPr sz="2300"/>
            </a:pPr>
            <a:r>
              <a:t>Consider how a shell executes a command</a:t>
            </a:r>
          </a:p>
          <a:p>
            <a:pPr marL="0" indent="0">
              <a:buSzTx/>
              <a:buNone/>
              <a:defRPr sz="1300"/>
            </a:pPr>
            <a:endParaRPr/>
          </a:p>
          <a:p>
            <a:pPr marL="0" indent="0">
              <a:buSzTx/>
              <a:buNone/>
              <a:defRPr sz="2300"/>
            </a:pPr>
            <a:r>
              <a:t>$ pwd</a:t>
            </a:r>
          </a:p>
          <a:p>
            <a:pPr marL="0" indent="0">
              <a:buSzTx/>
              <a:buNone/>
              <a:defRPr sz="2300"/>
            </a:pPr>
            <a:r>
              <a:t>/home/kartik </a:t>
            </a:r>
          </a:p>
          <a:p>
            <a:pPr marL="120315" indent="-120315">
              <a:defRPr sz="1200"/>
            </a:pPr>
            <a:endParaRPr/>
          </a:p>
          <a:p>
            <a:pPr marL="230605" indent="-230605">
              <a:defRPr sz="2300"/>
            </a:pPr>
            <a:r>
              <a:t>How did that work?</a:t>
            </a:r>
          </a:p>
          <a:p>
            <a:pPr marL="381000" lvl="1" indent="0">
              <a:defRPr sz="2300"/>
            </a:pPr>
            <a:r>
              <a:t>Shell forked a child process</a:t>
            </a:r>
          </a:p>
          <a:p>
            <a:pPr marL="381000" lvl="1" indent="0">
              <a:defRPr sz="2300"/>
            </a:pPr>
            <a:r>
              <a:t>The child process executed /bin/pwd using the exec() system call</a:t>
            </a:r>
          </a:p>
          <a:p>
            <a:pPr marL="0" indent="0">
              <a:defRPr sz="1900"/>
            </a:pPr>
            <a:endParaRPr/>
          </a:p>
          <a:p>
            <a:pPr marL="0" indent="0">
              <a:defRPr sz="2300"/>
            </a:pPr>
            <a:r>
              <a:t>Exec replaces the process’ memory with a new program image.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3600" u="sng"/>
              <a:t>Running another program in child –</a:t>
            </a:r>
            <a:r>
              <a:rPr sz="3600" u="sng">
                <a:solidFill>
                  <a:srgbClr val="0000FF"/>
                </a:solidFill>
              </a:rPr>
              <a:t> exec()</a:t>
            </a:r>
          </a:p>
        </p:txBody>
      </p:sp>
      <p:sp>
        <p:nvSpPr>
          <p:cNvPr id="119" name="Shape 119"/>
          <p:cNvSpPr/>
          <p:nvPr/>
        </p:nvSpPr>
        <p:spPr>
          <a:xfrm>
            <a:off x="762000" y="1600200"/>
            <a:ext cx="32766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Parent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5638800" y="1524000"/>
            <a:ext cx="22860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Child</a:t>
            </a:r>
          </a:p>
        </p:txBody>
      </p:sp>
      <p:sp>
        <p:nvSpPr>
          <p:cNvPr id="121" name="Shape 121"/>
          <p:cNvSpPr/>
          <p:nvPr/>
        </p:nvSpPr>
        <p:spPr>
          <a:xfrm>
            <a:off x="4038600" y="2133600"/>
            <a:ext cx="1600200" cy="0"/>
          </a:xfrm>
          <a:prstGeom prst="line">
            <a:avLst/>
          </a:prstGeom>
          <a:ln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705600" y="2667000"/>
            <a:ext cx="0" cy="1447800"/>
          </a:xfrm>
          <a:prstGeom prst="line">
            <a:avLst/>
          </a:prstGeom>
          <a:ln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343400" y="1770060"/>
            <a:ext cx="1140300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000" b="1"/>
              <a:t>Fork</a:t>
            </a:r>
          </a:p>
        </p:txBody>
      </p:sp>
      <p:sp>
        <p:nvSpPr>
          <p:cNvPr id="124" name="Shape 124"/>
          <p:cNvSpPr/>
          <p:nvPr/>
        </p:nvSpPr>
        <p:spPr>
          <a:xfrm>
            <a:off x="6689725" y="3094035"/>
            <a:ext cx="1290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Exec</a:t>
            </a:r>
          </a:p>
        </p:txBody>
      </p:sp>
      <p:sp>
        <p:nvSpPr>
          <p:cNvPr id="125" name="Shape 125"/>
          <p:cNvSpPr/>
          <p:nvPr/>
        </p:nvSpPr>
        <p:spPr>
          <a:xfrm>
            <a:off x="5257800" y="4114800"/>
            <a:ext cx="28956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New program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image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in execution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8106" y="228599"/>
            <a:ext cx="8967788" cy="1442886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defTabSz="649223">
              <a:defRPr sz="4685"/>
            </a:pPr>
            <a:r>
              <a:t>exec() — </a:t>
            </a:r>
            <a:r>
              <a:rPr sz="3834"/>
              <a:t>Example code</a:t>
            </a:r>
            <a:r>
              <a:t> </a:t>
            </a:r>
            <a:r>
              <a:rPr sz="3834"/>
              <a:t> exec_ex.c</a:t>
            </a:r>
          </a:p>
          <a:p>
            <a:pPr defTabSz="649223">
              <a:defRPr sz="2626"/>
            </a:pPr>
            <a:r>
              <a:rPr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http://www.cs.binghamton.edu/~kartik/cs350/examples/exec_ex.c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85799" y="1657641"/>
            <a:ext cx="8305801" cy="50481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120650">
              <a:buSzTx/>
              <a:buNone/>
              <a:defRPr sz="1600" b="1"/>
            </a:pPr>
            <a:endParaRPr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((pid =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()) &lt; 0) {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fprintf(stderr, "fork failed\n"); </a:t>
            </a:r>
            <a:endParaRPr sz="30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exit(1); </a:t>
            </a:r>
            <a:endParaRPr sz="300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indent="120650">
              <a:buSzTx/>
              <a:buNone/>
              <a:defRPr sz="16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(pid == 0) {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if(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("echo", </a:t>
            </a:r>
            <a:endParaRPr sz="30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"echo", </a:t>
            </a:r>
            <a:endParaRPr sz="22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"Hello from the child", </a:t>
            </a:r>
            <a:endParaRPr sz="22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(char *) NULL) == -1) </a:t>
            </a:r>
            <a:endParaRPr sz="22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fprintf(stderr, "execl failed\n"); </a:t>
            </a:r>
            <a:endParaRPr sz="3000"/>
          </a:p>
          <a:p>
            <a:pPr marL="0" indent="120650">
              <a:buSzTx/>
              <a:buNone/>
              <a:defRPr sz="1600" b="1"/>
            </a:pPr>
            <a:endParaRPr sz="30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exit(2); </a:t>
            </a:r>
            <a:endParaRPr sz="300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printf("parent carries on\n");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exec()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Replaces current process image with new program image.</a:t>
            </a:r>
          </a:p>
          <a:p>
            <a:pPr lvl="1">
              <a:defRPr sz="2900"/>
            </a:pPr>
            <a:r>
              <a:t>In the last example, parents’ image was replaced by the “echo” program image.</a:t>
            </a:r>
          </a:p>
          <a:p>
            <a:pPr marL="320842" indent="-320842">
              <a:defRPr sz="2900"/>
            </a:pPr>
            <a:endParaRPr/>
          </a:p>
          <a:p>
            <a:pPr marL="320842" indent="-320842">
              <a:defRPr sz="2900"/>
            </a:pPr>
            <a:r>
              <a:t>All I/O descriptors open before exec stay open after exec.</a:t>
            </a:r>
          </a:p>
          <a:p>
            <a:pPr lvl="1">
              <a:defRPr sz="2900"/>
            </a:pPr>
            <a:r>
              <a:t>I/O descriptors = file descriptors, socket descriptors, pipe descriptors etc.</a:t>
            </a:r>
          </a:p>
          <a:p>
            <a:pPr lvl="1">
              <a:defRPr sz="2900"/>
            </a:pPr>
            <a:r>
              <a:t>This property is very useful for implementing filters.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Types of exec()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-1" y="1295400"/>
            <a:ext cx="9753601" cy="5295254"/>
          </a:xfrm>
          <a:prstGeom prst="rect">
            <a:avLst/>
          </a:prstGeom>
        </p:spPr>
        <p:txBody>
          <a:bodyPr lIns="45699" tIns="45699" rIns="45699" bIns="45699">
            <a:normAutofit fontScale="92500" lnSpcReduction="20000"/>
          </a:bodyPr>
          <a:lstStyle/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arg0, … , (char *)0);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long listing of arguments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argv[]);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arguments in an array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arg0, … , (char *)0, char envp[]);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long listing of arguments + environment variables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argv[], char envp[]);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arguments in an array + environment variables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filename, char * arg0, … , (char *)0);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Short pathname + long listing of arguments 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execvp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filename, char * argv[]);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Short pathname + arguments in an array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2090"/>
            </a:pPr>
            <a:r>
              <a:rPr>
                <a:solidFill>
                  <a:srgbClr val="333399"/>
                </a:solidFill>
              </a:rPr>
              <a:t>More  info: check “man 3 exec”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u="sng">
                <a:solidFill>
                  <a:srgbClr val="3333CC"/>
                </a:solidFill>
              </a:rPr>
              <a:t>wait()</a:t>
            </a:r>
            <a:r>
              <a:rPr u="sng"/>
              <a:t> system call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199" y="1447800"/>
            <a:ext cx="8305801" cy="4648199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12065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Helps the parent process </a:t>
            </a:r>
          </a:p>
          <a:p>
            <a:pPr marL="742950" lvl="1" indent="-285750">
              <a:spcBef>
                <a:spcPts val="500"/>
              </a:spcBef>
              <a:buSzPct val="6071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to know when a child completes.</a:t>
            </a:r>
          </a:p>
          <a:p>
            <a:pPr marL="742950" lvl="1" indent="-285750">
              <a:spcBef>
                <a:spcPts val="500"/>
              </a:spcBef>
              <a:buSzPct val="6071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to check the return status of child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buSzPct val="79166"/>
            </a:pPr>
            <a:r>
              <a:rPr sz="2400"/>
              <a:t>Informal definition:</a:t>
            </a:r>
          </a:p>
          <a:p>
            <a:pPr marL="285750" lvl="1" indent="171450">
              <a:buSzTx/>
              <a:buNone/>
              <a:defRPr sz="2800"/>
            </a:pPr>
            <a:r>
              <a:rPr sz="2400"/>
              <a:t>	A process is a program in execution.</a:t>
            </a:r>
          </a:p>
          <a:p>
            <a:pPr marL="0" indent="120650">
              <a:buSzTx/>
              <a:buNone/>
            </a:pPr>
            <a:endParaRPr sz="2400"/>
          </a:p>
          <a:p>
            <a:pPr marL="0" indent="0">
              <a:buSzPct val="79166"/>
            </a:pPr>
            <a:r>
              <a:rPr sz="2400"/>
              <a:t>Process is not the same as a program.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Program is a passive entity stored in the disk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Process is an actively executing entity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Program is just one component of a process.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u="sng">
                <a:solidFill>
                  <a:srgbClr val="3333CC"/>
                </a:solidFill>
              </a:rPr>
              <a:t>wait( )</a:t>
            </a:r>
            <a:r>
              <a:rPr u="sng"/>
              <a:t> system call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915987" y="1295399"/>
            <a:ext cx="8456612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((pid = 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()) == 0) 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 the child – exec another program image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ret = 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("lpr", "lpr", "myfile", (char *) 0);</a:t>
            </a:r>
          </a:p>
          <a:p>
            <a:pPr marL="0" indent="120650">
              <a:buSzTx/>
              <a:buNone/>
              <a:defRPr sz="17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if( ret == -1 )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17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fprintf(stderr, "exec failed\n");</a:t>
            </a:r>
            <a:endParaRPr sz="3100"/>
          </a:p>
          <a:p>
            <a:pPr marL="0" indent="120650">
              <a:buSzTx/>
              <a:buNone/>
              <a:defRPr sz="1700" b="1"/>
            </a:pPr>
            <a:endParaRPr sz="31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else {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 the parent - do some other stuff */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……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now check for completion of child */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0433FF"/>
                </a:solidFill>
              </a:rPr>
              <a:t>waitpid</a:t>
            </a:r>
            <a:r>
              <a:t>(pid, &amp;status, 0);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t>	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t>	/* Alternative ==&gt;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(&amp;status) != pid); */</a:t>
            </a:r>
          </a:p>
          <a:p>
            <a:pPr marL="0" indent="120650">
              <a:buSzTx/>
              <a:buNone/>
              <a:defRPr sz="17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remove file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unlink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("myfile");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Few other useful syscalls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sleep(seconds) </a:t>
            </a:r>
          </a:p>
          <a:p>
            <a:pPr lvl="1"/>
            <a:r>
              <a:t>suspend execution for certain time</a:t>
            </a:r>
          </a:p>
          <a:p>
            <a:endParaRPr/>
          </a:p>
          <a:p>
            <a:r>
              <a:t>exit(status)</a:t>
            </a:r>
          </a:p>
          <a:p>
            <a:pPr lvl="1"/>
            <a:r>
              <a:t>Exit the program. </a:t>
            </a:r>
          </a:p>
          <a:p>
            <a:pPr lvl="1"/>
            <a:r>
              <a:t>Status is retrieved by the parent using wait().</a:t>
            </a:r>
          </a:p>
          <a:p>
            <a:pPr lvl="1"/>
            <a:r>
              <a:t>0 for normal status, non-zero for error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Orphan process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200"/>
            </a:pPr>
            <a:r>
              <a:t>When a parent process dies, child process becomes an orphan process.</a:t>
            </a:r>
          </a:p>
          <a:p>
            <a:pPr marL="320842" indent="-320842">
              <a:defRPr sz="2200"/>
            </a:pPr>
            <a:endParaRPr/>
          </a:p>
          <a:p>
            <a:pPr marL="320842" indent="-320842">
              <a:defRPr sz="2200"/>
            </a:pPr>
            <a:r>
              <a:t>The init process (pid = 1) becomes the parent of the orphan processes.</a:t>
            </a:r>
          </a:p>
          <a:p>
            <a:pPr marL="320842" indent="-320842">
              <a:defRPr sz="2200"/>
            </a:pPr>
            <a:endParaRPr/>
          </a:p>
          <a:p>
            <a:pPr marL="320842" indent="-320842">
              <a:defRPr sz="2200"/>
            </a:pPr>
            <a:r>
              <a:t>Here’s an example:</a:t>
            </a:r>
          </a:p>
          <a:p>
            <a:pPr marL="320842" indent="-320842">
              <a:defRPr sz="2200"/>
            </a:pPr>
            <a:r>
              <a:rPr>
                <a:hlinkClick r:id="rId2"/>
              </a:rPr>
              <a:t>http://www.cs.binghamton.edu/~kartik/cs350/examples/orphan.c</a:t>
            </a:r>
          </a:p>
          <a:p>
            <a:pPr lvl="1">
              <a:defRPr sz="2200"/>
            </a:pPr>
            <a:endParaRPr>
              <a:hlinkClick r:id="rId2"/>
            </a:endParaRPr>
          </a:p>
          <a:p>
            <a:pPr lvl="1">
              <a:defRPr sz="2200"/>
            </a:pPr>
            <a:r>
              <a:t>Do a ‘ps –l’ after running the above program and check parent’s PID of the orphan process. </a:t>
            </a:r>
          </a:p>
          <a:p>
            <a:pPr marL="320842" indent="-320842">
              <a:defRPr sz="2200"/>
            </a:pPr>
            <a:endParaRPr/>
          </a:p>
          <a:p>
            <a:pPr lvl="1">
              <a:defRPr sz="2200"/>
            </a:pPr>
            <a:r>
              <a:t>After you are done remember to kill the orphan process ‘kill –9 &lt;pid&gt;’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Zombie Process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When a child dies, a SIGCHLD signal is sent to the parent.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If parent doesn’t wait()on the child, and child exit()s, it becomes a zombie (status “Z” seen with ps).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Zombies hang around till parent calls wait() or waitpid().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But they don’t take up any system resources.</a:t>
            </a:r>
          </a:p>
          <a:p>
            <a:pPr lvl="1">
              <a:defRPr sz="2700"/>
            </a:pPr>
            <a:r>
              <a:t>Just an integer status is kept in the OS. </a:t>
            </a:r>
          </a:p>
          <a:p>
            <a:pPr lvl="1">
              <a:defRPr sz="2700"/>
            </a:pPr>
            <a:r>
              <a:t>All other resources are freed up.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rPr lang="en-US" dirty="0" smtClean="0"/>
              <a:t>Chapter 4 of OSTEP book</a:t>
            </a:r>
          </a:p>
          <a:p>
            <a:pPr>
              <a:defRPr sz="2700"/>
            </a:pPr>
            <a:r>
              <a:rPr dirty="0" smtClean="0"/>
              <a:t>Chapter </a:t>
            </a:r>
            <a:r>
              <a:rPr dirty="0"/>
              <a:t>2 of the Tanenbaum’s book </a:t>
            </a:r>
          </a:p>
          <a:p>
            <a:pPr>
              <a:defRPr sz="2700"/>
            </a:pPr>
            <a:endParaRPr dirty="0"/>
          </a:p>
          <a:p>
            <a:pPr>
              <a:defRPr sz="2700"/>
            </a:pPr>
            <a:r>
              <a:rPr dirty="0"/>
              <a:t>Man pages for different system calls</a:t>
            </a:r>
          </a:p>
          <a:p>
            <a:pPr lvl="1">
              <a:defRPr sz="2700"/>
            </a:pPr>
            <a:r>
              <a:rPr dirty="0"/>
              <a:t>Try “man 2 &lt;syscall_name&gt;”</a:t>
            </a:r>
          </a:p>
          <a:p>
            <a:pPr lvl="2">
              <a:defRPr sz="2700"/>
            </a:pPr>
            <a:r>
              <a:rPr dirty="0"/>
              <a:t>E.g. man 2 exec</a:t>
            </a:r>
          </a:p>
          <a:p>
            <a:pPr lvl="1">
              <a:defRPr sz="2700"/>
            </a:pPr>
            <a:r>
              <a:rPr dirty="0"/>
              <a:t>Syscalls are normally listed in section 2 of the man page</a:t>
            </a:r>
          </a:p>
          <a:p>
            <a:pPr>
              <a:defRPr sz="2700"/>
            </a:pPr>
            <a:endParaRPr dirty="0"/>
          </a:p>
          <a:p>
            <a:pPr>
              <a:defRPr sz="2700"/>
            </a:pPr>
            <a:r>
              <a:rPr lang="en-US" smtClean="0"/>
              <a:t>Google for “</a:t>
            </a:r>
            <a:r>
              <a:rPr smtClean="0"/>
              <a:t>Linux </a:t>
            </a:r>
            <a:r>
              <a:rPr/>
              <a:t>source </a:t>
            </a:r>
            <a:r>
              <a:rPr smtClean="0"/>
              <a:t>code</a:t>
            </a:r>
            <a:r>
              <a:rPr lang="en-US" dirty="0"/>
              <a:t>"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So what else constitutes a process?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Memory space (static, dynamic)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Procedure call stack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Registers and counters :</a:t>
            </a:r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Program counter, Stack pointer, General purpose registers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Open files, connections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……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8382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Memory Layout of a typical process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304799" y="5486400"/>
            <a:ext cx="8851901" cy="8382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marL="320842" indent="-320842">
              <a:lnSpc>
                <a:spcPct val="80000"/>
              </a:lnSpc>
              <a:spcBef>
                <a:spcPts val="300"/>
              </a:spcBef>
              <a:buSzPct val="61110"/>
              <a:defRPr sz="2500"/>
            </a:lvl1pPr>
          </a:lstStyle>
          <a:p>
            <a:r>
              <a:t>Stack and heap grow towards each other</a:t>
            </a:r>
          </a:p>
        </p:txBody>
      </p:sp>
      <p:sp>
        <p:nvSpPr>
          <p:cNvPr id="46" name="Shape 46"/>
          <p:cNvSpPr/>
          <p:nvPr/>
        </p:nvSpPr>
        <p:spPr>
          <a:xfrm>
            <a:off x="2720975" y="4579937"/>
            <a:ext cx="2675399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Program Code</a:t>
            </a:r>
          </a:p>
        </p:txBody>
      </p:sp>
      <p:sp>
        <p:nvSpPr>
          <p:cNvPr id="47" name="Shape 47"/>
          <p:cNvSpPr/>
          <p:nvPr/>
        </p:nvSpPr>
        <p:spPr>
          <a:xfrm>
            <a:off x="2743200" y="4087812"/>
            <a:ext cx="4048799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Global variables, constants etc</a:t>
            </a:r>
          </a:p>
        </p:txBody>
      </p:sp>
      <p:sp>
        <p:nvSpPr>
          <p:cNvPr id="48" name="Shape 48"/>
          <p:cNvSpPr/>
          <p:nvPr/>
        </p:nvSpPr>
        <p:spPr>
          <a:xfrm>
            <a:off x="2836713" y="1981200"/>
            <a:ext cx="7479986" cy="3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Function Call Arguments, Return Address, Return Values</a:t>
            </a:r>
          </a:p>
        </p:txBody>
      </p:sp>
      <p:sp>
        <p:nvSpPr>
          <p:cNvPr id="49" name="Shape 49"/>
          <p:cNvSpPr/>
          <p:nvPr/>
        </p:nvSpPr>
        <p:spPr>
          <a:xfrm>
            <a:off x="1981200" y="3886200"/>
            <a:ext cx="304800" cy="381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711450" y="3413125"/>
            <a:ext cx="6357600" cy="3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Dynamically allocated memory (e.g. malloc())</a:t>
            </a:r>
          </a:p>
        </p:txBody>
      </p:sp>
      <p:sp>
        <p:nvSpPr>
          <p:cNvPr id="51" name="Shape 51"/>
          <p:cNvSpPr/>
          <p:nvPr/>
        </p:nvSpPr>
        <p:spPr>
          <a:xfrm>
            <a:off x="381000" y="4572000"/>
            <a:ext cx="2362200" cy="381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 defTabSz="621791">
              <a:defRPr sz="1632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952">
                <a:latin typeface="Arial"/>
                <a:ea typeface="Arial"/>
                <a:cs typeface="Arial"/>
                <a:sym typeface="Arial"/>
              </a:defRPr>
            </a:pPr>
            <a:r>
              <a:rPr sz="1632">
                <a:latin typeface="Tahoma"/>
                <a:ea typeface="Tahoma"/>
                <a:cs typeface="Tahoma"/>
                <a:sym typeface="Tahoma"/>
              </a:rPr>
              <a:t>Text</a:t>
            </a:r>
          </a:p>
        </p:txBody>
      </p:sp>
      <p:sp>
        <p:nvSpPr>
          <p:cNvPr id="52" name="Shape 52"/>
          <p:cNvSpPr/>
          <p:nvPr/>
        </p:nvSpPr>
        <p:spPr>
          <a:xfrm>
            <a:off x="381000" y="3886200"/>
            <a:ext cx="2362200" cy="685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Data</a:t>
            </a:r>
          </a:p>
        </p:txBody>
      </p:sp>
      <p:sp>
        <p:nvSpPr>
          <p:cNvPr id="53" name="Shape 53"/>
          <p:cNvSpPr/>
          <p:nvPr/>
        </p:nvSpPr>
        <p:spPr>
          <a:xfrm>
            <a:off x="381000" y="3352800"/>
            <a:ext cx="2362200" cy="53339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Heap</a:t>
            </a:r>
          </a:p>
        </p:txBody>
      </p:sp>
      <p:sp>
        <p:nvSpPr>
          <p:cNvPr id="54" name="Shape 54"/>
          <p:cNvSpPr/>
          <p:nvPr/>
        </p:nvSpPr>
        <p:spPr>
          <a:xfrm>
            <a:off x="381000" y="2514600"/>
            <a:ext cx="2362200" cy="838200"/>
          </a:xfrm>
          <a:prstGeom prst="rect">
            <a:avLst/>
          </a:prstGeom>
          <a:solidFill>
            <a:srgbClr val="C0C0C0">
              <a:alpha val="50980"/>
            </a:srgb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Gap</a:t>
            </a:r>
          </a:p>
        </p:txBody>
      </p:sp>
      <p:sp>
        <p:nvSpPr>
          <p:cNvPr id="55" name="Shape 55"/>
          <p:cNvSpPr/>
          <p:nvPr/>
        </p:nvSpPr>
        <p:spPr>
          <a:xfrm>
            <a:off x="381000" y="1828800"/>
            <a:ext cx="2362200" cy="685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Stack</a:t>
            </a:r>
          </a:p>
        </p:txBody>
      </p:sp>
      <p:sp>
        <p:nvSpPr>
          <p:cNvPr id="56" name="Shape 56"/>
          <p:cNvSpPr/>
          <p:nvPr/>
        </p:nvSpPr>
        <p:spPr>
          <a:xfrm>
            <a:off x="2209800" y="2133600"/>
            <a:ext cx="0" cy="762000"/>
          </a:xfrm>
          <a:prstGeom prst="line">
            <a:avLst/>
          </a:prstGeom>
          <a:ln w="28575" cap="rnd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V="1">
            <a:off x="2211069" y="3048000"/>
            <a:ext cx="1" cy="685800"/>
          </a:xfrm>
          <a:prstGeom prst="line">
            <a:avLst/>
          </a:prstGeom>
          <a:ln w="28575" cap="rnd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6200" y="1371600"/>
            <a:ext cx="77787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MAX</a:t>
            </a:r>
          </a:p>
        </p:txBody>
      </p:sp>
      <p:sp>
        <p:nvSpPr>
          <p:cNvPr id="59" name="Shape 59"/>
          <p:cNvSpPr/>
          <p:nvPr/>
        </p:nvSpPr>
        <p:spPr>
          <a:xfrm>
            <a:off x="76199" y="4876800"/>
            <a:ext cx="35083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228600" y="-1"/>
            <a:ext cx="8763000" cy="8382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Multiple processes sharing main memory</a:t>
            </a:r>
          </a:p>
        </p:txBody>
      </p:sp>
      <p:pic>
        <p:nvPicPr>
          <p:cNvPr id="6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575" y="1079500"/>
            <a:ext cx="6296025" cy="451643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2346325" y="5673725"/>
            <a:ext cx="2439986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Two processes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running different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programs</a:t>
            </a:r>
          </a:p>
        </p:txBody>
      </p:sp>
      <p:sp>
        <p:nvSpPr>
          <p:cNvPr id="64" name="Shape 64"/>
          <p:cNvSpPr/>
          <p:nvPr/>
        </p:nvSpPr>
        <p:spPr>
          <a:xfrm>
            <a:off x="5257800" y="5670550"/>
            <a:ext cx="2546350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Two processes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running the same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program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 Creation 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Always using </a:t>
            </a:r>
            <a:r>
              <a:rPr sz="2800">
                <a:solidFill>
                  <a:srgbClr val="0000FF"/>
                </a:solidFill>
              </a:rPr>
              <a:t>fork() </a:t>
            </a:r>
            <a:r>
              <a:rPr sz="2800"/>
              <a:t>system call.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When?</a:t>
            </a:r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User runs a program at command line</a:t>
            </a:r>
          </a:p>
          <a:p>
            <a:pPr marL="0" indent="120650">
              <a:buSzTx/>
              <a:buNone/>
            </a:pPr>
            <a:endParaRPr sz="2800"/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OS creates a process to provide a service</a:t>
            </a:r>
          </a:p>
          <a:p>
            <a:pPr marL="1104900" lvl="2" indent="-190500">
              <a:lnSpc>
                <a:spcPct val="90000"/>
              </a:lnSpc>
              <a:spcBef>
                <a:spcPts val="400"/>
              </a:spcBef>
              <a:buSzPct val="60000"/>
              <a:defRPr sz="2400"/>
            </a:pPr>
            <a:r>
              <a:rPr sz="2000"/>
              <a:t>Check the directory /etc/init.d/ on Linux for scripts that start off different services at boot time.</a:t>
            </a:r>
          </a:p>
          <a:p>
            <a:pPr marL="0" indent="120650">
              <a:buSzTx/>
              <a:buNone/>
            </a:pPr>
            <a:endParaRPr sz="2400"/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One process starts another process</a:t>
            </a:r>
          </a:p>
          <a:p>
            <a:pPr marL="1104900" lvl="2" indent="-190500">
              <a:lnSpc>
                <a:spcPct val="90000"/>
              </a:lnSpc>
              <a:spcBef>
                <a:spcPts val="400"/>
              </a:spcBef>
              <a:buSzPct val="60000"/>
              <a:defRPr sz="2400"/>
            </a:pPr>
            <a:r>
              <a:rPr sz="2000"/>
              <a:t>For example in servers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04799" y="76199"/>
            <a:ext cx="8534402" cy="180191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4000" u="sng"/>
              <a:t>Creating a New Process  - fork()</a:t>
            </a:r>
          </a:p>
          <a:p>
            <a:r>
              <a:rPr sz="2800" u="sng"/>
              <a:t>Example code fork_ex.c</a:t>
            </a:r>
          </a:p>
          <a:p>
            <a:pPr>
              <a:defRPr sz="1900"/>
            </a:pPr>
            <a:r>
              <a:rPr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http://www.cs.binghamton.edu/~kartik/cs350/examples/fork_ex.c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-1" y="1723464"/>
            <a:ext cx="9142501" cy="5133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pid = 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if (pid == -1)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fprintf(stderr, "fork failed\n");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exit(1);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indent="120650">
              <a:buSzTx/>
              <a:buNone/>
              <a:defRPr sz="1600"/>
            </a:pPr>
            <a:endParaRPr b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if (pid == 0)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printf(“</a:t>
            </a:r>
            <a:r>
              <a:rPr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This is the child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\n");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indent="120650">
              <a:buSzTx/>
              <a:buNone/>
              <a:defRPr sz="1600"/>
            </a:pPr>
            <a:endParaRPr b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if (pid &gt; 0)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printf(“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parent. The child is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pid);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4800" u="sng"/>
              <a:t>Points to Note</a:t>
            </a:r>
            <a:r>
              <a:rPr sz="3600" b="1" u="sng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76200" y="994965"/>
            <a:ext cx="8991600" cy="5612805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>
                <a:solidFill>
                  <a:srgbClr val="0000FF"/>
                </a:solidFill>
              </a:rPr>
              <a:t>fork() </a:t>
            </a:r>
            <a:r>
              <a:rPr sz="2408"/>
              <a:t>is called once …</a:t>
            </a:r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endParaRPr sz="2408"/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/>
              <a:t>But it returns twice!!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Once in the parent and 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Once in the child</a:t>
            </a:r>
          </a:p>
          <a:p>
            <a:pPr marL="245745" indent="-245745" defTabSz="786384">
              <a:spcBef>
                <a:spcPts val="300"/>
              </a:spcBef>
              <a:buSzPct val="60416"/>
              <a:defRPr sz="2408"/>
            </a:pPr>
            <a:endParaRPr sz="2064"/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r>
              <a:t>The parent and the child are two different processes.</a:t>
            </a:r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endParaRPr/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r>
              <a:t>Child is an exact “copy” of the parent.</a:t>
            </a:r>
            <a:endParaRPr sz="2494"/>
          </a:p>
          <a:p>
            <a:pPr marL="0" indent="103759" defTabSz="786384">
              <a:spcBef>
                <a:spcPts val="500"/>
              </a:spcBef>
              <a:buSzTx/>
              <a:buNone/>
              <a:defRPr sz="2752"/>
            </a:pPr>
            <a:endParaRPr sz="2408"/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/>
              <a:t>So how to make the child process do something different?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Return value of fork in child = 0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Return value of fork in parent = [process ID of the child]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By examining fork’s return value, the parent and the child can take different code paths.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685801"/>
          </a:xfrm>
          <a:prstGeom prst="rect">
            <a:avLst/>
          </a:prstGeom>
        </p:spPr>
        <p:txBody>
          <a:bodyPr lIns="45699" tIns="45699" rIns="45699" bIns="45699">
            <a:normAutofit fontScale="90000"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Process Hierarchy Tree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685799" y="3810000"/>
            <a:ext cx="8153401" cy="29718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40631" indent="-240631">
              <a:buSzPct val="79166"/>
            </a:pPr>
            <a:r>
              <a:rPr sz="2400"/>
              <a:t>A created two child processes, B and C</a:t>
            </a:r>
          </a:p>
          <a:p>
            <a:pPr marL="0" indent="120650">
              <a:buSzTx/>
              <a:buNone/>
            </a:pPr>
            <a:endParaRPr sz="2400"/>
          </a:p>
          <a:p>
            <a:pPr marL="240631" indent="-240631">
              <a:buSzPct val="79166"/>
            </a:pPr>
            <a:r>
              <a:rPr sz="2400"/>
              <a:t>B created three child processes, D, E, and F</a:t>
            </a:r>
          </a:p>
        </p:txBody>
      </p:sp>
      <p:pic>
        <p:nvPicPr>
          <p:cNvPr id="77" name="image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1219200"/>
            <a:ext cx="2868612" cy="211931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5089525" y="1177925"/>
            <a:ext cx="363749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Parent of B and C</a:t>
            </a:r>
          </a:p>
        </p:txBody>
      </p:sp>
      <p:sp>
        <p:nvSpPr>
          <p:cNvPr id="79" name="Shape 79"/>
          <p:cNvSpPr/>
          <p:nvPr/>
        </p:nvSpPr>
        <p:spPr>
          <a:xfrm>
            <a:off x="5851525" y="2016125"/>
            <a:ext cx="19659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Leaf</a:t>
            </a:r>
          </a:p>
        </p:txBody>
      </p:sp>
      <p:sp>
        <p:nvSpPr>
          <p:cNvPr id="80" name="Shape 80"/>
          <p:cNvSpPr/>
          <p:nvPr/>
        </p:nvSpPr>
        <p:spPr>
          <a:xfrm>
            <a:off x="1888023" y="1752600"/>
            <a:ext cx="18774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Child of A</a:t>
            </a:r>
          </a:p>
        </p:txBody>
      </p:sp>
      <p:sp>
        <p:nvSpPr>
          <p:cNvPr id="81" name="Shape 81"/>
          <p:cNvSpPr/>
          <p:nvPr/>
        </p:nvSpPr>
        <p:spPr>
          <a:xfrm>
            <a:off x="1136815" y="2092325"/>
            <a:ext cx="25764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Parent of D, E, F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1182</Words>
  <Application>Microsoft Macintosh PowerPoint</Application>
  <PresentationFormat>On-screen Show (4:3)</PresentationFormat>
  <Paragraphs>267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Avenir Roman</vt:lpstr>
      <vt:lpstr>Comic Sans MS</vt:lpstr>
      <vt:lpstr>Courier New</vt:lpstr>
      <vt:lpstr>Helvetica</vt:lpstr>
      <vt:lpstr>Tahoma</vt:lpstr>
      <vt:lpstr>Times New Roman</vt:lpstr>
      <vt:lpstr>Arial</vt:lpstr>
      <vt:lpstr>Default</vt:lpstr>
      <vt:lpstr>Processes</vt:lpstr>
      <vt:lpstr>Process</vt:lpstr>
      <vt:lpstr>So what else constitutes a process?</vt:lpstr>
      <vt:lpstr>Memory Layout of a typical process</vt:lpstr>
      <vt:lpstr>Multiple processes sharing main memory</vt:lpstr>
      <vt:lpstr>Process Creation </vt:lpstr>
      <vt:lpstr>Creating a New Process  - fork() Example code fork_ex.c http://www.cs.binghamton.edu/~kartik/cs350/examples/fork_ex.c</vt:lpstr>
      <vt:lpstr>Points to Note </vt:lpstr>
      <vt:lpstr>Process Hierarchy Tree</vt:lpstr>
      <vt:lpstr>CPU scheduler</vt:lpstr>
      <vt:lpstr>Process Lifecycle</vt:lpstr>
      <vt:lpstr>Typical Kernel-level data structure for each process</vt:lpstr>
      <vt:lpstr>Examining Processes in Unix/Linux</vt:lpstr>
      <vt:lpstr>The exec() system call</vt:lpstr>
      <vt:lpstr>Running another program in child – exec()</vt:lpstr>
      <vt:lpstr>exec() — Example code  exec_ex.c http://www.cs.binghamton.edu/~kartik/cs350/examples/exec_ex.c</vt:lpstr>
      <vt:lpstr>Properties of exec()</vt:lpstr>
      <vt:lpstr>Different Types of exec()</vt:lpstr>
      <vt:lpstr>wait() system call</vt:lpstr>
      <vt:lpstr>wait( ) system call</vt:lpstr>
      <vt:lpstr>Few other useful syscalls</vt:lpstr>
      <vt:lpstr>Orphan process</vt:lpstr>
      <vt:lpstr>Zombie Process</vt:lpstr>
      <vt:lpstr>References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cp:lastModifiedBy>Kartik Gopalan</cp:lastModifiedBy>
  <cp:revision>5</cp:revision>
  <dcterms:modified xsi:type="dcterms:W3CDTF">2017-02-01T16:05:55Z</dcterms:modified>
</cp:coreProperties>
</file>