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3" r:id="rId11"/>
    <p:sldId id="265" r:id="rId12"/>
    <p:sldId id="266" r:id="rId13"/>
    <p:sldId id="267" r:id="rId14"/>
    <p:sldId id="268" r:id="rId15"/>
    <p:sldId id="281" r:id="rId16"/>
    <p:sldId id="272" r:id="rId17"/>
    <p:sldId id="273" r:id="rId18"/>
    <p:sldId id="271" r:id="rId19"/>
    <p:sldId id="274" r:id="rId20"/>
    <p:sldId id="275" r:id="rId21"/>
    <p:sldId id="276" r:id="rId22"/>
    <p:sldId id="277" r:id="rId23"/>
    <p:sldId id="278" r:id="rId24"/>
    <p:sldId id="279" r:id="rId25"/>
    <p:sldId id="282" r:id="rId26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CCCE6"/>
          </a:solidFill>
        </a:fill>
      </a:tcStyle>
    </a:wholeTbl>
    <a:band2H>
      <a:tcTxStyle/>
      <a:tcStyle>
        <a:tcBdr/>
        <a:fill>
          <a:solidFill>
            <a:srgbClr val="E7E7F3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66"/>
    <p:restoredTop sz="93669"/>
  </p:normalViewPr>
  <p:slideViewPr>
    <p:cSldViewPr snapToGrid="0" snapToObjects="1">
      <p:cViewPr varScale="1">
        <p:scale>
          <a:sx n="149" d="100"/>
          <a:sy n="149" d="100"/>
        </p:scale>
        <p:origin x="2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4" name="Shape 20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Application with working sets larger than 1MB will pay the cost of TLB misses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half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  <a:defRPr>
                <a:solidFill>
                  <a:schemeClr val="tx1"/>
                </a:solidFill>
              </a:defRPr>
            </a:lvl1pPr>
            <a:lvl2pPr marL="0" indent="457200" algn="ctr">
              <a:buClrTx/>
              <a:buSzTx/>
              <a:buNone/>
              <a:defRPr>
                <a:solidFill>
                  <a:schemeClr val="tx1"/>
                </a:solidFill>
              </a:defRPr>
            </a:lvl2pPr>
            <a:lvl3pPr marL="0" indent="914400" algn="ctr">
              <a:buClrTx/>
              <a:buSzTx/>
              <a:buNone/>
              <a:defRPr>
                <a:solidFill>
                  <a:schemeClr val="tx1"/>
                </a:solidFill>
              </a:defRPr>
            </a:lvl3pPr>
            <a:lvl4pPr marL="0" indent="1371600" algn="ctr">
              <a:buClrTx/>
              <a:buSzTx/>
              <a:buNone/>
              <a:defRPr>
                <a:solidFill>
                  <a:schemeClr val="tx1"/>
                </a:solidFill>
              </a:defRPr>
            </a:lvl4pPr>
            <a:lvl5pPr marL="0" indent="1828800" algn="ctr">
              <a:buClrTx/>
              <a:buSzTx/>
              <a:buNone/>
              <a:defRPr>
                <a:solidFill>
                  <a:schemeClr val="tx1"/>
                </a:solidFill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sz="half" idx="1"/>
          </p:nvPr>
        </p:nvSpPr>
        <p:spPr>
          <a:xfrm>
            <a:off x="685799" y="1981200"/>
            <a:ext cx="3814235" cy="48768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sldNum" sz="quarter" idx="2"/>
          </p:nvPr>
        </p:nvSpPr>
        <p:spPr>
          <a:xfrm>
            <a:off x="8775700" y="6553200"/>
            <a:ext cx="457200" cy="29464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800"/>
              </a:spcBef>
              <a:defRPr b="1">
                <a:solidFill>
                  <a:srgbClr val="5F72D4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-20638" y="12700"/>
            <a:ext cx="9185276" cy="844550"/>
          </a:xfrm>
          <a:prstGeom prst="rect">
            <a:avLst/>
          </a:prstGeom>
        </p:spPr>
        <p:txBody>
          <a:bodyPr anchor="b"/>
          <a:lstStyle>
            <a:lvl1pPr>
              <a:lnSpc>
                <a:spcPct val="80000"/>
              </a:lnSpc>
              <a:defRPr sz="4200">
                <a:solidFill>
                  <a:schemeClr val="tx1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Cooper Md BT"/>
                <a:ea typeface="Cooper Md BT"/>
                <a:cs typeface="Cooper Md BT"/>
                <a:sym typeface="Cooper Md BT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776287" y="1600200"/>
            <a:ext cx="7745413" cy="52578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9FC880"/>
              </a:buClr>
              <a:buFont typeface="Arial" charset="0"/>
              <a:buChar char="•"/>
              <a:defRPr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  <a:lvl2pPr marL="911225" indent="-457200">
              <a:buClr>
                <a:srgbClr val="9FC880"/>
              </a:buClr>
              <a:buFont typeface="Arial" charset="0"/>
              <a:buChar char="•"/>
              <a:defRPr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2pPr>
            <a:lvl3pPr marL="1312862" indent="-457200">
              <a:buClr>
                <a:srgbClr val="9FC880"/>
              </a:buClr>
              <a:buFont typeface="Arial" charset="0"/>
              <a:buChar char="•"/>
              <a:defRPr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3pPr>
            <a:lvl4pPr marL="1627187" indent="-457200">
              <a:buClr>
                <a:srgbClr val="9FC880"/>
              </a:buClr>
              <a:buFont typeface="Arial" charset="0"/>
              <a:buChar char="•"/>
              <a:defRPr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4pPr>
            <a:lvl5pPr marL="2000250" indent="-457200">
              <a:buClr>
                <a:srgbClr val="9FC880"/>
              </a:buClr>
              <a:buFont typeface="Arial" charset="0"/>
              <a:buChar char="•"/>
              <a:defRPr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1600200"/>
          </a:xfrm>
          <a:prstGeom prst="rect">
            <a:avLst/>
          </a:prstGeom>
        </p:spPr>
        <p:txBody>
          <a:bodyPr/>
          <a:lstStyle>
            <a:lvl1pPr algn="l">
              <a:defRPr sz="4000" u="sng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  <a:sym typeface="Comic Sans MS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7772400" cy="525780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600"/>
              </a:spcBef>
              <a:buSzPct val="85000"/>
              <a:buFont typeface="Arial" charset="0"/>
              <a:buChar char="•"/>
              <a:defRPr sz="28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  <a:sym typeface="Comic Sans MS"/>
              </a:defRPr>
            </a:lvl1pPr>
            <a:lvl2pPr marL="914400" indent="-457200">
              <a:spcBef>
                <a:spcPts val="600"/>
              </a:spcBef>
              <a:buSzPct val="75000"/>
              <a:buFont typeface="Arial" charset="0"/>
              <a:buChar char="•"/>
              <a:defRPr sz="28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  <a:sym typeface="Comic Sans MS"/>
              </a:defRPr>
            </a:lvl2pPr>
            <a:lvl3pPr marL="1371600" indent="-457200">
              <a:spcBef>
                <a:spcPts val="600"/>
              </a:spcBef>
              <a:buFont typeface="Arial" charset="0"/>
              <a:buChar char="•"/>
              <a:defRPr sz="28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  <a:sym typeface="Comic Sans MS"/>
              </a:defRPr>
            </a:lvl3pPr>
            <a:lvl4pPr marL="1828800" indent="-457200">
              <a:spcBef>
                <a:spcPts val="600"/>
              </a:spcBef>
              <a:buFont typeface="Arial" charset="0"/>
              <a:buChar char="•"/>
              <a:defRPr sz="28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  <a:sym typeface="Comic Sans MS"/>
              </a:defRPr>
            </a:lvl4pPr>
            <a:lvl5pPr marL="2286000" indent="-457200">
              <a:spcBef>
                <a:spcPts val="600"/>
              </a:spcBef>
              <a:buFont typeface="Arial" charset="0"/>
              <a:buChar char="•"/>
              <a:defRPr sz="28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  <a:sym typeface="Comic Sans MS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</p:spPr>
        <p:txBody>
          <a:bodyPr anchor="ctr"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xfrm>
            <a:off x="8775700" y="6553200"/>
            <a:ext cx="457200" cy="29464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800"/>
              </a:spcBef>
              <a:defRPr b="1">
                <a:solidFill>
                  <a:srgbClr val="5F72D4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-20638" y="38100"/>
            <a:ext cx="9185276" cy="844550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4200"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Cooper Md BT"/>
                <a:ea typeface="Cooper Md BT"/>
                <a:cs typeface="Cooper Md BT"/>
                <a:sym typeface="Cooper Md BT"/>
              </a:defRPr>
            </a:lvl1pPr>
          </a:lstStyle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xfrm>
            <a:off x="776287" y="1600200"/>
            <a:ext cx="7745413" cy="5257800"/>
          </a:xfrm>
          <a:prstGeom prst="rect">
            <a:avLst/>
          </a:prstGeom>
        </p:spPr>
        <p:txBody>
          <a:bodyPr/>
          <a:lstStyle>
            <a:lvl1pPr marL="339725" indent="-339725">
              <a:buClr>
                <a:srgbClr val="9FC880"/>
              </a:buClr>
              <a:buFont typeface="Wingdings"/>
              <a:defRPr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  <a:lvl2pPr marL="782410" indent="-328385">
              <a:buClr>
                <a:srgbClr val="9FC880"/>
              </a:buClr>
              <a:buFont typeface="Wingdings"/>
              <a:buChar char="▪"/>
              <a:defRPr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2pPr>
            <a:lvl3pPr marL="1122362" indent="-266700">
              <a:buClr>
                <a:srgbClr val="9FC880"/>
              </a:buClr>
              <a:buFont typeface="Wingdings"/>
              <a:defRPr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3pPr>
            <a:lvl4pPr marL="1484947" indent="-314960">
              <a:buClr>
                <a:srgbClr val="9FC880"/>
              </a:buClr>
              <a:buFont typeface="Wingdings"/>
              <a:buChar char="⬧"/>
              <a:defRPr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4pPr>
            <a:lvl5pPr marL="1949450">
              <a:buClr>
                <a:srgbClr val="9FC880"/>
              </a:buClr>
              <a:buFont typeface="Wingdings"/>
              <a:defRPr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sldNum" sz="quarter" idx="2"/>
          </p:nvPr>
        </p:nvSpPr>
        <p:spPr>
          <a:xfrm>
            <a:off x="8636000" y="6438900"/>
            <a:ext cx="419100" cy="28708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657225" y="0"/>
            <a:ext cx="77724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rPr dirty="0"/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87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chemeClr val="tx1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457200" marR="0" indent="-4572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 typeface="Arial" charset="0"/>
        <a:buChar char="•"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914400" marR="0" indent="-4572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 typeface="Arial" charset="0"/>
        <a:buChar char="•"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1371600" marR="0" indent="-4572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 typeface="Arial" charset="0"/>
        <a:buChar char="•"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1828800" marR="0" indent="-4572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 typeface="Arial" charset="0"/>
        <a:buChar char="•"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2286000" marR="0" indent="-4572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 typeface="Arial" charset="0"/>
        <a:buChar char="•"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chemeClr val="accent2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chemeClr val="accent2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chemeClr val="accent2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chemeClr val="accent2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1</a:t>
            </a:fld>
            <a:endParaRPr sz="1400"/>
          </a:p>
        </p:txBody>
      </p:sp>
      <p:sp>
        <p:nvSpPr>
          <p:cNvPr id="77" name="Shape 77"/>
          <p:cNvSpPr>
            <a:spLocks noGrp="1"/>
          </p:cNvSpPr>
          <p:nvPr>
            <p:ph type="ctrTitle"/>
          </p:nvPr>
        </p:nvSpPr>
        <p:spPr>
          <a:xfrm>
            <a:off x="673100" y="1651000"/>
            <a:ext cx="77724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Memory Management</a:t>
            </a:r>
          </a:p>
        </p:txBody>
      </p:sp>
      <p:sp>
        <p:nvSpPr>
          <p:cNvPr id="78" name="Shape 78"/>
          <p:cNvSpPr/>
          <p:nvPr/>
        </p:nvSpPr>
        <p:spPr>
          <a:xfrm>
            <a:off x="342900" y="3463925"/>
            <a:ext cx="8466495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From Chapter 3, Modern Operating Systems, Andrew S. Tanenbaum</a:t>
            </a:r>
          </a:p>
        </p:txBody>
      </p:sp>
      <p:sp>
        <p:nvSpPr>
          <p:cNvPr id="79" name="Shape 79"/>
          <p:cNvSpPr/>
          <p:nvPr/>
        </p:nvSpPr>
        <p:spPr>
          <a:xfrm>
            <a:off x="3678333" y="4797881"/>
            <a:ext cx="199669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rPr dirty="0" smtClean="0"/>
              <a:t>Kartik </a:t>
            </a:r>
            <a:r>
              <a:rPr dirty="0"/>
              <a:t>Gopalan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Powers of 2 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2^0 = 1</a:t>
            </a:r>
          </a:p>
          <a:p>
            <a:r>
              <a:rPr lang="en-US" dirty="0" smtClean="0"/>
              <a:t>2^10 = 1024</a:t>
            </a:r>
          </a:p>
          <a:p>
            <a:r>
              <a:rPr lang="en-US" dirty="0" smtClean="0"/>
              <a:t>2^12 = 4096</a:t>
            </a:r>
          </a:p>
          <a:p>
            <a:r>
              <a:rPr lang="en-US" dirty="0" smtClean="0"/>
              <a:t>2^13 = 8192</a:t>
            </a:r>
          </a:p>
          <a:p>
            <a:r>
              <a:rPr lang="en-US" dirty="0" smtClean="0"/>
              <a:t>2^20 = 1024x1024 = 1M</a:t>
            </a:r>
          </a:p>
          <a:p>
            <a:r>
              <a:rPr lang="en-US" dirty="0" smtClean="0"/>
              <a:t>2^30 </a:t>
            </a:r>
            <a:r>
              <a:rPr lang="en-US" smtClean="0"/>
              <a:t>= 1G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7617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11</a:t>
            </a:fld>
            <a:endParaRPr sz="1400"/>
          </a:p>
        </p:txBody>
      </p:sp>
      <p:sp>
        <p:nvSpPr>
          <p:cNvPr id="149" name="Shape 149"/>
          <p:cNvSpPr>
            <a:spLocks noGrp="1"/>
          </p:cNvSpPr>
          <p:nvPr>
            <p:ph type="title"/>
          </p:nvPr>
        </p:nvSpPr>
        <p:spPr>
          <a:xfrm>
            <a:off x="657225" y="-1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>
            <a:lvl1pPr algn="l"/>
          </a:lstStyle>
          <a:p>
            <a:r>
              <a:t>Page Tables</a:t>
            </a:r>
          </a:p>
        </p:txBody>
      </p:sp>
      <p:sp>
        <p:nvSpPr>
          <p:cNvPr id="150" name="Shape 150"/>
          <p:cNvSpPr>
            <a:spLocks noGrp="1"/>
          </p:cNvSpPr>
          <p:nvPr>
            <p:ph type="body" sz="half" idx="1"/>
          </p:nvPr>
        </p:nvSpPr>
        <p:spPr>
          <a:xfrm>
            <a:off x="71519" y="1840793"/>
            <a:ext cx="4435394" cy="41148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600"/>
              </a:spcBef>
              <a:buSzTx/>
              <a:buNone/>
              <a:defRPr sz="2500">
                <a:solidFill>
                  <a:srgbClr val="000000"/>
                </a:solidFill>
              </a:defRPr>
            </a:pPr>
            <a:endParaRPr/>
          </a:p>
          <a:p>
            <a:pPr marL="250657" indent="-250657">
              <a:spcBef>
                <a:spcPts val="600"/>
              </a:spcBef>
              <a:buClrTx/>
              <a:buChar char="•"/>
              <a:defRPr>
                <a:solidFill>
                  <a:srgbClr val="000000"/>
                </a:solidFill>
              </a:defRPr>
            </a:pPr>
            <a:r>
              <a:rPr sz="2500"/>
              <a:t>Stores the </a:t>
            </a:r>
            <a:r>
              <a:rPr sz="2100"/>
              <a:t>mapping between</a:t>
            </a:r>
            <a:br>
              <a:rPr sz="2100"/>
            </a:br>
            <a:r>
              <a:rPr sz="2100"/>
              <a:t>virtual addresses and physical </a:t>
            </a:r>
            <a:br>
              <a:rPr sz="2100"/>
            </a:br>
            <a:r>
              <a:rPr sz="2100"/>
              <a:t>addresses </a:t>
            </a:r>
          </a:p>
          <a:p>
            <a:pPr>
              <a:spcBef>
                <a:spcPts val="600"/>
              </a:spcBef>
              <a:buSzTx/>
              <a:buNone/>
              <a:defRPr sz="2100">
                <a:solidFill>
                  <a:srgbClr val="000000"/>
                </a:solidFill>
              </a:defRPr>
            </a:pPr>
            <a:r>
              <a:t>	</a:t>
            </a:r>
          </a:p>
        </p:txBody>
      </p:sp>
      <p:pic>
        <p:nvPicPr>
          <p:cNvPr id="151" name="4-1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0" y="787400"/>
            <a:ext cx="3998913" cy="57102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12</a:t>
            </a:fld>
            <a:endParaRPr sz="1400"/>
          </a:p>
        </p:txBody>
      </p:sp>
      <p:sp>
        <p:nvSpPr>
          <p:cNvPr id="154" name="Shape 154"/>
          <p:cNvSpPr>
            <a:spLocks noGrp="1"/>
          </p:cNvSpPr>
          <p:nvPr>
            <p:ph type="title"/>
          </p:nvPr>
        </p:nvSpPr>
        <p:spPr>
          <a:xfrm>
            <a:off x="471642" y="184722"/>
            <a:ext cx="8458201" cy="105011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704087">
              <a:defRPr sz="3387"/>
            </a:pPr>
            <a:r>
              <a:t>Virtual Address Translation</a:t>
            </a:r>
          </a:p>
          <a:p>
            <a:pPr defTabSz="704087">
              <a:defRPr sz="3387"/>
            </a:pPr>
            <a:r>
              <a:t>For Small Address Space</a:t>
            </a:r>
          </a:p>
        </p:txBody>
      </p:sp>
      <p:sp>
        <p:nvSpPr>
          <p:cNvPr id="155" name="Shape 155"/>
          <p:cNvSpPr>
            <a:spLocks noGrp="1"/>
          </p:cNvSpPr>
          <p:nvPr>
            <p:ph type="body" sz="quarter" idx="1"/>
          </p:nvPr>
        </p:nvSpPr>
        <p:spPr>
          <a:xfrm>
            <a:off x="685800" y="6172200"/>
            <a:ext cx="8458200" cy="685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SzTx/>
              <a:buNone/>
            </a:lvl1pPr>
          </a:lstStyle>
          <a:p>
            <a:r>
              <a:t>Internal operation of MMU with 16 4 KB pages</a:t>
            </a:r>
          </a:p>
        </p:txBody>
      </p:sp>
      <p:pic>
        <p:nvPicPr>
          <p:cNvPr id="156" name="4-1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56272" y="1422163"/>
            <a:ext cx="4130328" cy="45627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13</a:t>
            </a:fld>
            <a:endParaRPr sz="1400"/>
          </a:p>
        </p:txBody>
      </p:sp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xfrm>
            <a:off x="657225" y="-1"/>
            <a:ext cx="7772400" cy="114300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749808">
              <a:defRPr sz="3607"/>
            </a:pPr>
            <a:r>
              <a:t>Virtual Address Translation</a:t>
            </a:r>
          </a:p>
          <a:p>
            <a:pPr defTabSz="749808">
              <a:defRPr sz="3607"/>
            </a:pPr>
            <a:r>
              <a:t>For Large Address Space</a:t>
            </a:r>
          </a:p>
        </p:txBody>
      </p:sp>
      <p:sp>
        <p:nvSpPr>
          <p:cNvPr id="160" name="Shape 160"/>
          <p:cNvSpPr>
            <a:spLocks noGrp="1"/>
          </p:cNvSpPr>
          <p:nvPr>
            <p:ph type="body" sz="half" idx="1"/>
          </p:nvPr>
        </p:nvSpPr>
        <p:spPr>
          <a:xfrm>
            <a:off x="5173574" y="1425623"/>
            <a:ext cx="4219576" cy="450532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08609" indent="-308609" defTabSz="822959">
              <a:spcBef>
                <a:spcPts val="600"/>
              </a:spcBef>
              <a:buChar char="•"/>
              <a:defRPr sz="2520">
                <a:solidFill>
                  <a:srgbClr val="000000"/>
                </a:solidFill>
              </a:defRPr>
            </a:pPr>
            <a:r>
              <a:rPr dirty="0"/>
              <a:t>32 bit address with 2 page table fields</a:t>
            </a:r>
          </a:p>
          <a:p>
            <a:pPr marL="308609" indent="-308609" defTabSz="822959">
              <a:spcBef>
                <a:spcPts val="600"/>
              </a:spcBef>
              <a:buChar char="•"/>
              <a:defRPr sz="2520">
                <a:solidFill>
                  <a:srgbClr val="000000"/>
                </a:solidFill>
              </a:defRPr>
            </a:pPr>
            <a:endParaRPr dirty="0"/>
          </a:p>
          <a:p>
            <a:pPr marL="308609" indent="-308609" defTabSz="822959">
              <a:spcBef>
                <a:spcPts val="600"/>
              </a:spcBef>
              <a:buChar char="•"/>
              <a:defRPr sz="2520">
                <a:solidFill>
                  <a:srgbClr val="000000"/>
                </a:solidFill>
              </a:defRPr>
            </a:pPr>
            <a:r>
              <a:rPr dirty="0"/>
              <a:t>Two-level page tables</a:t>
            </a:r>
          </a:p>
          <a:p>
            <a:pPr marL="308609" indent="-308609" defTabSz="822959">
              <a:spcBef>
                <a:spcPts val="600"/>
              </a:spcBef>
              <a:buChar char="•"/>
              <a:defRPr sz="2520">
                <a:solidFill>
                  <a:srgbClr val="000000"/>
                </a:solidFill>
              </a:defRPr>
            </a:pPr>
            <a:endParaRPr dirty="0"/>
          </a:p>
          <a:p>
            <a:pPr marL="308609" indent="-308609" defTabSz="822959">
              <a:spcBef>
                <a:spcPts val="600"/>
              </a:spcBef>
              <a:buChar char="•"/>
              <a:defRPr sz="2520">
                <a:solidFill>
                  <a:srgbClr val="000000"/>
                </a:solidFill>
              </a:defRPr>
            </a:pPr>
            <a:r>
              <a:rPr dirty="0"/>
              <a:t>PT too Big for MMU</a:t>
            </a:r>
          </a:p>
          <a:p>
            <a:pPr marL="668654" lvl="1" indent="-257175" defTabSz="822959">
              <a:spcBef>
                <a:spcPts val="500"/>
              </a:spcBef>
              <a:defRPr sz="2159">
                <a:solidFill>
                  <a:srgbClr val="000000"/>
                </a:solidFill>
              </a:defRPr>
            </a:pPr>
            <a:r>
              <a:rPr dirty="0"/>
              <a:t>Keep it in main memory</a:t>
            </a:r>
          </a:p>
          <a:p>
            <a:pPr marL="308609" indent="-308609" defTabSz="822959">
              <a:spcBef>
                <a:spcPts val="600"/>
              </a:spcBef>
              <a:buChar char="•"/>
              <a:defRPr sz="2520">
                <a:solidFill>
                  <a:srgbClr val="000000"/>
                </a:solidFill>
              </a:defRPr>
            </a:pPr>
            <a:endParaRPr dirty="0"/>
          </a:p>
          <a:p>
            <a:pPr marL="308609" indent="-308609" defTabSz="822959">
              <a:spcBef>
                <a:spcPts val="600"/>
              </a:spcBef>
              <a:buChar char="•"/>
              <a:defRPr sz="2520">
                <a:solidFill>
                  <a:srgbClr val="000000"/>
                </a:solidFill>
              </a:defRPr>
            </a:pPr>
            <a:r>
              <a:rPr dirty="0"/>
              <a:t>But how does MMU know where to find PT?</a:t>
            </a:r>
          </a:p>
          <a:p>
            <a:pPr marL="668654" lvl="1" indent="-257175" defTabSz="822959">
              <a:spcBef>
                <a:spcPts val="500"/>
              </a:spcBef>
              <a:defRPr sz="2159">
                <a:solidFill>
                  <a:srgbClr val="000000"/>
                </a:solidFill>
              </a:defRPr>
            </a:pPr>
            <a:r>
              <a:t>Registers </a:t>
            </a:r>
            <a:r>
              <a:rPr/>
              <a:t>(</a:t>
            </a:r>
            <a:r>
              <a:rPr smtClean="0"/>
              <a:t>CR</a:t>
            </a:r>
            <a:r>
              <a:rPr lang="en-US" smtClean="0"/>
              <a:t>2</a:t>
            </a:r>
            <a:r>
              <a:rPr smtClean="0"/>
              <a:t> </a:t>
            </a:r>
            <a:r>
              <a:t>on Intel)</a:t>
            </a:r>
          </a:p>
        </p:txBody>
      </p:sp>
      <p:sp>
        <p:nvSpPr>
          <p:cNvPr id="161" name="Shape 161"/>
          <p:cNvSpPr/>
          <p:nvPr/>
        </p:nvSpPr>
        <p:spPr>
          <a:xfrm>
            <a:off x="4089400" y="4965700"/>
            <a:ext cx="482600" cy="2667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3695700" y="2565400"/>
            <a:ext cx="444500" cy="2159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3514725" y="2403475"/>
            <a:ext cx="697345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sz="1000">
                <a:latin typeface="+mj-lt"/>
                <a:ea typeface="+mj-ea"/>
                <a:cs typeface="+mj-cs"/>
                <a:sym typeface="Helvetica"/>
              </a:rPr>
              <a:t>Top-level </a:t>
            </a:r>
          </a:p>
          <a:p>
            <a:r>
              <a:rPr sz="1000">
                <a:latin typeface="+mj-lt"/>
                <a:ea typeface="+mj-ea"/>
                <a:cs typeface="+mj-cs"/>
                <a:sym typeface="Helvetica"/>
              </a:rPr>
              <a:t>page table</a:t>
            </a:r>
          </a:p>
        </p:txBody>
      </p:sp>
      <p:pic>
        <p:nvPicPr>
          <p:cNvPr id="164" name="4-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462" y="1301750"/>
            <a:ext cx="5146676" cy="5281613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Shape 165"/>
          <p:cNvSpPr/>
          <p:nvPr/>
        </p:nvSpPr>
        <p:spPr>
          <a:xfrm>
            <a:off x="3105150" y="1266825"/>
            <a:ext cx="1530348" cy="24384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000">
                <a:latin typeface="+mj-lt"/>
                <a:ea typeface="+mj-ea"/>
                <a:cs typeface="+mj-cs"/>
                <a:sym typeface="Helvetica"/>
              </a:rPr>
              <a:t>Second-level page tables</a:t>
            </a:r>
          </a:p>
        </p:txBody>
      </p:sp>
      <p:sp>
        <p:nvSpPr>
          <p:cNvPr id="166" name="Shape 166"/>
          <p:cNvSpPr/>
          <p:nvPr/>
        </p:nvSpPr>
        <p:spPr>
          <a:xfrm>
            <a:off x="4660900" y="3759200"/>
            <a:ext cx="508000" cy="292101"/>
          </a:xfrm>
          <a:prstGeom prst="rect">
            <a:avLst/>
          </a:prstGeom>
          <a:solidFill>
            <a:schemeClr val="accent3">
              <a:lumOff val="44000"/>
            </a:schemeClr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14</a:t>
            </a:fld>
            <a:endParaRPr sz="1400"/>
          </a:p>
        </p:txBody>
      </p:sp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xfrm>
            <a:off x="657225" y="-1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Typical Page Table Entry (PTE)</a:t>
            </a:r>
          </a:p>
        </p:txBody>
      </p:sp>
      <p:pic>
        <p:nvPicPr>
          <p:cNvPr id="170" name="4-1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0675" y="1017587"/>
            <a:ext cx="8502650" cy="228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Shape 171"/>
          <p:cNvSpPr>
            <a:spLocks noGrp="1"/>
          </p:cNvSpPr>
          <p:nvPr>
            <p:ph type="body" idx="1"/>
          </p:nvPr>
        </p:nvSpPr>
        <p:spPr>
          <a:xfrm>
            <a:off x="468758" y="3289746"/>
            <a:ext cx="7975949" cy="3263454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14026" indent="-214026" defTabSz="576072">
              <a:spcBef>
                <a:spcPts val="400"/>
              </a:spcBef>
              <a:buClr>
                <a:srgbClr val="9FC880"/>
              </a:buClr>
              <a:buFont typeface="Wingdings"/>
              <a:buChar char="⬥"/>
              <a:defRPr sz="2016">
                <a:solidFill>
                  <a:srgbClr val="000000"/>
                </a:solidFill>
                <a:effectLst>
                  <a:outerShdw blurRad="8001" dist="16002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t>Page Frame number = physical page number for the virtual page represented by the PTE</a:t>
            </a:r>
          </a:p>
          <a:p>
            <a:pPr marL="214026" indent="-214026" defTabSz="576072">
              <a:spcBef>
                <a:spcPts val="400"/>
              </a:spcBef>
              <a:buClr>
                <a:srgbClr val="9FC880"/>
              </a:buClr>
              <a:buFont typeface="Wingdings"/>
              <a:buChar char="⬥"/>
              <a:defRPr sz="2016">
                <a:solidFill>
                  <a:srgbClr val="000000"/>
                </a:solidFill>
                <a:effectLst>
                  <a:outerShdw blurRad="8001" dist="16002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t>Referenced bit: Whether the page was accessed since last time the bit was reset.</a:t>
            </a:r>
          </a:p>
          <a:p>
            <a:pPr marL="214026" indent="-214026" defTabSz="576072">
              <a:spcBef>
                <a:spcPts val="400"/>
              </a:spcBef>
              <a:buClr>
                <a:srgbClr val="9FC880"/>
              </a:buClr>
              <a:buFont typeface="Wingdings"/>
              <a:buChar char="⬥"/>
              <a:defRPr sz="2016">
                <a:solidFill>
                  <a:srgbClr val="000000"/>
                </a:solidFill>
                <a:effectLst>
                  <a:outerShdw blurRad="8001" dist="16002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t>Modified bit: Also called “Dirty” bit. Whether the page was written to, since the last time the bit was reset.</a:t>
            </a:r>
          </a:p>
          <a:p>
            <a:pPr marL="214026" indent="-214026" defTabSz="576072">
              <a:spcBef>
                <a:spcPts val="400"/>
              </a:spcBef>
              <a:buClr>
                <a:srgbClr val="9FC880"/>
              </a:buClr>
              <a:buFont typeface="Wingdings"/>
              <a:buChar char="⬥"/>
              <a:defRPr sz="2016">
                <a:solidFill>
                  <a:srgbClr val="000000"/>
                </a:solidFill>
                <a:effectLst>
                  <a:outerShdw blurRad="8001" dist="16002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t>Protection bits: Whether the page is readable? writeable? executable?  contains higher privilege code/data?</a:t>
            </a:r>
          </a:p>
          <a:p>
            <a:pPr marL="214026" indent="-214026" defTabSz="576072">
              <a:spcBef>
                <a:spcPts val="400"/>
              </a:spcBef>
              <a:buClr>
                <a:srgbClr val="9FC880"/>
              </a:buClr>
              <a:buFont typeface="Wingdings"/>
              <a:buChar char="⬥"/>
              <a:defRPr sz="2016">
                <a:solidFill>
                  <a:srgbClr val="000000"/>
                </a:solidFill>
                <a:effectLst>
                  <a:outerShdw blurRad="8001" dist="16002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t>Present/Absent bit: Whether the PTE contains a valid page frame #. Used for marking swapped/unallocated pages.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 b="0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 b="1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rPr>
              <a:t>15</a:t>
            </a:fld>
            <a:endParaRPr sz="1400" b="1">
              <a:solidFill>
                <a:schemeClr val="accen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xfrm>
            <a:off x="292100" y="0"/>
            <a:ext cx="8458200" cy="838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800"/>
            </a:lvl1pPr>
          </a:lstStyle>
          <a:p>
            <a:pPr>
              <a:defRPr sz="4200"/>
            </a:pPr>
            <a:r>
              <a:rPr sz="3800"/>
              <a:t>TLBs – Translation Lookaside Buffers</a:t>
            </a:r>
          </a:p>
        </p:txBody>
      </p:sp>
      <p:sp>
        <p:nvSpPr>
          <p:cNvPr id="106" name="Shape 106"/>
          <p:cNvSpPr>
            <a:spLocks noGrp="1"/>
          </p:cNvSpPr>
          <p:nvPr>
            <p:ph type="body" sz="half" idx="1"/>
          </p:nvPr>
        </p:nvSpPr>
        <p:spPr>
          <a:xfrm>
            <a:off x="685800" y="4114800"/>
            <a:ext cx="7772400" cy="26035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99588" indent="-199588" algn="l" defTabSz="859536">
              <a:lnSpc>
                <a:spcPct val="80000"/>
              </a:lnSpc>
              <a:spcBef>
                <a:spcPts val="400"/>
              </a:spcBef>
              <a:buChar char="⬥"/>
              <a:defRPr sz="3008">
                <a:effectLst>
                  <a:outerShdw blurRad="11938" dist="23876" dir="2700000" rotWithShape="0">
                    <a:srgbClr val="DDDDDD"/>
                  </a:outerShdw>
                </a:effectLst>
              </a:defRPr>
            </a:pPr>
            <a:r>
              <a:rPr sz="1879" dirty="0"/>
              <a:t>TLB is a small cache that speeds up the translation of virtual addresses to physical addresses.</a:t>
            </a:r>
          </a:p>
          <a:p>
            <a:pPr marL="199588" indent="-199588" algn="l" defTabSz="859536">
              <a:lnSpc>
                <a:spcPct val="80000"/>
              </a:lnSpc>
              <a:spcBef>
                <a:spcPts val="400"/>
              </a:spcBef>
              <a:buChar char="⬥"/>
              <a:defRPr sz="3008">
                <a:effectLst>
                  <a:outerShdw blurRad="11938" dist="23876" dir="2700000" rotWithShape="0">
                    <a:srgbClr val="DDDDDD"/>
                  </a:outerShdw>
                </a:effectLst>
              </a:defRPr>
            </a:pPr>
            <a:r>
              <a:rPr sz="1879" dirty="0"/>
              <a:t>TLB is part of the MMU hardware (comes with CPU)</a:t>
            </a:r>
          </a:p>
          <a:p>
            <a:pPr marL="199588" indent="-199588" algn="l" defTabSz="859536">
              <a:lnSpc>
                <a:spcPct val="80000"/>
              </a:lnSpc>
              <a:spcBef>
                <a:spcPts val="400"/>
              </a:spcBef>
              <a:buChar char="⬥"/>
              <a:defRPr sz="3008">
                <a:effectLst>
                  <a:outerShdw blurRad="11938" dist="23876" dir="2700000" rotWithShape="0">
                    <a:srgbClr val="DDDDDD"/>
                  </a:outerShdw>
                </a:effectLst>
              </a:defRPr>
            </a:pPr>
            <a:r>
              <a:rPr sz="1879" dirty="0"/>
              <a:t>It is not a Data Cache or Instruction Cache. Those are separate.</a:t>
            </a:r>
          </a:p>
          <a:p>
            <a:pPr marL="199588" indent="-199588" algn="l" defTabSz="859536">
              <a:lnSpc>
                <a:spcPct val="80000"/>
              </a:lnSpc>
              <a:spcBef>
                <a:spcPts val="400"/>
              </a:spcBef>
              <a:buChar char="⬥"/>
              <a:defRPr sz="3008">
                <a:effectLst>
                  <a:outerShdw blurRad="11938" dist="23876" dir="2700000" rotWithShape="0">
                    <a:srgbClr val="DDDDDD"/>
                  </a:outerShdw>
                </a:effectLst>
              </a:defRPr>
            </a:pPr>
            <a:r>
              <a:rPr sz="1879" dirty="0"/>
              <a:t>TLB simply caches translations from virtual page number to physical page number so that the MMU don’t have to access page-table in memory too often.</a:t>
            </a:r>
          </a:p>
          <a:p>
            <a:pPr marL="199588" indent="-199588" algn="l" defTabSz="859536">
              <a:lnSpc>
                <a:spcPct val="80000"/>
              </a:lnSpc>
              <a:spcBef>
                <a:spcPts val="400"/>
              </a:spcBef>
              <a:buChar char="⬥"/>
              <a:defRPr sz="3008">
                <a:effectLst>
                  <a:outerShdw blurRad="11938" dist="23876" dir="2700000" rotWithShape="0">
                    <a:srgbClr val="DDDDDD"/>
                  </a:outerShdw>
                </a:effectLst>
              </a:defRPr>
            </a:pPr>
            <a:r>
              <a:rPr sz="1879" dirty="0"/>
              <a:t>On x86 architecture, TLB has to be “flushed” upon every context switch because there is no field in TLB to identify the process context.</a:t>
            </a:r>
          </a:p>
        </p:txBody>
      </p:sp>
      <p:pic>
        <p:nvPicPr>
          <p:cNvPr id="107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9637" y="893762"/>
            <a:ext cx="7667626" cy="31496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1148738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189" name="Shape 1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Cold Start Penalty</a:t>
            </a:r>
          </a:p>
        </p:txBody>
      </p:sp>
      <p:sp>
        <p:nvSpPr>
          <p:cNvPr id="190" name="Shape 190"/>
          <p:cNvSpPr>
            <a:spLocks noGrp="1"/>
          </p:cNvSpPr>
          <p:nvPr>
            <p:ph type="body" idx="1"/>
          </p:nvPr>
        </p:nvSpPr>
        <p:spPr>
          <a:xfrm>
            <a:off x="468351" y="1037064"/>
            <a:ext cx="8197663" cy="5661592"/>
          </a:xfrm>
          <a:prstGeom prst="rect">
            <a:avLst/>
          </a:prstGeom>
        </p:spPr>
        <p:txBody>
          <a:bodyPr/>
          <a:lstStyle/>
          <a:p>
            <a:pPr marL="285750" indent="-285750">
              <a:defRPr sz="2500"/>
            </a:pPr>
            <a:r>
              <a:rPr lang="en-US" dirty="0"/>
              <a:t>Cost of repopulating the TLB (and other caches) upon a context  switch.</a:t>
            </a:r>
          </a:p>
          <a:p>
            <a:pPr marL="285750" indent="-285750">
              <a:defRPr sz="2500"/>
            </a:pPr>
            <a:endParaRPr lang="en-US" dirty="0" smtClean="0"/>
          </a:p>
          <a:p>
            <a:pPr marL="285750" indent="-285750">
              <a:defRPr sz="2500"/>
            </a:pPr>
            <a:r>
              <a:rPr dirty="0" smtClean="0"/>
              <a:t>Immediately </a:t>
            </a:r>
            <a:r>
              <a:rPr dirty="0"/>
              <a:t>after a context switch, </a:t>
            </a:r>
            <a:r>
              <a:rPr dirty="0" smtClean="0"/>
              <a:t>all </a:t>
            </a:r>
            <a:r>
              <a:rPr dirty="0"/>
              <a:t>(or </a:t>
            </a:r>
            <a:r>
              <a:rPr lang="en-US" dirty="0" smtClean="0"/>
              <a:t>many</a:t>
            </a:r>
            <a:r>
              <a:rPr dirty="0" smtClean="0"/>
              <a:t>) </a:t>
            </a:r>
            <a:r>
              <a:rPr dirty="0"/>
              <a:t>of TLB entries are </a:t>
            </a:r>
            <a:r>
              <a:rPr dirty="0" smtClean="0"/>
              <a:t>invalid</a:t>
            </a:r>
            <a:r>
              <a:rPr lang="en-US" dirty="0" smtClean="0"/>
              <a:t>ated</a:t>
            </a:r>
            <a:r>
              <a:rPr dirty="0" smtClean="0"/>
              <a:t>.</a:t>
            </a:r>
            <a:endParaRPr dirty="0"/>
          </a:p>
          <a:p>
            <a:pPr marL="682228" lvl="1" indent="-225028">
              <a:lnSpc>
                <a:spcPct val="80000"/>
              </a:lnSpc>
              <a:spcBef>
                <a:spcPts val="400"/>
              </a:spcBef>
              <a:buChar char="•"/>
              <a:defRPr sz="2100"/>
            </a:pPr>
            <a:r>
              <a:rPr dirty="0"/>
              <a:t>On some x86 processors, TLB has to be “flushed” upon every context switch because there is no field in TLB to identify the process context</a:t>
            </a:r>
            <a:r>
              <a:rPr dirty="0" smtClean="0"/>
              <a:t>.</a:t>
            </a:r>
            <a:endParaRPr lang="en-US" dirty="0" smtClean="0"/>
          </a:p>
          <a:p>
            <a:pPr marL="285750" indent="-285750">
              <a:defRPr sz="2500"/>
            </a:pPr>
            <a:r>
              <a:rPr lang="en-US" dirty="0" smtClean="0"/>
              <a:t>E</a:t>
            </a:r>
            <a:r>
              <a:rPr dirty="0" smtClean="0"/>
              <a:t>very </a:t>
            </a:r>
            <a:r>
              <a:rPr dirty="0"/>
              <a:t>memory access </a:t>
            </a:r>
            <a:r>
              <a:rPr lang="en-US" dirty="0" smtClean="0"/>
              <a:t>by the newly scheduled process may </a:t>
            </a:r>
            <a:r>
              <a:rPr dirty="0" smtClean="0"/>
              <a:t>results </a:t>
            </a:r>
            <a:r>
              <a:rPr dirty="0"/>
              <a:t>in a TLB </a:t>
            </a:r>
            <a:r>
              <a:rPr dirty="0" smtClean="0"/>
              <a:t>miss.</a:t>
            </a:r>
            <a:endParaRPr lang="en-US" dirty="0" smtClean="0"/>
          </a:p>
          <a:p>
            <a:pPr marL="285750" indent="-285750">
              <a:defRPr sz="2500"/>
            </a:pPr>
            <a:endParaRPr lang="en-US" dirty="0" smtClean="0"/>
          </a:p>
          <a:p>
            <a:pPr marL="285750" indent="-285750">
              <a:defRPr sz="2500"/>
            </a:pPr>
            <a:r>
              <a:rPr dirty="0" smtClean="0"/>
              <a:t>MMU </a:t>
            </a:r>
            <a:r>
              <a:rPr lang="en-US" dirty="0" smtClean="0"/>
              <a:t>must then </a:t>
            </a:r>
            <a:r>
              <a:rPr dirty="0" smtClean="0"/>
              <a:t>walk </a:t>
            </a:r>
            <a:r>
              <a:rPr dirty="0"/>
              <a:t>the page-table </a:t>
            </a:r>
            <a:r>
              <a:rPr lang="en-US" dirty="0" smtClean="0"/>
              <a:t>in main memory </a:t>
            </a:r>
            <a:r>
              <a:rPr dirty="0" smtClean="0"/>
              <a:t>to </a:t>
            </a:r>
            <a:r>
              <a:rPr dirty="0"/>
              <a:t>repopulate the missing TLB </a:t>
            </a:r>
            <a:r>
              <a:rPr dirty="0" smtClean="0"/>
              <a:t>entry</a:t>
            </a:r>
            <a:r>
              <a:rPr lang="en-US" dirty="0" smtClean="0"/>
              <a:t>, which takes longer than a cache hit.</a:t>
            </a:r>
            <a:endParaRPr dirty="0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193" name="Shape 1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Tagged TLB</a:t>
            </a:r>
          </a:p>
        </p:txBody>
      </p:sp>
      <p:sp>
        <p:nvSpPr>
          <p:cNvPr id="194" name="Shape 194"/>
          <p:cNvSpPr>
            <a:spLocks noGrp="1"/>
          </p:cNvSpPr>
          <p:nvPr>
            <p:ph type="body" idx="1"/>
          </p:nvPr>
        </p:nvSpPr>
        <p:spPr>
          <a:xfrm>
            <a:off x="323385" y="857250"/>
            <a:ext cx="8121322" cy="5767636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  <a:defRPr sz="2700"/>
            </a:pPr>
            <a:r>
              <a:rPr lang="en-US" dirty="0" err="1" smtClean="0"/>
              <a:t>A</a:t>
            </a:r>
            <a:r>
              <a:rPr dirty="0" err="1" smtClean="0"/>
              <a:t>“tag</a:t>
            </a:r>
            <a:r>
              <a:rPr dirty="0"/>
              <a:t>” </a:t>
            </a:r>
            <a:r>
              <a:rPr lang="en-US" dirty="0" smtClean="0"/>
              <a:t>in </a:t>
            </a:r>
            <a:r>
              <a:rPr dirty="0" smtClean="0"/>
              <a:t>each </a:t>
            </a:r>
            <a:r>
              <a:rPr dirty="0"/>
              <a:t>TLB </a:t>
            </a:r>
            <a:r>
              <a:rPr dirty="0" smtClean="0"/>
              <a:t>entry</a:t>
            </a:r>
            <a:r>
              <a:rPr lang="en-US" dirty="0" smtClean="0"/>
              <a:t> </a:t>
            </a:r>
            <a:r>
              <a:rPr dirty="0" smtClean="0"/>
              <a:t>identifies </a:t>
            </a:r>
            <a:r>
              <a:rPr dirty="0"/>
              <a:t>the </a:t>
            </a:r>
            <a:r>
              <a:rPr dirty="0" smtClean="0"/>
              <a:t>process/thread context </a:t>
            </a:r>
            <a:r>
              <a:rPr dirty="0"/>
              <a:t>to which the TLB entry belongs</a:t>
            </a:r>
          </a:p>
          <a:p>
            <a:pPr>
              <a:buClr>
                <a:schemeClr val="tx1"/>
              </a:buClr>
              <a:defRPr sz="2700"/>
            </a:pPr>
            <a:endParaRPr dirty="0"/>
          </a:p>
          <a:p>
            <a:pPr>
              <a:buClr>
                <a:schemeClr val="tx1"/>
              </a:buClr>
              <a:defRPr sz="2700"/>
            </a:pPr>
            <a:r>
              <a:rPr dirty="0"/>
              <a:t>Thus TLB entries for more than one execution context can be stored simultaneously in the TLB.</a:t>
            </a:r>
          </a:p>
          <a:p>
            <a:pPr lvl="1">
              <a:buClr>
                <a:schemeClr val="tx1"/>
              </a:buClr>
              <a:defRPr sz="2700"/>
            </a:pPr>
            <a:r>
              <a:rPr dirty="0"/>
              <a:t>TLB lookup hardware matches the tag in addition to the virtual </a:t>
            </a:r>
            <a:r>
              <a:rPr dirty="0" smtClean="0"/>
              <a:t>page</a:t>
            </a:r>
            <a:r>
              <a:rPr lang="en-US" dirty="0" smtClean="0"/>
              <a:t> number</a:t>
            </a:r>
            <a:r>
              <a:rPr dirty="0" smtClean="0"/>
              <a:t>.</a:t>
            </a:r>
            <a:endParaRPr dirty="0"/>
          </a:p>
          <a:p>
            <a:pPr>
              <a:buClr>
                <a:schemeClr val="tx1"/>
              </a:buClr>
              <a:defRPr sz="2700"/>
            </a:pPr>
            <a:endParaRPr dirty="0"/>
          </a:p>
          <a:p>
            <a:pPr>
              <a:buClr>
                <a:schemeClr val="tx1"/>
              </a:buClr>
              <a:defRPr sz="2700"/>
            </a:pPr>
            <a:r>
              <a:rPr lang="en-US" dirty="0" smtClean="0"/>
              <a:t>With tags, c</a:t>
            </a:r>
            <a:r>
              <a:rPr dirty="0" smtClean="0"/>
              <a:t>ontext </a:t>
            </a:r>
            <a:r>
              <a:rPr dirty="0"/>
              <a:t>switch </a:t>
            </a:r>
            <a:r>
              <a:rPr dirty="0" smtClean="0"/>
              <a:t>no </a:t>
            </a:r>
            <a:r>
              <a:rPr dirty="0"/>
              <a:t>longer requires a complete TLB flush.</a:t>
            </a:r>
          </a:p>
          <a:p>
            <a:pPr lvl="1">
              <a:buClr>
                <a:schemeClr val="tx1"/>
              </a:buClr>
              <a:defRPr sz="2700"/>
            </a:pPr>
            <a:r>
              <a:rPr lang="en-US" dirty="0" smtClean="0"/>
              <a:t>R</a:t>
            </a:r>
            <a:r>
              <a:rPr dirty="0" smtClean="0"/>
              <a:t>educes </a:t>
            </a:r>
            <a:r>
              <a:rPr dirty="0"/>
              <a:t>cold-start penalty.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0" y="6616700"/>
            <a:ext cx="28956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 b="1" i="1"/>
            </a:lvl1pPr>
          </a:lstStyle>
          <a:p>
            <a:pPr>
              <a:defRPr sz="2400" b="0" i="0"/>
            </a:pPr>
            <a:endParaRPr sz="1400" b="1" i="1" dirty="0"/>
          </a:p>
        </p:txBody>
      </p:sp>
      <p:sp>
        <p:nvSpPr>
          <p:cNvPr id="185" name="Shape 185"/>
          <p:cNvSpPr>
            <a:spLocks noGrp="1"/>
          </p:cNvSpPr>
          <p:nvPr>
            <p:ph type="title"/>
          </p:nvPr>
        </p:nvSpPr>
        <p:spPr>
          <a:xfrm>
            <a:off x="533400" y="228599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>
            <a:lvl1pPr defTabSz="740663">
              <a:defRPr sz="2916"/>
            </a:lvl1pPr>
          </a:lstStyle>
          <a:p>
            <a:pPr>
              <a:defRPr sz="3240"/>
            </a:pPr>
            <a:r>
              <a:rPr sz="2916"/>
              <a:t>Two types of memory translation architectures</a:t>
            </a:r>
          </a:p>
        </p:txBody>
      </p:sp>
      <p:sp>
        <p:nvSpPr>
          <p:cNvPr id="186" name="Shape 186"/>
          <p:cNvSpPr>
            <a:spLocks noGrp="1"/>
          </p:cNvSpPr>
          <p:nvPr>
            <p:ph type="body" idx="1"/>
          </p:nvPr>
        </p:nvSpPr>
        <p:spPr>
          <a:xfrm>
            <a:off x="533400" y="1475730"/>
            <a:ext cx="7772400" cy="503684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4032" indent="-264032" defTabSz="704087">
              <a:spcBef>
                <a:spcPts val="500"/>
              </a:spcBef>
              <a:buChar char="❑"/>
              <a:defRPr sz="2156"/>
            </a:pPr>
            <a:r>
              <a:t>Architected Page Tables</a:t>
            </a:r>
          </a:p>
          <a:p>
            <a:pPr marL="572071" lvl="1" indent="-220027" defTabSz="704087">
              <a:spcBef>
                <a:spcPts val="400"/>
              </a:spcBef>
              <a:buFont typeface="Zapf Dingbats"/>
              <a:defRPr sz="1848"/>
            </a:pPr>
            <a:r>
              <a:t>Page table interface defined by ISA and understood by memory translation hardware</a:t>
            </a:r>
          </a:p>
          <a:p>
            <a:pPr marL="572071" lvl="1" indent="-220027" defTabSz="704087">
              <a:spcBef>
                <a:spcPts val="400"/>
              </a:spcBef>
              <a:buFont typeface="Zapf Dingbats"/>
              <a:defRPr sz="1848"/>
            </a:pPr>
            <a:r>
              <a:t>E.g. x86 architecture</a:t>
            </a:r>
          </a:p>
          <a:p>
            <a:pPr marL="572071" lvl="1" indent="-220027" defTabSz="704087">
              <a:spcBef>
                <a:spcPts val="400"/>
              </a:spcBef>
              <a:buFont typeface="Zapf Dingbats"/>
              <a:defRPr sz="1848"/>
            </a:pPr>
            <a:r>
              <a:t>MMU handles TLB miss (in hardware)</a:t>
            </a:r>
          </a:p>
          <a:p>
            <a:pPr marL="572071" lvl="1" indent="-220027" defTabSz="704087">
              <a:spcBef>
                <a:spcPts val="400"/>
              </a:spcBef>
              <a:buFont typeface="Zapf Dingbats"/>
              <a:defRPr sz="1848"/>
            </a:pPr>
            <a:r>
              <a:t>OS handles page faults (in software)</a:t>
            </a:r>
          </a:p>
          <a:p>
            <a:pPr marL="572071" lvl="1" indent="-220027" defTabSz="704087">
              <a:spcBef>
                <a:spcPts val="400"/>
              </a:spcBef>
              <a:buFont typeface="Zapf Dingbats"/>
              <a:defRPr sz="1848"/>
            </a:pPr>
            <a:r>
              <a:t>ISA specifies page table format</a:t>
            </a:r>
          </a:p>
          <a:p>
            <a:pPr marL="572071" lvl="1" indent="-220027" defTabSz="704087">
              <a:spcBef>
                <a:spcPts val="400"/>
              </a:spcBef>
              <a:buFont typeface="Zapf Dingbats"/>
              <a:defRPr sz="1848"/>
            </a:pPr>
            <a:endParaRPr/>
          </a:p>
          <a:p>
            <a:pPr marL="264032" indent="-264032" defTabSz="704087">
              <a:spcBef>
                <a:spcPts val="500"/>
              </a:spcBef>
              <a:buChar char="❑"/>
              <a:defRPr sz="2156"/>
            </a:pPr>
            <a:r>
              <a:t>Architected TLBs</a:t>
            </a:r>
          </a:p>
          <a:p>
            <a:pPr marL="572071" lvl="1" indent="-220027" defTabSz="704087">
              <a:spcBef>
                <a:spcPts val="400"/>
              </a:spcBef>
              <a:buFont typeface="Zapf Dingbats"/>
              <a:defRPr sz="1848"/>
            </a:pPr>
            <a:r>
              <a:t>TLB interface defined by ISA and understood by MMU</a:t>
            </a:r>
          </a:p>
          <a:p>
            <a:pPr marL="572071" lvl="1" indent="-220027" defTabSz="704087">
              <a:spcBef>
                <a:spcPts val="400"/>
              </a:spcBef>
              <a:buFont typeface="Zapf Dingbats"/>
              <a:defRPr sz="1848"/>
            </a:pPr>
            <a:r>
              <a:t>E.g. alpha architecture</a:t>
            </a:r>
          </a:p>
          <a:p>
            <a:pPr marL="572071" lvl="1" indent="-220027" defTabSz="704087">
              <a:spcBef>
                <a:spcPts val="400"/>
              </a:spcBef>
              <a:buFont typeface="Zapf Dingbats"/>
              <a:defRPr sz="1848"/>
            </a:pPr>
            <a:r>
              <a:t>TLB miss handled by OS (in software)</a:t>
            </a:r>
          </a:p>
          <a:p>
            <a:pPr marL="572071" lvl="1" indent="-220027" defTabSz="704087">
              <a:spcBef>
                <a:spcPts val="400"/>
              </a:spcBef>
              <a:buFont typeface="Zapf Dingbats"/>
              <a:defRPr sz="1848"/>
            </a:pPr>
            <a:r>
              <a:t>ISA does not specify page table format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19</a:t>
            </a:fld>
            <a:endParaRPr sz="1400"/>
          </a:p>
        </p:txBody>
      </p:sp>
      <p:sp>
        <p:nvSpPr>
          <p:cNvPr id="197" name="Shape 197"/>
          <p:cNvSpPr>
            <a:spLocks noGrp="1"/>
          </p:cNvSpPr>
          <p:nvPr>
            <p:ph type="title"/>
          </p:nvPr>
        </p:nvSpPr>
        <p:spPr>
          <a:xfrm>
            <a:off x="657225" y="0"/>
            <a:ext cx="7772400" cy="76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pPr>
              <a:defRPr sz="4400"/>
            </a:pPr>
            <a:r>
              <a:rPr sz="4000"/>
              <a:t>Impact of Page Size on Page tables</a:t>
            </a:r>
          </a:p>
        </p:txBody>
      </p:sp>
      <p:sp>
        <p:nvSpPr>
          <p:cNvPr id="198" name="Shape 198"/>
          <p:cNvSpPr>
            <a:spLocks noGrp="1"/>
          </p:cNvSpPr>
          <p:nvPr>
            <p:ph type="body" idx="1"/>
          </p:nvPr>
        </p:nvSpPr>
        <p:spPr>
          <a:xfrm>
            <a:off x="381000" y="1295400"/>
            <a:ext cx="8401050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buSzTx/>
              <a:buNone/>
            </a:pPr>
            <a:r>
              <a:rPr dirty="0"/>
              <a:t>Small page size</a:t>
            </a:r>
          </a:p>
          <a:p>
            <a:pPr>
              <a:buChar char="•"/>
            </a:pPr>
            <a:r>
              <a:rPr dirty="0"/>
              <a:t>Advantages</a:t>
            </a:r>
          </a:p>
          <a:p>
            <a:pPr marL="742950" lvl="1" indent="-285750">
              <a:spcBef>
                <a:spcPts val="600"/>
              </a:spcBef>
              <a:defRPr sz="2800">
                <a:solidFill>
                  <a:srgbClr val="000000"/>
                </a:solidFill>
              </a:defRPr>
            </a:pPr>
            <a:r>
              <a:rPr dirty="0"/>
              <a:t>less internal fragmentation </a:t>
            </a:r>
          </a:p>
          <a:p>
            <a:pPr marL="742950" lvl="1" indent="-285750">
              <a:spcBef>
                <a:spcPts val="600"/>
              </a:spcBef>
              <a:defRPr sz="2800">
                <a:solidFill>
                  <a:srgbClr val="000000"/>
                </a:solidFill>
              </a:defRPr>
            </a:pPr>
            <a:r>
              <a:rPr dirty="0"/>
              <a:t>page-in/page-out less expensive</a:t>
            </a:r>
          </a:p>
          <a:p>
            <a:pPr marL="742950" lvl="1" indent="-285750">
              <a:spcBef>
                <a:spcPts val="600"/>
              </a:spcBef>
              <a:defRPr sz="2800">
                <a:solidFill>
                  <a:srgbClr val="000000"/>
                </a:solidFill>
              </a:defRPr>
            </a:pPr>
            <a:endParaRPr dirty="0"/>
          </a:p>
          <a:p>
            <a:pPr>
              <a:buChar char="•"/>
            </a:pPr>
            <a:endParaRPr sz="2800" dirty="0">
              <a:solidFill>
                <a:srgbClr val="000000"/>
              </a:solidFill>
            </a:endParaRPr>
          </a:p>
          <a:p>
            <a:pPr>
              <a:buChar char="•"/>
            </a:pPr>
            <a:r>
              <a:rPr dirty="0"/>
              <a:t>Disadvantages</a:t>
            </a:r>
          </a:p>
          <a:p>
            <a:pPr marL="742950" lvl="1" indent="-285750">
              <a:spcBef>
                <a:spcPts val="600"/>
              </a:spcBef>
              <a:defRPr sz="2800">
                <a:solidFill>
                  <a:srgbClr val="000000"/>
                </a:solidFill>
              </a:defRPr>
            </a:pPr>
            <a:r>
              <a:rPr dirty="0"/>
              <a:t>process that needs more pages has larger page table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2</a:t>
            </a:fld>
            <a:endParaRPr sz="1400"/>
          </a:p>
        </p:txBody>
      </p:sp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657225" y="-1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Memory Management	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xfrm>
            <a:off x="314324" y="1304925"/>
            <a:ext cx="8613777" cy="471487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15468" indent="-315468" defTabSz="841247">
              <a:buChar char="•"/>
              <a:defRPr sz="2944"/>
            </a:pPr>
            <a:r>
              <a:t>Ideally programmers want memory that is</a:t>
            </a:r>
            <a:endParaRPr sz="2576"/>
          </a:p>
          <a:p>
            <a:pPr marL="645958" lvl="1" indent="-225334" defTabSz="841247">
              <a:spcBef>
                <a:spcPts val="500"/>
              </a:spcBef>
              <a:defRPr sz="2576">
                <a:solidFill>
                  <a:srgbClr val="000000"/>
                </a:solidFill>
              </a:defRPr>
            </a:pPr>
            <a:r>
              <a:rPr sz="2208"/>
              <a:t>large</a:t>
            </a:r>
          </a:p>
          <a:p>
            <a:pPr marL="645958" lvl="1" indent="-225334" defTabSz="841247">
              <a:spcBef>
                <a:spcPts val="500"/>
              </a:spcBef>
              <a:defRPr sz="2576">
                <a:solidFill>
                  <a:srgbClr val="000000"/>
                </a:solidFill>
              </a:defRPr>
            </a:pPr>
            <a:r>
              <a:rPr sz="2208"/>
              <a:t>fast</a:t>
            </a:r>
          </a:p>
          <a:p>
            <a:pPr marL="645958" lvl="1" indent="-225334" defTabSz="841247">
              <a:spcBef>
                <a:spcPts val="500"/>
              </a:spcBef>
              <a:defRPr sz="2576">
                <a:solidFill>
                  <a:srgbClr val="000000"/>
                </a:solidFill>
              </a:defRPr>
            </a:pPr>
            <a:r>
              <a:rPr sz="2208"/>
              <a:t>non volatile</a:t>
            </a:r>
          </a:p>
          <a:p>
            <a:pPr marL="683513" lvl="1" indent="-262890" defTabSz="841247">
              <a:spcBef>
                <a:spcPts val="600"/>
              </a:spcBef>
              <a:defRPr sz="2576">
                <a:solidFill>
                  <a:srgbClr val="000000"/>
                </a:solidFill>
              </a:defRPr>
            </a:pPr>
            <a:endParaRPr sz="2208"/>
          </a:p>
          <a:p>
            <a:pPr marL="315468" indent="-315468" defTabSz="841247">
              <a:buChar char="•"/>
              <a:defRPr sz="2944"/>
            </a:pPr>
            <a:r>
              <a:t>Memory hierarchy</a:t>
            </a:r>
            <a:r>
              <a:rPr sz="2576"/>
              <a:t> </a:t>
            </a:r>
          </a:p>
          <a:p>
            <a:pPr marL="645958" lvl="1" indent="-225334" defTabSz="841247">
              <a:spcBef>
                <a:spcPts val="500"/>
              </a:spcBef>
              <a:defRPr sz="2576">
                <a:solidFill>
                  <a:srgbClr val="000000"/>
                </a:solidFill>
              </a:defRPr>
            </a:pPr>
            <a:r>
              <a:rPr sz="2208"/>
              <a:t>small amount of fast, expensive memory – cache </a:t>
            </a:r>
          </a:p>
          <a:p>
            <a:pPr marL="645958" lvl="1" indent="-225334" defTabSz="841247">
              <a:spcBef>
                <a:spcPts val="500"/>
              </a:spcBef>
              <a:defRPr sz="2576">
                <a:solidFill>
                  <a:srgbClr val="000000"/>
                </a:solidFill>
              </a:defRPr>
            </a:pPr>
            <a:r>
              <a:rPr sz="2208"/>
              <a:t>some medium-speed, medium price main memory</a:t>
            </a:r>
          </a:p>
          <a:p>
            <a:pPr marL="645958" lvl="1" indent="-225334" defTabSz="841247">
              <a:spcBef>
                <a:spcPts val="500"/>
              </a:spcBef>
              <a:defRPr sz="2576">
                <a:solidFill>
                  <a:srgbClr val="000000"/>
                </a:solidFill>
              </a:defRPr>
            </a:pPr>
            <a:r>
              <a:rPr sz="2208"/>
              <a:t>Lots of slow, cheap disk storage</a:t>
            </a:r>
          </a:p>
          <a:p>
            <a:pPr marL="683513" lvl="1" indent="-262890" defTabSz="841247">
              <a:spcBef>
                <a:spcPts val="600"/>
              </a:spcBef>
              <a:defRPr sz="2576">
                <a:solidFill>
                  <a:srgbClr val="000000"/>
                </a:solidFill>
              </a:defRPr>
            </a:pPr>
            <a:endParaRPr sz="2208"/>
          </a:p>
          <a:p>
            <a:pPr marL="315468" indent="-315468" defTabSz="841247">
              <a:buChar char="•"/>
              <a:defRPr sz="2944"/>
            </a:pPr>
            <a:r>
              <a:t>Memory manager handles the memory hierarchy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 b="0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 b="1">
                <a:solidFill>
                  <a:srgbClr val="5F72D4"/>
                </a:solidFill>
                <a:latin typeface="Arial Narrow"/>
                <a:ea typeface="Arial Narrow"/>
                <a:cs typeface="Arial Narrow"/>
                <a:sym typeface="Arial Narrow"/>
              </a:rPr>
              <a:t>20</a:t>
            </a:fld>
            <a:endParaRPr sz="1400" b="1">
              <a:solidFill>
                <a:srgbClr val="5F72D4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01" name="Shape 201"/>
          <p:cNvSpPr>
            <a:spLocks noGrp="1"/>
          </p:cNvSpPr>
          <p:nvPr>
            <p:ph type="title"/>
          </p:nvPr>
        </p:nvSpPr>
        <p:spPr>
          <a:xfrm>
            <a:off x="-140494" y="12700"/>
            <a:ext cx="9185276" cy="84455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>
                <a:solidFill>
                  <a:srgbClr val="FF2600"/>
                </a:solidFill>
              </a:defRPr>
            </a:lvl1pPr>
          </a:lstStyle>
          <a:p>
            <a:r>
              <a:rPr dirty="0">
                <a:solidFill>
                  <a:schemeClr val="tx1"/>
                </a:solidFill>
              </a:rPr>
              <a:t>TLB Coverage</a:t>
            </a:r>
          </a:p>
        </p:txBody>
      </p:sp>
      <p:sp>
        <p:nvSpPr>
          <p:cNvPr id="202" name="Shape 202"/>
          <p:cNvSpPr>
            <a:spLocks noGrp="1"/>
          </p:cNvSpPr>
          <p:nvPr>
            <p:ph type="body" idx="1"/>
          </p:nvPr>
        </p:nvSpPr>
        <p:spPr>
          <a:xfrm>
            <a:off x="381000" y="843756"/>
            <a:ext cx="8382000" cy="588555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/>
              <a:t>Max amount of memory mapped by TLB</a:t>
            </a:r>
            <a:endParaRPr sz="1400" dirty="0"/>
          </a:p>
          <a:p>
            <a:pPr marL="512763" lvl="1" indent="-285750" defTabSz="457200">
              <a:spcBef>
                <a:spcPts val="300"/>
              </a:spcBef>
              <a:buClr>
                <a:schemeClr val="tx1"/>
              </a:buClr>
              <a:defRPr sz="14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/>
              <a:t>Max mount of memory that can be accessed without TLB misses</a:t>
            </a:r>
          </a:p>
          <a:p>
            <a:pPr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endParaRPr dirty="0"/>
          </a:p>
          <a:p>
            <a:pPr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/>
              <a:t>TLB Coverage = N x P bytes</a:t>
            </a:r>
          </a:p>
          <a:p>
            <a:pPr marL="512763" lvl="1" indent="-285750"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/>
              <a:t>N = Number of entries in TLB</a:t>
            </a:r>
          </a:p>
          <a:p>
            <a:pPr marL="512763" lvl="1" indent="-285750"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/>
              <a:t>P = Page size in bytes</a:t>
            </a:r>
          </a:p>
          <a:p>
            <a:pPr marL="512763" lvl="1" indent="-285750"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/>
              <a:t>N is fixed by hardware constraints</a:t>
            </a:r>
          </a:p>
          <a:p>
            <a:pPr marL="512763" lvl="1" indent="-285750"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/>
              <a:t>So, to increase TLB Coverage, we must increase P.</a:t>
            </a:r>
          </a:p>
          <a:p>
            <a:pPr marL="512763" lvl="1" indent="-285750"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endParaRPr dirty="0"/>
          </a:p>
          <a:p>
            <a:pPr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/>
              <a:t>Consider these extreme examples</a:t>
            </a:r>
          </a:p>
          <a:p>
            <a:pPr marL="512763" lvl="1" indent="-285750"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/>
              <a:t>Suppose P = 1 byte</a:t>
            </a:r>
          </a:p>
          <a:p>
            <a:pPr marL="713581" lvl="2" indent="-285750"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/>
              <a:t>TLB Coverage = N bytes only</a:t>
            </a:r>
          </a:p>
          <a:p>
            <a:pPr marL="512763" lvl="1" indent="-285750"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/>
              <a:t>Suppose P = 2^64 bytes (on a 64-bit ISA)</a:t>
            </a:r>
          </a:p>
          <a:p>
            <a:pPr marL="713581" lvl="2" indent="-285750"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 smtClean="0"/>
              <a:t>TLB </a:t>
            </a:r>
            <a:r>
              <a:rPr dirty="0"/>
              <a:t>Coverage = N x2^64bytes</a:t>
            </a:r>
          </a:p>
          <a:p>
            <a:pPr marL="713581" lvl="2" indent="-285750"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/>
              <a:t>TLB can perform translations for N processes without any TLB misses!</a:t>
            </a:r>
          </a:p>
          <a:p>
            <a:pPr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endParaRPr dirty="0"/>
          </a:p>
          <a:p>
            <a:pPr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/>
              <a:t>Of course, both examples above are </a:t>
            </a:r>
            <a:r>
              <a:rPr dirty="0" smtClean="0"/>
              <a:t>impractical</a:t>
            </a:r>
            <a:r>
              <a:rPr lang="en-US" dirty="0"/>
              <a:t> </a:t>
            </a:r>
            <a:r>
              <a:rPr lang="en-US" dirty="0" smtClean="0"/>
              <a:t>and meant to illustrate the tradeoffs.</a:t>
            </a:r>
            <a:endParaRPr dirty="0"/>
          </a:p>
          <a:p>
            <a:pPr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endParaRPr dirty="0"/>
          </a:p>
          <a:p>
            <a:pPr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/>
              <a:t>But what if P is something reasonable, but greater than than the standard 4KB?</a:t>
            </a:r>
          </a:p>
          <a:p>
            <a:pPr marL="512763" lvl="1" indent="-285750"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endParaRPr dirty="0"/>
          </a:p>
          <a:p>
            <a:pPr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/>
              <a:t>This brings us next to superpages.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/>
          </p:cNvSpPr>
          <p:nvPr>
            <p:ph type="title"/>
          </p:nvPr>
        </p:nvSpPr>
        <p:spPr>
          <a:xfrm>
            <a:off x="-380206" y="-63500"/>
            <a:ext cx="10058400" cy="8445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Superpages</a:t>
            </a:r>
          </a:p>
        </p:txBody>
      </p:sp>
      <p:sp>
        <p:nvSpPr>
          <p:cNvPr id="207" name="Shape 207"/>
          <p:cNvSpPr>
            <a:spLocks noGrp="1"/>
          </p:cNvSpPr>
          <p:nvPr>
            <p:ph type="body" idx="1"/>
          </p:nvPr>
        </p:nvSpPr>
        <p:spPr>
          <a:xfrm>
            <a:off x="389532" y="801836"/>
            <a:ext cx="8364936" cy="572770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51396" indent="-251396" defTabSz="676655">
              <a:spcBef>
                <a:spcPts val="500"/>
              </a:spcBef>
              <a:buChar char="⬥"/>
              <a:defRPr sz="2368">
                <a:effectLst>
                  <a:outerShdw blurRad="9398" dist="18796" dir="2700000" rotWithShape="0">
                    <a:srgbClr val="DDDDDD"/>
                  </a:outerShdw>
                </a:effectLst>
              </a:defRPr>
            </a:pPr>
            <a:r>
              <a:t>Memory pages of larger sizes than standard pages</a:t>
            </a:r>
          </a:p>
          <a:p>
            <a:pPr marL="587375" lvl="1" indent="-251396" defTabSz="676655">
              <a:spcBef>
                <a:spcPts val="500"/>
              </a:spcBef>
              <a:buChar char="⬥"/>
              <a:defRPr sz="2368">
                <a:effectLst>
                  <a:outerShdw blurRad="9398" dist="18796" dir="2700000" rotWithShape="0">
                    <a:srgbClr val="DDDDDD"/>
                  </a:outerShdw>
                </a:effectLst>
              </a:defRPr>
            </a:pPr>
            <a:r>
              <a:rPr dirty="0"/>
              <a:t>supported by most modern CPUs</a:t>
            </a:r>
          </a:p>
          <a:p>
            <a:pPr marL="251396" indent="-251396" defTabSz="676655">
              <a:spcBef>
                <a:spcPts val="500"/>
              </a:spcBef>
              <a:buChar char="⬥"/>
              <a:defRPr sz="2368">
                <a:effectLst>
                  <a:outerShdw blurRad="9398" dist="18796" dir="2700000" rotWithShape="0">
                    <a:srgbClr val="DDDDDD"/>
                  </a:outerShdw>
                </a:effectLst>
              </a:defRPr>
            </a:pPr>
            <a:endParaRPr dirty="0"/>
          </a:p>
          <a:p>
            <a:pPr marL="251396" indent="-251396" defTabSz="676655">
              <a:spcBef>
                <a:spcPts val="500"/>
              </a:spcBef>
              <a:buChar char="⬥"/>
              <a:defRPr sz="2368">
                <a:effectLst>
                  <a:outerShdw blurRad="9398" dist="18796" dir="2700000" rotWithShape="0">
                    <a:srgbClr val="DDDDDD"/>
                  </a:outerShdw>
                </a:effectLst>
              </a:defRPr>
            </a:pPr>
            <a:r>
              <a:rPr dirty="0"/>
              <a:t>Superpage size = power of 2 x the base page size</a:t>
            </a:r>
            <a:endParaRPr sz="2072" dirty="0"/>
          </a:p>
          <a:p>
            <a:pPr marL="251396" indent="-251396" defTabSz="676655">
              <a:spcBef>
                <a:spcPts val="500"/>
              </a:spcBef>
              <a:buChar char="⬥"/>
              <a:defRPr sz="2368">
                <a:effectLst>
                  <a:outerShdw blurRad="9398" dist="18796" dir="2700000" rotWithShape="0">
                    <a:srgbClr val="DDDDDD"/>
                  </a:outerShdw>
                </a:effectLst>
              </a:defRPr>
            </a:pPr>
            <a:endParaRPr sz="2072" dirty="0"/>
          </a:p>
          <a:p>
            <a:pPr marL="251396" indent="-251396" defTabSz="676655">
              <a:spcBef>
                <a:spcPts val="500"/>
              </a:spcBef>
              <a:buChar char="⬥"/>
              <a:defRPr sz="2368">
                <a:effectLst>
                  <a:outerShdw blurRad="9398" dist="18796" dir="2700000" rotWithShape="0">
                    <a:srgbClr val="DDDDDD"/>
                  </a:outerShdw>
                </a:effectLst>
              </a:defRPr>
            </a:pPr>
            <a:r>
              <a:rPr dirty="0"/>
              <a:t>Only one TLB entry per superpage</a:t>
            </a:r>
          </a:p>
          <a:p>
            <a:pPr marL="587375" lvl="1" indent="-251396" defTabSz="676655">
              <a:spcBef>
                <a:spcPts val="500"/>
              </a:spcBef>
              <a:buChar char="⬥"/>
              <a:defRPr sz="2368">
                <a:effectLst>
                  <a:outerShdw blurRad="9398" dist="18796" dir="2700000" rotWithShape="0">
                    <a:srgbClr val="DDDDDD"/>
                  </a:outerShdw>
                </a:effectLst>
              </a:defRPr>
            </a:pPr>
            <a:r>
              <a:rPr dirty="0"/>
              <a:t>But multiple (identical) page-table entries, one per base page</a:t>
            </a:r>
            <a:endParaRPr sz="2072" dirty="0"/>
          </a:p>
          <a:p>
            <a:pPr marL="251396" indent="-251396" defTabSz="676655">
              <a:spcBef>
                <a:spcPts val="500"/>
              </a:spcBef>
              <a:buChar char="⬥"/>
              <a:defRPr sz="2368">
                <a:effectLst>
                  <a:outerShdw blurRad="9398" dist="18796" dir="2700000" rotWithShape="0">
                    <a:srgbClr val="DDDDDD"/>
                  </a:outerShdw>
                </a:effectLst>
              </a:defRPr>
            </a:pPr>
            <a:endParaRPr sz="2072" dirty="0"/>
          </a:p>
          <a:p>
            <a:pPr marL="219971" indent="-219971" defTabSz="676655">
              <a:spcBef>
                <a:spcPts val="500"/>
              </a:spcBef>
              <a:buChar char="⬥"/>
              <a:defRPr sz="2368">
                <a:effectLst>
                  <a:outerShdw blurRad="9398" dist="18796" dir="2700000" rotWithShape="0">
                    <a:srgbClr val="DDDDDD"/>
                  </a:outerShdw>
                </a:effectLst>
              </a:defRPr>
            </a:pPr>
            <a:r>
              <a:rPr sz="2072" dirty="0"/>
              <a:t>Constraints:</a:t>
            </a:r>
          </a:p>
          <a:p>
            <a:pPr marL="587375" lvl="1" indent="-251396" defTabSz="676655">
              <a:spcBef>
                <a:spcPts val="500"/>
              </a:spcBef>
              <a:buChar char="⬥"/>
              <a:defRPr sz="2368">
                <a:effectLst>
                  <a:outerShdw blurRad="9398" dist="18796" dir="2700000" rotWithShape="0">
                    <a:srgbClr val="DDDDDD"/>
                  </a:outerShdw>
                </a:effectLst>
              </a:defRPr>
            </a:pPr>
            <a:r>
              <a:rPr dirty="0"/>
              <a:t>contiguous (physically and virtually)</a:t>
            </a:r>
            <a:endParaRPr sz="2072" dirty="0"/>
          </a:p>
          <a:p>
            <a:pPr marL="587375" lvl="1" indent="-251396" defTabSz="676655">
              <a:spcBef>
                <a:spcPts val="500"/>
              </a:spcBef>
              <a:buChar char="⬥"/>
              <a:defRPr sz="2368">
                <a:effectLst>
                  <a:outerShdw blurRad="9398" dist="18796" dir="2700000" rotWithShape="0">
                    <a:srgbClr val="DDDDDD"/>
                  </a:outerShdw>
                </a:effectLst>
              </a:defRPr>
            </a:pPr>
            <a:r>
              <a:rPr dirty="0"/>
              <a:t>aligned (physically and virtually)</a:t>
            </a:r>
            <a:endParaRPr sz="2072" dirty="0"/>
          </a:p>
          <a:p>
            <a:pPr marL="587375" lvl="1" indent="-251396" defTabSz="676655">
              <a:spcBef>
                <a:spcPts val="500"/>
              </a:spcBef>
              <a:buChar char="⬥"/>
              <a:defRPr sz="2368">
                <a:effectLst>
                  <a:outerShdw blurRad="9398" dist="18796" dir="2700000" rotWithShape="0">
                    <a:srgbClr val="DDDDDD"/>
                  </a:outerShdw>
                </a:effectLst>
              </a:defRPr>
            </a:pPr>
            <a:r>
              <a:rPr dirty="0"/>
              <a:t>uniform protection attributes</a:t>
            </a:r>
            <a:endParaRPr sz="2072" dirty="0"/>
          </a:p>
          <a:p>
            <a:pPr marL="587375" lvl="1" indent="-251396" defTabSz="676655">
              <a:spcBef>
                <a:spcPts val="500"/>
              </a:spcBef>
              <a:buChar char="⬥"/>
              <a:defRPr sz="2368">
                <a:effectLst>
                  <a:outerShdw blurRad="9398" dist="18796" dir="2700000" rotWithShape="0">
                    <a:srgbClr val="DDDDDD"/>
                  </a:outerShdw>
                </a:effectLst>
              </a:defRPr>
            </a:pPr>
            <a:r>
              <a:rPr dirty="0"/>
              <a:t>one reference bit, one dirty bit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 b="0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 b="1">
                <a:solidFill>
                  <a:srgbClr val="5F72D4"/>
                </a:solidFill>
                <a:latin typeface="Arial Narrow"/>
                <a:ea typeface="Arial Narrow"/>
                <a:cs typeface="Arial Narrow"/>
                <a:sym typeface="Arial Narrow"/>
              </a:rPr>
              <a:t>22</a:t>
            </a:fld>
            <a:endParaRPr sz="1400" b="1">
              <a:solidFill>
                <a:srgbClr val="5F72D4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152400" y="1371600"/>
            <a:ext cx="8839200" cy="5105400"/>
          </a:xfrm>
          <a:prstGeom prst="rect">
            <a:avLst/>
          </a:prstGeom>
          <a:solidFill>
            <a:srgbClr val="32323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838199" y="1600200"/>
            <a:ext cx="2286002" cy="52705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212" name="Shape 2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A superpage TLB</a:t>
            </a:r>
          </a:p>
        </p:txBody>
      </p:sp>
      <p:sp>
        <p:nvSpPr>
          <p:cNvPr id="213" name="Shape 213"/>
          <p:cNvSpPr/>
          <p:nvPr/>
        </p:nvSpPr>
        <p:spPr>
          <a:xfrm>
            <a:off x="2590800" y="2438400"/>
            <a:ext cx="3048000" cy="28956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grpSp>
        <p:nvGrpSpPr>
          <p:cNvPr id="216" name="Group 216"/>
          <p:cNvGrpSpPr/>
          <p:nvPr/>
        </p:nvGrpSpPr>
        <p:grpSpPr>
          <a:xfrm>
            <a:off x="2590800" y="2937986"/>
            <a:ext cx="3048000" cy="434341"/>
            <a:chOff x="0" y="0"/>
            <a:chExt cx="3048000" cy="434340"/>
          </a:xfrm>
        </p:grpSpPr>
        <p:sp>
          <p:nvSpPr>
            <p:cNvPr id="214" name="Shape 214"/>
            <p:cNvSpPr/>
            <p:nvPr/>
          </p:nvSpPr>
          <p:spPr>
            <a:xfrm>
              <a:off x="0" y="33813"/>
              <a:ext cx="3048000" cy="366714"/>
            </a:xfrm>
            <a:prstGeom prst="rect">
              <a:avLst/>
            </a:prstGeom>
            <a:solidFill>
              <a:srgbClr val="9FC880"/>
            </a:solidFill>
            <a:ln w="9525" cap="flat">
              <a:solidFill>
                <a:srgbClr val="EAEAE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defRPr>
                  <a:latin typeface="Arial Narrow"/>
                  <a:ea typeface="Arial Narrow"/>
                  <a:cs typeface="Arial Narrow"/>
                  <a:sym typeface="Arial Narrow"/>
                </a:defRPr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92814" y="0"/>
              <a:ext cx="2862372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lnSpc>
                  <a:spcPct val="90000"/>
                </a:lnSpc>
                <a:defRPr>
                  <a:latin typeface="Arial Narrow"/>
                  <a:ea typeface="Arial Narrow"/>
                  <a:cs typeface="Arial Narrow"/>
                  <a:sym typeface="Arial Narrow"/>
                </a:defRPr>
              </a:lvl1pPr>
            </a:lstStyle>
            <a:p>
              <a:pPr>
                <a:defRPr>
                  <a:solidFill>
                    <a:srgbClr val="EAEAEA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base page entry (size=1)</a:t>
              </a:r>
            </a:p>
          </p:txBody>
        </p:sp>
      </p:grpSp>
      <p:grpSp>
        <p:nvGrpSpPr>
          <p:cNvPr id="219" name="Group 219"/>
          <p:cNvGrpSpPr/>
          <p:nvPr/>
        </p:nvGrpSpPr>
        <p:grpSpPr>
          <a:xfrm>
            <a:off x="2590800" y="3859529"/>
            <a:ext cx="3048000" cy="434341"/>
            <a:chOff x="0" y="0"/>
            <a:chExt cx="3048000" cy="434340"/>
          </a:xfrm>
        </p:grpSpPr>
        <p:sp>
          <p:nvSpPr>
            <p:cNvPr id="217" name="Shape 217"/>
            <p:cNvSpPr/>
            <p:nvPr/>
          </p:nvSpPr>
          <p:spPr>
            <a:xfrm>
              <a:off x="0" y="26669"/>
              <a:ext cx="3048000" cy="381001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9525" cap="flat">
              <a:solidFill>
                <a:srgbClr val="EAEAE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defRPr>
                  <a:solidFill>
                    <a:srgbClr val="EAEAEA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85968" y="0"/>
              <a:ext cx="2876064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lnSpc>
                  <a:spcPct val="90000"/>
                </a:lnSpc>
                <a:defRPr>
                  <a:solidFill>
                    <a:srgbClr val="EAEAEA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lvl1pPr>
            </a:lstStyle>
            <a:p>
              <a: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Arial Narrow"/>
                  <a:ea typeface="Arial Narrow"/>
                  <a:cs typeface="Arial Narrow"/>
                  <a:sym typeface="Arial Narrow"/>
                </a:rPr>
                <a:t>superpage entry (size=4)</a:t>
              </a:r>
            </a:p>
          </p:txBody>
        </p:sp>
      </p:grpSp>
      <p:sp>
        <p:nvSpPr>
          <p:cNvPr id="220" name="Shape 220"/>
          <p:cNvSpPr/>
          <p:nvPr/>
        </p:nvSpPr>
        <p:spPr>
          <a:xfrm>
            <a:off x="381000" y="1600200"/>
            <a:ext cx="4724400" cy="0"/>
          </a:xfrm>
          <a:prstGeom prst="line">
            <a:avLst/>
          </a:prstGeom>
          <a:ln w="19050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381000" y="2133600"/>
            <a:ext cx="4724400" cy="0"/>
          </a:xfrm>
          <a:prstGeom prst="line">
            <a:avLst/>
          </a:prstGeom>
          <a:ln w="19050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22" name="Shape 222"/>
          <p:cNvSpPr/>
          <p:nvPr/>
        </p:nvSpPr>
        <p:spPr>
          <a:xfrm flipH="1">
            <a:off x="838199" y="1600200"/>
            <a:ext cx="1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3124200" y="1600200"/>
            <a:ext cx="0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24" name="Shape 224"/>
          <p:cNvSpPr/>
          <p:nvPr/>
        </p:nvSpPr>
        <p:spPr>
          <a:xfrm>
            <a:off x="1524000" y="1676400"/>
            <a:ext cx="381000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2057400" y="1676400"/>
            <a:ext cx="381000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</a:defRPr>
            </a:pPr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2590800" y="1676400"/>
            <a:ext cx="381000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</a:defRPr>
            </a:pP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4343400" y="1676400"/>
            <a:ext cx="381000" cy="381000"/>
          </a:xfrm>
          <a:prstGeom prst="rect">
            <a:avLst/>
          </a:prstGeom>
          <a:solidFill>
            <a:srgbClr val="9FC88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</a:defRPr>
            </a:pP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1940837" y="5624512"/>
            <a:ext cx="1979376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>physical memory</a:t>
            </a:r>
          </a:p>
        </p:txBody>
      </p:sp>
      <p:sp>
        <p:nvSpPr>
          <p:cNvPr id="229" name="Shape 229"/>
          <p:cNvSpPr/>
          <p:nvPr/>
        </p:nvSpPr>
        <p:spPr>
          <a:xfrm>
            <a:off x="990600" y="1676400"/>
            <a:ext cx="381000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4233862" y="1600200"/>
            <a:ext cx="1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4833937" y="1600200"/>
            <a:ext cx="1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5519737" y="5638800"/>
            <a:ext cx="2286001" cy="52705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3919537" y="5638800"/>
            <a:ext cx="4724401" cy="0"/>
          </a:xfrm>
          <a:prstGeom prst="line">
            <a:avLst/>
          </a:prstGeom>
          <a:ln w="19050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3919537" y="6172200"/>
            <a:ext cx="4724401" cy="0"/>
          </a:xfrm>
          <a:prstGeom prst="line">
            <a:avLst/>
          </a:prstGeom>
          <a:ln w="19050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5519737" y="5638800"/>
            <a:ext cx="1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7805737" y="5638800"/>
            <a:ext cx="1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37" name="Shape 237"/>
          <p:cNvSpPr/>
          <p:nvPr/>
        </p:nvSpPr>
        <p:spPr>
          <a:xfrm>
            <a:off x="6205537" y="5715000"/>
            <a:ext cx="381001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238" name="Shape 238"/>
          <p:cNvSpPr/>
          <p:nvPr/>
        </p:nvSpPr>
        <p:spPr>
          <a:xfrm>
            <a:off x="6738937" y="5715000"/>
            <a:ext cx="381001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</a:defRPr>
            </a:pP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7272337" y="5715000"/>
            <a:ext cx="381001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</a:defRPr>
            </a:pP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4191000" y="5715000"/>
            <a:ext cx="381000" cy="381000"/>
          </a:xfrm>
          <a:prstGeom prst="rect">
            <a:avLst/>
          </a:prstGeom>
          <a:solidFill>
            <a:srgbClr val="9FC88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</a:defRPr>
            </a:pPr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4994294" y="1662112"/>
            <a:ext cx="1743037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>virtual memory</a:t>
            </a:r>
          </a:p>
        </p:txBody>
      </p:sp>
      <p:sp>
        <p:nvSpPr>
          <p:cNvPr id="242" name="Shape 242"/>
          <p:cNvSpPr/>
          <p:nvPr/>
        </p:nvSpPr>
        <p:spPr>
          <a:xfrm>
            <a:off x="5672137" y="5715000"/>
            <a:ext cx="381001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4081462" y="5638800"/>
            <a:ext cx="1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44" name="Shape 244"/>
          <p:cNvSpPr/>
          <p:nvPr/>
        </p:nvSpPr>
        <p:spPr>
          <a:xfrm>
            <a:off x="4681537" y="5638800"/>
            <a:ext cx="1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955868" y="3810000"/>
            <a:ext cx="993389" cy="777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solidFill>
                  <a:srgbClr val="EAEAEA"/>
                </a:solidFill>
              </a:defRPr>
            </a:pP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>virtual</a:t>
            </a:r>
          </a:p>
          <a:p>
            <a:pPr algn="ctr">
              <a:defRPr>
                <a:solidFill>
                  <a:srgbClr val="EAEAEA"/>
                </a:solidFill>
              </a:defRPr>
            </a:pP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>address</a:t>
            </a:r>
          </a:p>
        </p:txBody>
      </p:sp>
      <p:sp>
        <p:nvSpPr>
          <p:cNvPr id="246" name="Shape 246"/>
          <p:cNvSpPr/>
          <p:nvPr/>
        </p:nvSpPr>
        <p:spPr>
          <a:xfrm>
            <a:off x="3774003" y="4800600"/>
            <a:ext cx="562532" cy="434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>TLB</a:t>
            </a:r>
          </a:p>
        </p:txBody>
      </p:sp>
      <p:sp>
        <p:nvSpPr>
          <p:cNvPr id="247" name="Shape 247"/>
          <p:cNvSpPr/>
          <p:nvPr/>
        </p:nvSpPr>
        <p:spPr>
          <a:xfrm>
            <a:off x="5638800" y="4114800"/>
            <a:ext cx="1004888" cy="1485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EAEAEA"/>
            </a:solidFill>
            <a:tailEnd type="stealth"/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</a:defRPr>
            </a:pP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1957387" y="2157412"/>
            <a:ext cx="604838" cy="19573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EAEAEA"/>
            </a:solidFill>
            <a:tailEnd type="stealth"/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</a:defRPr>
            </a:pP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6688727" y="3770312"/>
            <a:ext cx="1076733" cy="77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solidFill>
                  <a:srgbClr val="EAEAEA"/>
                </a:solidFill>
              </a:defRPr>
            </a:pP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>physical</a:t>
            </a:r>
          </a:p>
          <a:p>
            <a:pPr algn="ctr">
              <a:defRPr>
                <a:solidFill>
                  <a:srgbClr val="EAEAEA"/>
                </a:solidFill>
              </a:defRPr>
            </a:pP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>address</a:t>
            </a:r>
          </a:p>
        </p:txBody>
      </p:sp>
      <p:grpSp>
        <p:nvGrpSpPr>
          <p:cNvPr id="252" name="Group 252"/>
          <p:cNvGrpSpPr/>
          <p:nvPr/>
        </p:nvGrpSpPr>
        <p:grpSpPr>
          <a:xfrm>
            <a:off x="5708614" y="381000"/>
            <a:ext cx="3406811" cy="3276600"/>
            <a:chOff x="0" y="0"/>
            <a:chExt cx="3406810" cy="3276600"/>
          </a:xfrm>
        </p:grpSpPr>
        <p:sp>
          <p:nvSpPr>
            <p:cNvPr id="250" name="Shape 250"/>
            <p:cNvSpPr/>
            <p:nvPr/>
          </p:nvSpPr>
          <p:spPr>
            <a:xfrm>
              <a:off x="0" y="0"/>
              <a:ext cx="3406811" cy="3276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062" y="0"/>
                  </a:moveTo>
                  <a:lnTo>
                    <a:pt x="8062" y="0"/>
                  </a:lnTo>
                  <a:cubicBezTo>
                    <a:pt x="6567" y="0"/>
                    <a:pt x="5355" y="1612"/>
                    <a:pt x="5355" y="3600"/>
                  </a:cubicBezTo>
                  <a:lnTo>
                    <a:pt x="5355" y="12600"/>
                  </a:lnTo>
                  <a:lnTo>
                    <a:pt x="0" y="21056"/>
                  </a:lnTo>
                  <a:lnTo>
                    <a:pt x="5355" y="18000"/>
                  </a:lnTo>
                  <a:cubicBezTo>
                    <a:pt x="5355" y="19988"/>
                    <a:pt x="6567" y="21600"/>
                    <a:pt x="8062" y="21600"/>
                  </a:cubicBezTo>
                  <a:lnTo>
                    <a:pt x="18892" y="21600"/>
                  </a:lnTo>
                  <a:cubicBezTo>
                    <a:pt x="20388" y="21600"/>
                    <a:pt x="21600" y="19988"/>
                    <a:pt x="21600" y="18000"/>
                  </a:cubicBezTo>
                  <a:lnTo>
                    <a:pt x="21600" y="3600"/>
                  </a:lnTo>
                  <a:cubicBezTo>
                    <a:pt x="21600" y="1612"/>
                    <a:pt x="20388" y="0"/>
                    <a:pt x="18892" y="0"/>
                  </a:cubicBezTo>
                  <a:lnTo>
                    <a:pt x="8062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EAEAE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EAEAEA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938414" y="419100"/>
              <a:ext cx="2374567" cy="2438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>
                <a:defRPr>
                  <a:solidFill>
                    <a:srgbClr val="EAEAEA"/>
                  </a:solidFill>
                </a:defRPr>
              </a:pPr>
              <a:r>
                <a:rPr sz="2800">
                  <a:latin typeface="Arial Narrow"/>
                  <a:ea typeface="Arial Narrow"/>
                  <a:cs typeface="Arial Narrow"/>
                  <a:sym typeface="Arial Narrow"/>
                </a:rPr>
                <a:t>Alpha: </a:t>
              </a:r>
              <a:br>
                <a:rPr sz="2800">
                  <a:latin typeface="Arial Narrow"/>
                  <a:ea typeface="Arial Narrow"/>
                  <a:cs typeface="Arial Narrow"/>
                  <a:sym typeface="Arial Narrow"/>
                </a:rPr>
              </a:br>
              <a:r>
                <a:rPr sz="2800">
                  <a:latin typeface="Arial Narrow"/>
                  <a:ea typeface="Arial Narrow"/>
                  <a:cs typeface="Arial Narrow"/>
                  <a:sym typeface="Arial Narrow"/>
                </a:rPr>
                <a:t>8,64,512KB; 4MB</a:t>
              </a:r>
              <a:br>
                <a:rPr sz="2800">
                  <a:latin typeface="Arial Narrow"/>
                  <a:ea typeface="Arial Narrow"/>
                  <a:cs typeface="Arial Narrow"/>
                  <a:sym typeface="Arial Narrow"/>
                </a:rPr>
              </a:br>
              <a:endParaRPr sz="2800">
                <a:latin typeface="Arial Narrow"/>
                <a:ea typeface="Arial Narrow"/>
                <a:cs typeface="Arial Narrow"/>
                <a:sym typeface="Arial Narrow"/>
              </a:endParaRPr>
            </a:p>
            <a:p>
              <a:pPr algn="ctr">
                <a:defRPr>
                  <a:solidFill>
                    <a:srgbClr val="EAEAEA"/>
                  </a:solidFill>
                </a:defRPr>
              </a:pPr>
              <a:r>
                <a:rPr sz="2800">
                  <a:latin typeface="Arial Narrow"/>
                  <a:ea typeface="Arial Narrow"/>
                  <a:cs typeface="Arial Narrow"/>
                  <a:sym typeface="Arial Narrow"/>
                </a:rPr>
                <a:t>Itanium:</a:t>
              </a:r>
            </a:p>
            <a:p>
              <a:pPr algn="ctr">
                <a:defRPr>
                  <a:solidFill>
                    <a:srgbClr val="EAEAEA"/>
                  </a:solidFill>
                </a:defRPr>
              </a:pPr>
              <a:r>
                <a:rPr sz="2800">
                  <a:latin typeface="Arial Narrow"/>
                  <a:ea typeface="Arial Narrow"/>
                  <a:cs typeface="Arial Narrow"/>
                  <a:sym typeface="Arial Narrow"/>
                </a:rPr>
                <a:t>4,8,16,64,256KB; </a:t>
              </a:r>
            </a:p>
            <a:p>
              <a:pPr algn="ctr">
                <a:defRPr>
                  <a:solidFill>
                    <a:srgbClr val="EAEAEA"/>
                  </a:solidFill>
                </a:defRPr>
              </a:pPr>
              <a:r>
                <a:rPr sz="2800">
                  <a:latin typeface="Arial Narrow"/>
                  <a:ea typeface="Arial Narrow"/>
                  <a:cs typeface="Arial Narrow"/>
                  <a:sym typeface="Arial Narrow"/>
                </a:rPr>
                <a:t>1,4,16,64,256MB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" grpId="1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23</a:t>
            </a:fld>
            <a:endParaRPr sz="1400"/>
          </a:p>
        </p:txBody>
      </p:sp>
      <p:sp>
        <p:nvSpPr>
          <p:cNvPr id="255" name="Shape 255"/>
          <p:cNvSpPr>
            <a:spLocks noGrp="1"/>
          </p:cNvSpPr>
          <p:nvPr>
            <p:ph type="title"/>
          </p:nvPr>
        </p:nvSpPr>
        <p:spPr>
          <a:xfrm>
            <a:off x="657225" y="-1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Quiz</a:t>
            </a:r>
          </a:p>
        </p:txBody>
      </p:sp>
      <p:sp>
        <p:nvSpPr>
          <p:cNvPr id="256" name="Shape 256"/>
          <p:cNvSpPr>
            <a:spLocks noGrp="1"/>
          </p:cNvSpPr>
          <p:nvPr>
            <p:ph type="body" idx="1"/>
          </p:nvPr>
        </p:nvSpPr>
        <p:spPr>
          <a:xfrm>
            <a:off x="685800" y="1155699"/>
            <a:ext cx="7772400" cy="542290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buChar char="•"/>
            </a:pPr>
            <a:r>
              <a:rPr sz="2400"/>
              <a:t>Consider a machine that has a 32-bit virtual address space and 8KByte page size.</a:t>
            </a:r>
          </a:p>
          <a:p>
            <a:pPr marL="457200" indent="-457200">
              <a:lnSpc>
                <a:spcPct val="90000"/>
              </a:lnSpc>
              <a:buChar char="•"/>
            </a:pPr>
            <a:endParaRPr sz="2400"/>
          </a:p>
          <a:p>
            <a:pPr>
              <a:lnSpc>
                <a:spcPct val="90000"/>
              </a:lnSpc>
              <a:spcBef>
                <a:spcPts val="500"/>
              </a:spcBef>
              <a:buAutoNum type="arabicPeriod"/>
            </a:pPr>
            <a:r>
              <a:rPr sz="2400"/>
              <a:t>What is the total size (in bytes) of the virtual address space for each process? 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endParaRPr sz="2400"/>
          </a:p>
          <a:p>
            <a:pPr>
              <a:lnSpc>
                <a:spcPct val="90000"/>
              </a:lnSpc>
              <a:spcBef>
                <a:spcPts val="500"/>
              </a:spcBef>
              <a:buAutoNum type="arabicPeriod" startAt="2"/>
            </a:pPr>
            <a:r>
              <a:rPr sz="2400"/>
              <a:t>How many bits in a 32-bit address are needed to determine the page number of the address?</a:t>
            </a:r>
          </a:p>
          <a:p>
            <a:pPr marL="457200" indent="-457200">
              <a:lnSpc>
                <a:spcPct val="90000"/>
              </a:lnSpc>
              <a:buAutoNum type="arabicPeriod" startAt="2"/>
            </a:pPr>
            <a:endParaRPr sz="2400"/>
          </a:p>
          <a:p>
            <a:pPr>
              <a:lnSpc>
                <a:spcPct val="90000"/>
              </a:lnSpc>
              <a:spcBef>
                <a:spcPts val="500"/>
              </a:spcBef>
              <a:buAutoNum type="arabicPeriod" startAt="3"/>
            </a:pPr>
            <a:r>
              <a:rPr sz="2400"/>
              <a:t>How many bits in a 32-bit address represent the byte offset into a page?</a:t>
            </a:r>
          </a:p>
          <a:p>
            <a:pPr marL="457200" indent="-457200">
              <a:lnSpc>
                <a:spcPct val="90000"/>
              </a:lnSpc>
              <a:buAutoNum type="arabicPeriod" startAt="3"/>
            </a:pPr>
            <a:endParaRPr sz="2400"/>
          </a:p>
          <a:p>
            <a:pPr>
              <a:lnSpc>
                <a:spcPct val="90000"/>
              </a:lnSpc>
              <a:spcBef>
                <a:spcPts val="500"/>
              </a:spcBef>
              <a:buAutoNum type="arabicPeriod" startAt="4"/>
            </a:pPr>
            <a:r>
              <a:rPr sz="2400"/>
              <a:t>How many page-table entries are present in the page table?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24</a:t>
            </a:fld>
            <a:endParaRPr sz="1400"/>
          </a:p>
        </p:txBody>
      </p:sp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xfrm>
            <a:off x="657225" y="-1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Quiz Answers</a:t>
            </a:r>
          </a:p>
        </p:txBody>
      </p:sp>
      <p:sp>
        <p:nvSpPr>
          <p:cNvPr id="260" name="Shape 260"/>
          <p:cNvSpPr>
            <a:spLocks noGrp="1"/>
          </p:cNvSpPr>
          <p:nvPr>
            <p:ph type="body" idx="1"/>
          </p:nvPr>
        </p:nvSpPr>
        <p:spPr>
          <a:xfrm>
            <a:off x="685800" y="1155699"/>
            <a:ext cx="7772400" cy="542290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lnSpc>
                <a:spcPct val="80000"/>
              </a:lnSpc>
              <a:spcBef>
                <a:spcPts val="400"/>
              </a:spcBef>
              <a:buChar char="•"/>
            </a:pPr>
            <a:r>
              <a:rPr sz="2000"/>
              <a:t>Consider a machine that has a 32-bit virtual address space and 4KByte page size.</a:t>
            </a:r>
          </a:p>
          <a:p>
            <a:pPr marL="457200" indent="-457200">
              <a:lnSpc>
                <a:spcPct val="80000"/>
              </a:lnSpc>
              <a:buChar char="•"/>
            </a:pPr>
            <a:endParaRPr sz="2000"/>
          </a:p>
          <a:p>
            <a:pPr marL="285750" indent="-285750">
              <a:lnSpc>
                <a:spcPct val="80000"/>
              </a:lnSpc>
              <a:spcBef>
                <a:spcPts val="400"/>
              </a:spcBef>
              <a:buAutoNum type="arabicPeriod"/>
            </a:pPr>
            <a:r>
              <a:rPr sz="2000"/>
              <a:t>Total size (in bytes) of the virtual address space for each process = 2^32 = 4 * 1024 * 1024 *1024 bytes = 4 GB</a:t>
            </a:r>
          </a:p>
          <a:p>
            <a:pPr marL="457200" indent="-457200">
              <a:lnSpc>
                <a:spcPct val="80000"/>
              </a:lnSpc>
              <a:buAutoNum type="arabicPeriod"/>
            </a:pPr>
            <a:endParaRPr sz="2000"/>
          </a:p>
          <a:p>
            <a:pPr marL="285750" indent="-285750">
              <a:lnSpc>
                <a:spcPct val="80000"/>
              </a:lnSpc>
              <a:spcBef>
                <a:spcPts val="400"/>
              </a:spcBef>
              <a:buAutoNum type="arabicPeriod" startAt="2"/>
            </a:pPr>
            <a:r>
              <a:rPr sz="2000"/>
              <a:t>Number of pages in virtual address space = 4GB/8KB = 512*1024 = 2^9*2^10 = 2^19</a:t>
            </a:r>
          </a:p>
          <a:p>
            <a:pPr marL="702128" lvl="1" indent="-244928">
              <a:lnSpc>
                <a:spcPct val="80000"/>
              </a:lnSpc>
              <a:spcBef>
                <a:spcPts val="400"/>
              </a:spcBef>
              <a:buChar char="•"/>
              <a:defRPr sz="2800">
                <a:solidFill>
                  <a:srgbClr val="000000"/>
                </a:solidFill>
              </a:defRPr>
            </a:pPr>
            <a:r>
              <a:rPr sz="1800"/>
              <a:t>So the number of bits in a 32-bit address are needed to determine the page number of the address = log2(4GB/8KB) = log2(2^19) = 19 bits</a:t>
            </a:r>
          </a:p>
          <a:p>
            <a:pPr marL="457200" indent="-457200">
              <a:lnSpc>
                <a:spcPct val="80000"/>
              </a:lnSpc>
              <a:buAutoNum type="arabicPeriod" startAt="2"/>
            </a:pPr>
            <a:endParaRPr sz="2000"/>
          </a:p>
          <a:p>
            <a:pPr marL="285750" indent="-285750">
              <a:lnSpc>
                <a:spcPct val="80000"/>
              </a:lnSpc>
              <a:spcBef>
                <a:spcPts val="400"/>
              </a:spcBef>
              <a:buAutoNum type="arabicPeriod" startAt="3"/>
            </a:pPr>
            <a:r>
              <a:rPr sz="2000"/>
              <a:t>How many bits in a 32-bit address represent the byte offset into a page?</a:t>
            </a:r>
          </a:p>
          <a:p>
            <a:pPr marL="702128" lvl="1" indent="-244928">
              <a:lnSpc>
                <a:spcPct val="80000"/>
              </a:lnSpc>
              <a:spcBef>
                <a:spcPts val="400"/>
              </a:spcBef>
              <a:buChar char="•"/>
              <a:defRPr sz="2800">
                <a:solidFill>
                  <a:srgbClr val="000000"/>
                </a:solidFill>
              </a:defRPr>
            </a:pPr>
            <a:r>
              <a:rPr sz="1800"/>
              <a:t>log2(8KB) = log2(2^13) = 13</a:t>
            </a:r>
          </a:p>
          <a:p>
            <a:pPr marL="702128" lvl="1" indent="-244928">
              <a:lnSpc>
                <a:spcPct val="80000"/>
              </a:lnSpc>
              <a:spcBef>
                <a:spcPts val="400"/>
              </a:spcBef>
              <a:buChar char="•"/>
              <a:defRPr sz="2800">
                <a:solidFill>
                  <a:srgbClr val="000000"/>
                </a:solidFill>
              </a:defRPr>
            </a:pPr>
            <a:r>
              <a:rPr sz="1800"/>
              <a:t>Also, 32 – 19 = 13 bits</a:t>
            </a:r>
          </a:p>
          <a:p>
            <a:pPr marL="457200" indent="-457200">
              <a:lnSpc>
                <a:spcPct val="80000"/>
              </a:lnSpc>
              <a:buAutoNum type="arabicPeriod" startAt="3"/>
            </a:pPr>
            <a:endParaRPr sz="2000"/>
          </a:p>
          <a:p>
            <a:pPr marL="285750" indent="-285750">
              <a:lnSpc>
                <a:spcPct val="80000"/>
              </a:lnSpc>
              <a:spcBef>
                <a:spcPts val="400"/>
              </a:spcBef>
              <a:buAutoNum type="arabicPeriod" startAt="4"/>
            </a:pPr>
            <a:r>
              <a:rPr sz="2000"/>
              <a:t>How many page-table entries are present in the page table?</a:t>
            </a:r>
          </a:p>
          <a:p>
            <a:pPr marL="702128" lvl="1" indent="-244928">
              <a:lnSpc>
                <a:spcPct val="80000"/>
              </a:lnSpc>
              <a:spcBef>
                <a:spcPts val="400"/>
              </a:spcBef>
              <a:buChar char="•"/>
              <a:defRPr sz="2800">
                <a:solidFill>
                  <a:srgbClr val="000000"/>
                </a:solidFill>
              </a:defRPr>
            </a:pPr>
            <a:r>
              <a:rPr sz="1800"/>
              <a:t>Number of PTEs = Number of pages in virtual address = 4GB/8KB = 2^19 pages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25</a:t>
            </a:fld>
            <a:endParaRPr sz="1400"/>
          </a:p>
        </p:txBody>
      </p:sp>
      <p:sp>
        <p:nvSpPr>
          <p:cNvPr id="263" name="Shape 263"/>
          <p:cNvSpPr>
            <a:spLocks noGrp="1"/>
          </p:cNvSpPr>
          <p:nvPr>
            <p:ph type="title"/>
          </p:nvPr>
        </p:nvSpPr>
        <p:spPr>
          <a:xfrm>
            <a:off x="657225" y="-1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References</a:t>
            </a:r>
          </a:p>
        </p:txBody>
      </p:sp>
      <p:sp>
        <p:nvSpPr>
          <p:cNvPr id="264" name="Shape 264"/>
          <p:cNvSpPr>
            <a:spLocks noGrp="1"/>
          </p:cNvSpPr>
          <p:nvPr>
            <p:ph type="body" idx="1"/>
          </p:nvPr>
        </p:nvSpPr>
        <p:spPr>
          <a:xfrm>
            <a:off x="685800" y="1247775"/>
            <a:ext cx="7772400" cy="48482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6042" indent="-336042" algn="l" defTabSz="896111">
              <a:lnSpc>
                <a:spcPct val="80000"/>
              </a:lnSpc>
              <a:buChar char="•"/>
              <a:defRPr sz="3136"/>
            </a:pPr>
            <a:endParaRPr sz="1960" b="1" dirty="0"/>
          </a:p>
          <a:p>
            <a:pPr marL="210026" indent="-210026" algn="l" defTabSz="896111">
              <a:lnSpc>
                <a:spcPct val="80000"/>
              </a:lnSpc>
              <a:spcBef>
                <a:spcPts val="400"/>
              </a:spcBef>
              <a:buChar char="•"/>
              <a:defRPr sz="3136"/>
            </a:pPr>
            <a:r>
              <a:rPr sz="1960" b="1" dirty="0"/>
              <a:t>Chapter 3: Modern Operating Systems, Andrew S. Tanenbaum</a:t>
            </a:r>
          </a:p>
          <a:p>
            <a:pPr marL="336042" indent="-336042" algn="l" defTabSz="896111">
              <a:lnSpc>
                <a:spcPct val="80000"/>
              </a:lnSpc>
              <a:buChar char="•"/>
              <a:defRPr sz="3136"/>
            </a:pPr>
            <a:endParaRPr sz="1960" b="1" dirty="0"/>
          </a:p>
          <a:p>
            <a:pPr marL="210026" indent="-210026" algn="l" defTabSz="896111">
              <a:lnSpc>
                <a:spcPct val="80000"/>
              </a:lnSpc>
              <a:spcBef>
                <a:spcPts val="400"/>
              </a:spcBef>
              <a:buChar char="•"/>
              <a:defRPr sz="3136"/>
            </a:pPr>
            <a:r>
              <a:rPr sz="1960" b="1" dirty="0"/>
              <a:t>X86 architecture</a:t>
            </a:r>
          </a:p>
          <a:p>
            <a:pPr marL="728091" lvl="1" indent="-280035" algn="l" defTabSz="896111">
              <a:lnSpc>
                <a:spcPct val="80000"/>
              </a:lnSpc>
              <a:spcBef>
                <a:spcPts val="600"/>
              </a:spcBef>
              <a:defRPr sz="2744">
                <a:solidFill>
                  <a:srgbClr val="000000"/>
                </a:solidFill>
              </a:defRPr>
            </a:pPr>
            <a:r>
              <a:rPr lang="en-US" sz="1764" dirty="0"/>
              <a:t>http://</a:t>
            </a:r>
            <a:r>
              <a:rPr lang="en-US" sz="1764" dirty="0" err="1"/>
              <a:t>en.wikipedia.org</a:t>
            </a:r>
            <a:r>
              <a:rPr lang="en-US" sz="1764" dirty="0"/>
              <a:t>/wiki/X86</a:t>
            </a:r>
          </a:p>
          <a:p>
            <a:pPr marL="728091" lvl="1" indent="-280035" algn="l" defTabSz="896111">
              <a:lnSpc>
                <a:spcPct val="80000"/>
              </a:lnSpc>
              <a:spcBef>
                <a:spcPts val="600"/>
              </a:spcBef>
              <a:defRPr sz="2744">
                <a:solidFill>
                  <a:srgbClr val="000000"/>
                </a:solidFill>
              </a:defRPr>
            </a:pPr>
            <a:endParaRPr sz="1764" b="1" dirty="0" smtClean="0"/>
          </a:p>
          <a:p>
            <a:pPr marL="210026" indent="-210026" algn="l" defTabSz="896111">
              <a:lnSpc>
                <a:spcPct val="80000"/>
              </a:lnSpc>
              <a:spcBef>
                <a:spcPts val="400"/>
              </a:spcBef>
              <a:buChar char="•"/>
              <a:defRPr sz="3136"/>
            </a:pPr>
            <a:r>
              <a:rPr sz="1960" b="1" dirty="0" smtClean="0"/>
              <a:t>Memory </a:t>
            </a:r>
            <a:r>
              <a:rPr sz="1960" b="1" dirty="0"/>
              <a:t>segment</a:t>
            </a:r>
          </a:p>
          <a:p>
            <a:pPr marL="628078" lvl="1" indent="-180022" algn="l" defTabSz="896111">
              <a:lnSpc>
                <a:spcPct val="80000"/>
              </a:lnSpc>
              <a:spcBef>
                <a:spcPts val="400"/>
              </a:spcBef>
              <a:defRPr sz="2744">
                <a:solidFill>
                  <a:srgbClr val="000000"/>
                </a:solidFill>
              </a:defRPr>
            </a:pPr>
            <a:r>
              <a:rPr lang="en-US" sz="1764" dirty="0"/>
              <a:t>http://</a:t>
            </a:r>
            <a:r>
              <a:rPr lang="en-US" sz="1764" dirty="0" err="1"/>
              <a:t>en.wikipedia.org</a:t>
            </a:r>
            <a:r>
              <a:rPr lang="en-US" sz="1764" dirty="0"/>
              <a:t>/wiki/</a:t>
            </a:r>
            <a:r>
              <a:rPr lang="en-US" sz="1764" dirty="0" err="1"/>
              <a:t>Memory_segment</a:t>
            </a:r>
            <a:endParaRPr lang="en-US" sz="1764" dirty="0"/>
          </a:p>
          <a:p>
            <a:pPr marL="336042" indent="-336042" algn="l" defTabSz="896111">
              <a:lnSpc>
                <a:spcPct val="80000"/>
              </a:lnSpc>
              <a:buChar char="•"/>
              <a:defRPr sz="3136"/>
            </a:pPr>
            <a:endParaRPr sz="1960" b="1" dirty="0"/>
          </a:p>
          <a:p>
            <a:pPr marL="210026" indent="-210026" algn="l" defTabSz="896111">
              <a:lnSpc>
                <a:spcPct val="80000"/>
              </a:lnSpc>
              <a:spcBef>
                <a:spcPts val="400"/>
              </a:spcBef>
              <a:buChar char="•"/>
              <a:defRPr sz="3136"/>
            </a:pPr>
            <a:r>
              <a:rPr sz="1960" b="1" dirty="0"/>
              <a:t>Memory model</a:t>
            </a:r>
            <a:endParaRPr sz="1960" dirty="0">
              <a:solidFill>
                <a:srgbClr val="000000"/>
              </a:solidFill>
            </a:endParaRPr>
          </a:p>
          <a:p>
            <a:pPr marL="628078" lvl="1" indent="-180022" algn="l" defTabSz="896111">
              <a:lnSpc>
                <a:spcPct val="80000"/>
              </a:lnSpc>
              <a:spcBef>
                <a:spcPts val="400"/>
              </a:spcBef>
              <a:defRPr sz="2744">
                <a:solidFill>
                  <a:srgbClr val="000000"/>
                </a:solidFill>
              </a:defRPr>
            </a:pPr>
            <a:r>
              <a:rPr sz="1764" dirty="0"/>
              <a:t>http://en.wikipedia.org/wiki/Memory_model</a:t>
            </a:r>
          </a:p>
          <a:p>
            <a:pPr marL="336042" indent="-336042" algn="l" defTabSz="896111">
              <a:lnSpc>
                <a:spcPct val="80000"/>
              </a:lnSpc>
              <a:buChar char="•"/>
              <a:defRPr sz="3136"/>
            </a:pPr>
            <a:endParaRPr sz="1960" dirty="0"/>
          </a:p>
          <a:p>
            <a:pPr marL="210026" indent="-210026" algn="l" defTabSz="896111">
              <a:lnSpc>
                <a:spcPct val="80000"/>
              </a:lnSpc>
              <a:spcBef>
                <a:spcPts val="400"/>
              </a:spcBef>
              <a:buChar char="•"/>
              <a:defRPr sz="3136"/>
            </a:pPr>
            <a:r>
              <a:rPr sz="1960" b="1" dirty="0"/>
              <a:t>IA-32 Intel Architecture Software Developer’s Manual, Volume 1: Basic </a:t>
            </a:r>
            <a:r>
              <a:rPr sz="1960" b="1" dirty="0" smtClean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05686342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3</a:t>
            </a:fld>
            <a:endParaRPr sz="1400"/>
          </a:p>
        </p:txBody>
      </p:sp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xfrm>
            <a:off x="628650" y="-1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Typical Memory Hierarchy</a:t>
            </a:r>
          </a:p>
        </p:txBody>
      </p:sp>
      <p:pic>
        <p:nvPicPr>
          <p:cNvPr id="87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1475" y="1214437"/>
            <a:ext cx="8343900" cy="4500563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Shape 88"/>
          <p:cNvSpPr/>
          <p:nvPr/>
        </p:nvSpPr>
        <p:spPr>
          <a:xfrm flipH="1">
            <a:off x="1905000" y="2895600"/>
            <a:ext cx="1" cy="2819400"/>
          </a:xfrm>
          <a:prstGeom prst="line">
            <a:avLst/>
          </a:prstGeom>
          <a:ln w="57150">
            <a:solidFill>
              <a:srgbClr val="0000FF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1462087" y="5638800"/>
            <a:ext cx="1273632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Tahoma"/>
                <a:ea typeface="Tahoma"/>
                <a:cs typeface="Tahoma"/>
                <a:sym typeface="Tahoma"/>
              </a:rPr>
              <a:t>SLOWER</a:t>
            </a:r>
          </a:p>
        </p:txBody>
      </p:sp>
      <p:sp>
        <p:nvSpPr>
          <p:cNvPr id="90" name="Shape 90"/>
          <p:cNvSpPr/>
          <p:nvPr/>
        </p:nvSpPr>
        <p:spPr>
          <a:xfrm>
            <a:off x="1676400" y="2514600"/>
            <a:ext cx="1139240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Tahoma"/>
                <a:ea typeface="Tahoma"/>
                <a:cs typeface="Tahoma"/>
                <a:sym typeface="Tahoma"/>
              </a:rPr>
              <a:t>FASTER</a:t>
            </a:r>
          </a:p>
        </p:txBody>
      </p:sp>
      <p:sp>
        <p:nvSpPr>
          <p:cNvPr id="91" name="Shape 91"/>
          <p:cNvSpPr/>
          <p:nvPr/>
        </p:nvSpPr>
        <p:spPr>
          <a:xfrm>
            <a:off x="6564312" y="2362200"/>
            <a:ext cx="1355041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Tahoma"/>
                <a:ea typeface="Tahoma"/>
                <a:cs typeface="Tahoma"/>
                <a:sym typeface="Tahoma"/>
              </a:rPr>
              <a:t>SMALLER</a:t>
            </a:r>
          </a:p>
        </p:txBody>
      </p:sp>
      <p:sp>
        <p:nvSpPr>
          <p:cNvPr id="92" name="Shape 92"/>
          <p:cNvSpPr/>
          <p:nvPr/>
        </p:nvSpPr>
        <p:spPr>
          <a:xfrm>
            <a:off x="7162800" y="2819400"/>
            <a:ext cx="0" cy="2819400"/>
          </a:xfrm>
          <a:prstGeom prst="line">
            <a:avLst/>
          </a:prstGeom>
          <a:ln w="57150">
            <a:solidFill>
              <a:srgbClr val="0000FF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6680200" y="5638800"/>
            <a:ext cx="1164541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Tahoma"/>
                <a:ea typeface="Tahoma"/>
                <a:cs typeface="Tahoma"/>
                <a:sym typeface="Tahoma"/>
              </a:rPr>
              <a:t>BIGGER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4</a:t>
            </a:fld>
            <a:endParaRPr sz="1400"/>
          </a:p>
        </p:txBody>
      </p:sp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762000" y="-1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3200" dirty="0"/>
              <a:t>Basic Memory Management</a:t>
            </a:r>
            <a:br>
              <a:rPr sz="3200" dirty="0"/>
            </a:br>
            <a:r>
              <a:rPr lang="en-US" sz="3200" dirty="0" smtClean="0"/>
              <a:t>"</a:t>
            </a:r>
            <a:r>
              <a:rPr sz="2400" dirty="0" smtClean="0"/>
              <a:t>Mono</a:t>
            </a:r>
            <a:r>
              <a:rPr lang="en-US" sz="2400" dirty="0" smtClean="0"/>
              <a:t>-</a:t>
            </a:r>
            <a:r>
              <a:rPr sz="2400" dirty="0" smtClean="0"/>
              <a:t>programming</a:t>
            </a:r>
            <a:r>
              <a:rPr lang="en-US" sz="2400" dirty="0" smtClean="0"/>
              <a:t>"</a:t>
            </a:r>
            <a:r>
              <a:rPr sz="2400" dirty="0" smtClean="0"/>
              <a:t> </a:t>
            </a:r>
            <a:r>
              <a:rPr sz="2400" dirty="0"/>
              <a:t>without Swapping or Paging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sz="quarter" idx="1"/>
          </p:nvPr>
        </p:nvSpPr>
        <p:spPr>
          <a:xfrm>
            <a:off x="1193800" y="5537200"/>
            <a:ext cx="7772400" cy="9144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15468" indent="-315468" defTabSz="841247">
              <a:lnSpc>
                <a:spcPct val="90000"/>
              </a:lnSpc>
              <a:buSzTx/>
              <a:buNone/>
              <a:defRPr sz="2944"/>
            </a:pPr>
            <a:r>
              <a:t>Three simple ways of organizing memory</a:t>
            </a:r>
            <a:endParaRPr sz="2576"/>
          </a:p>
          <a:p>
            <a:pPr marL="315468" indent="-315468" defTabSz="841247">
              <a:lnSpc>
                <a:spcPct val="90000"/>
              </a:lnSpc>
              <a:spcBef>
                <a:spcPts val="600"/>
              </a:spcBef>
              <a:buSzTx/>
              <a:buNone/>
              <a:defRPr sz="2944"/>
            </a:pPr>
            <a:r>
              <a:rPr sz="2576"/>
              <a:t>- </a:t>
            </a:r>
            <a:r>
              <a:rPr sz="2576">
                <a:solidFill>
                  <a:srgbClr val="000000"/>
                </a:solidFill>
              </a:rPr>
              <a:t>an operating system with one user process</a:t>
            </a:r>
          </a:p>
        </p:txBody>
      </p:sp>
      <p:pic>
        <p:nvPicPr>
          <p:cNvPr id="98" name="4-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5150" y="1530350"/>
            <a:ext cx="8013700" cy="3797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5</a:t>
            </a:fld>
            <a:endParaRPr sz="1400"/>
          </a:p>
        </p:txBody>
      </p:sp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-1" y="-1"/>
            <a:ext cx="9144002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pPr>
              <a:defRPr sz="4400"/>
            </a:pPr>
            <a:r>
              <a:rPr sz="4000"/>
              <a:t>Multiprogramming with Fixed Partitions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"/>
          </p:nvPr>
        </p:nvSpPr>
        <p:spPr>
          <a:xfrm>
            <a:off x="330200" y="5105400"/>
            <a:ext cx="8813800" cy="9144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05740" indent="-205740" defTabSz="548640">
              <a:lnSpc>
                <a:spcPct val="90000"/>
              </a:lnSpc>
              <a:spcBef>
                <a:spcPts val="400"/>
              </a:spcBef>
              <a:buChar char="•"/>
              <a:defRPr sz="1920"/>
            </a:pPr>
            <a:r>
              <a:t>Fixed memory partitions</a:t>
            </a:r>
            <a:endParaRPr sz="1680"/>
          </a:p>
          <a:p>
            <a:pPr marL="171450" lvl="1" indent="102870" defTabSz="548640">
              <a:lnSpc>
                <a:spcPct val="90000"/>
              </a:lnSpc>
              <a:spcBef>
                <a:spcPts val="400"/>
              </a:spcBef>
              <a:buSzTx/>
              <a:buNone/>
              <a:defRPr sz="1680">
                <a:solidFill>
                  <a:srgbClr val="000000"/>
                </a:solidFill>
              </a:defRPr>
            </a:pPr>
            <a:r>
              <a:t>(a) separate input queues of processes for each partition</a:t>
            </a:r>
          </a:p>
          <a:p>
            <a:pPr marL="171450" lvl="1" indent="102870" defTabSz="548640">
              <a:lnSpc>
                <a:spcPct val="90000"/>
              </a:lnSpc>
              <a:spcBef>
                <a:spcPts val="400"/>
              </a:spcBef>
              <a:buSzTx/>
              <a:buNone/>
              <a:defRPr sz="1680">
                <a:solidFill>
                  <a:srgbClr val="000000"/>
                </a:solidFill>
              </a:defRPr>
            </a:pPr>
            <a:r>
              <a:t>(b) single input queue</a:t>
            </a:r>
          </a:p>
        </p:txBody>
      </p:sp>
      <p:pic>
        <p:nvPicPr>
          <p:cNvPr id="103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3987" y="1057275"/>
            <a:ext cx="5781676" cy="39322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6</a:t>
            </a:fld>
            <a:endParaRPr sz="1400"/>
          </a:p>
        </p:txBody>
      </p:sp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xfrm>
            <a:off x="657225" y="-1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Relocation and Protection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idx="1"/>
          </p:nvPr>
        </p:nvSpPr>
        <p:spPr>
          <a:xfrm>
            <a:off x="266700" y="923925"/>
            <a:ext cx="4495800" cy="57181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44316" indent="-244316" defTabSz="868680">
              <a:spcBef>
                <a:spcPts val="500"/>
              </a:spcBef>
              <a:buChar char="•"/>
              <a:defRPr sz="3040"/>
            </a:pPr>
            <a:r>
              <a:rPr sz="2280"/>
              <a:t>Problem: A programmer doesn’t know where a program will be loaded in memory</a:t>
            </a:r>
          </a:p>
          <a:p>
            <a:pPr marL="628241" lvl="1" indent="-193901" defTabSz="868680">
              <a:spcBef>
                <a:spcPts val="400"/>
              </a:spcBef>
              <a:defRPr sz="2660">
                <a:solidFill>
                  <a:srgbClr val="000000"/>
                </a:solidFill>
              </a:defRPr>
            </a:pPr>
            <a:r>
              <a:rPr sz="1900"/>
              <a:t>address locations of variables and code routines cannot be absolute</a:t>
            </a:r>
          </a:p>
          <a:p>
            <a:pPr marL="628241" lvl="1" indent="-193901" defTabSz="868680">
              <a:spcBef>
                <a:spcPts val="400"/>
              </a:spcBef>
              <a:defRPr sz="2660">
                <a:solidFill>
                  <a:srgbClr val="000000"/>
                </a:solidFill>
              </a:defRPr>
            </a:pPr>
            <a:r>
              <a:rPr sz="1900"/>
              <a:t>must keep a program out of other processes’ partitions</a:t>
            </a:r>
          </a:p>
          <a:p>
            <a:pPr marL="244316" indent="-244316" defTabSz="868680">
              <a:spcBef>
                <a:spcPts val="500"/>
              </a:spcBef>
              <a:buChar char="•"/>
              <a:defRPr sz="3040"/>
            </a:pPr>
            <a:r>
              <a:rPr sz="2280"/>
              <a:t>Solution: Use base and limit values</a:t>
            </a:r>
          </a:p>
          <a:p>
            <a:pPr marL="244316" indent="-244316" defTabSz="868680">
              <a:spcBef>
                <a:spcPts val="500"/>
              </a:spcBef>
              <a:buChar char="•"/>
              <a:defRPr sz="3040"/>
            </a:pPr>
            <a:r>
              <a:rPr sz="2280"/>
              <a:t>Relocation</a:t>
            </a:r>
          </a:p>
          <a:p>
            <a:pPr marL="637936" lvl="1" indent="-203596" defTabSz="868680">
              <a:spcBef>
                <a:spcPts val="400"/>
              </a:spcBef>
              <a:defRPr sz="2660">
                <a:solidFill>
                  <a:srgbClr val="000000"/>
                </a:solidFill>
              </a:defRPr>
            </a:pPr>
            <a:r>
              <a:rPr sz="1994"/>
              <a:t>A</a:t>
            </a:r>
            <a:r>
              <a:rPr sz="1900"/>
              <a:t>ddress locations in a program are relative. </a:t>
            </a:r>
          </a:p>
          <a:p>
            <a:pPr marL="628241" lvl="1" indent="-193901" defTabSz="868680">
              <a:spcBef>
                <a:spcPts val="400"/>
              </a:spcBef>
              <a:defRPr sz="2660">
                <a:solidFill>
                  <a:srgbClr val="000000"/>
                </a:solidFill>
              </a:defRPr>
            </a:pPr>
            <a:r>
              <a:rPr sz="1900"/>
              <a:t>They are added to a </a:t>
            </a:r>
            <a:r>
              <a:rPr sz="1900" b="1"/>
              <a:t>base value</a:t>
            </a:r>
            <a:r>
              <a:rPr sz="1900"/>
              <a:t> to map to physical addresses.</a:t>
            </a:r>
          </a:p>
          <a:p>
            <a:pPr marL="244316" indent="-244316" defTabSz="868680">
              <a:spcBef>
                <a:spcPts val="500"/>
              </a:spcBef>
              <a:buChar char="•"/>
              <a:defRPr sz="3040"/>
            </a:pPr>
            <a:r>
              <a:rPr sz="2280"/>
              <a:t>Protection</a:t>
            </a:r>
          </a:p>
          <a:p>
            <a:pPr marL="637936" lvl="1" indent="-203596" defTabSz="868680">
              <a:spcBef>
                <a:spcPts val="400"/>
              </a:spcBef>
              <a:defRPr sz="2660">
                <a:solidFill>
                  <a:srgbClr val="000000"/>
                </a:solidFill>
              </a:defRPr>
            </a:pPr>
            <a:r>
              <a:rPr sz="1994"/>
              <a:t>Access to a</a:t>
            </a:r>
            <a:r>
              <a:rPr sz="1900"/>
              <a:t>ddress locations larger than</a:t>
            </a:r>
            <a:r>
              <a:rPr sz="1900" b="1"/>
              <a:t> limit value</a:t>
            </a:r>
            <a:r>
              <a:rPr sz="1900"/>
              <a:t> results in an error</a:t>
            </a:r>
          </a:p>
        </p:txBody>
      </p:sp>
      <p:sp>
        <p:nvSpPr>
          <p:cNvPr id="108" name="Shape 108"/>
          <p:cNvSpPr/>
          <p:nvPr/>
        </p:nvSpPr>
        <p:spPr>
          <a:xfrm>
            <a:off x="5499100" y="1574800"/>
            <a:ext cx="1054100" cy="1358900"/>
          </a:xfrm>
          <a:prstGeom prst="rect">
            <a:avLst/>
          </a:prstGeom>
          <a:blipFill>
            <a:blip r:embed="rId2"/>
          </a:blipFill>
          <a:ln w="28575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6623050" y="1776412"/>
            <a:ext cx="2442044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sz="1800">
                <a:latin typeface="+mj-lt"/>
                <a:ea typeface="+mj-ea"/>
                <a:cs typeface="+mj-cs"/>
                <a:sym typeface="Helvetica"/>
              </a:rPr>
              <a:t>Relative Addresses in </a:t>
            </a:r>
          </a:p>
          <a:p>
            <a:r>
              <a:rPr sz="1800">
                <a:latin typeface="+mj-lt"/>
                <a:ea typeface="+mj-ea"/>
                <a:cs typeface="+mj-cs"/>
                <a:sym typeface="Helvetica"/>
              </a:rPr>
              <a:t>original program binary</a:t>
            </a:r>
          </a:p>
        </p:txBody>
      </p:sp>
      <p:sp>
        <p:nvSpPr>
          <p:cNvPr id="110" name="Shape 110"/>
          <p:cNvSpPr/>
          <p:nvPr/>
        </p:nvSpPr>
        <p:spPr>
          <a:xfrm>
            <a:off x="5203825" y="2703512"/>
            <a:ext cx="23127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800">
                <a:latin typeface="+mj-lt"/>
                <a:ea typeface="+mj-ea"/>
                <a:cs typeface="+mj-cs"/>
                <a:sym typeface="Helvetica"/>
              </a:rPr>
              <a:t>0</a:t>
            </a:r>
          </a:p>
        </p:txBody>
      </p:sp>
      <p:sp>
        <p:nvSpPr>
          <p:cNvPr id="111" name="Shape 111"/>
          <p:cNvSpPr/>
          <p:nvPr/>
        </p:nvSpPr>
        <p:spPr>
          <a:xfrm>
            <a:off x="4822825" y="1243012"/>
            <a:ext cx="68836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800">
                <a:latin typeface="+mj-lt"/>
                <a:ea typeface="+mj-ea"/>
                <a:cs typeface="+mj-cs"/>
                <a:sym typeface="Helvetica"/>
              </a:rPr>
              <a:t>LIMIT</a:t>
            </a:r>
          </a:p>
        </p:txBody>
      </p:sp>
      <p:sp>
        <p:nvSpPr>
          <p:cNvPr id="112" name="Shape 112"/>
          <p:cNvSpPr/>
          <p:nvPr/>
        </p:nvSpPr>
        <p:spPr>
          <a:xfrm>
            <a:off x="5549900" y="4330700"/>
            <a:ext cx="1054100" cy="1358900"/>
          </a:xfrm>
          <a:prstGeom prst="rect">
            <a:avLst/>
          </a:prstGeom>
          <a:blipFill>
            <a:blip r:embed="rId2"/>
          </a:blipFill>
          <a:ln w="28575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5524500" y="3810000"/>
            <a:ext cx="1104900" cy="25400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6724650" y="4570412"/>
            <a:ext cx="2391592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sz="1800">
                <a:latin typeface="+mj-lt"/>
                <a:ea typeface="+mj-ea"/>
                <a:cs typeface="+mj-cs"/>
                <a:sym typeface="Helvetica"/>
              </a:rPr>
              <a:t>Relocated Addresses </a:t>
            </a:r>
          </a:p>
          <a:p>
            <a:r>
              <a:rPr sz="1800">
                <a:latin typeface="+mj-lt"/>
                <a:ea typeface="+mj-ea"/>
                <a:cs typeface="+mj-cs"/>
                <a:sym typeface="Helvetica"/>
              </a:rPr>
              <a:t>in Executing Binary</a:t>
            </a:r>
          </a:p>
        </p:txBody>
      </p:sp>
      <p:sp>
        <p:nvSpPr>
          <p:cNvPr id="115" name="Shape 115"/>
          <p:cNvSpPr/>
          <p:nvPr/>
        </p:nvSpPr>
        <p:spPr>
          <a:xfrm>
            <a:off x="5267325" y="6145212"/>
            <a:ext cx="23127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800">
                <a:latin typeface="+mj-lt"/>
                <a:ea typeface="+mj-ea"/>
                <a:cs typeface="+mj-cs"/>
                <a:sym typeface="Helvetica"/>
              </a:rPr>
              <a:t>0</a:t>
            </a:r>
          </a:p>
        </p:txBody>
      </p:sp>
      <p:sp>
        <p:nvSpPr>
          <p:cNvPr id="116" name="Shape 116"/>
          <p:cNvSpPr/>
          <p:nvPr/>
        </p:nvSpPr>
        <p:spPr>
          <a:xfrm>
            <a:off x="4810125" y="3465512"/>
            <a:ext cx="1082388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sz="1800">
                <a:latin typeface="+mj-lt"/>
                <a:ea typeface="+mj-ea"/>
                <a:cs typeface="+mj-cs"/>
                <a:sym typeface="Helvetica"/>
              </a:rPr>
              <a:t>Physical </a:t>
            </a:r>
          </a:p>
          <a:p>
            <a:r>
              <a:rPr sz="1800">
                <a:latin typeface="+mj-lt"/>
                <a:ea typeface="+mj-ea"/>
                <a:cs typeface="+mj-cs"/>
                <a:sym typeface="Helvetica"/>
              </a:rPr>
              <a:t>MAX</a:t>
            </a:r>
          </a:p>
        </p:txBody>
      </p:sp>
      <p:sp>
        <p:nvSpPr>
          <p:cNvPr id="117" name="Shape 117"/>
          <p:cNvSpPr/>
          <p:nvPr/>
        </p:nvSpPr>
        <p:spPr>
          <a:xfrm>
            <a:off x="4835525" y="5497512"/>
            <a:ext cx="71403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800">
                <a:latin typeface="+mj-lt"/>
                <a:ea typeface="+mj-ea"/>
                <a:cs typeface="+mj-cs"/>
                <a:sym typeface="Helvetica"/>
              </a:rPr>
              <a:t>BASE</a:t>
            </a:r>
          </a:p>
        </p:txBody>
      </p:sp>
      <p:sp>
        <p:nvSpPr>
          <p:cNvPr id="118" name="Shape 118"/>
          <p:cNvSpPr/>
          <p:nvPr/>
        </p:nvSpPr>
        <p:spPr>
          <a:xfrm>
            <a:off x="4581525" y="4214812"/>
            <a:ext cx="974562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sz="1800">
                <a:latin typeface="+mj-lt"/>
                <a:ea typeface="+mj-ea"/>
                <a:cs typeface="+mj-cs"/>
                <a:sym typeface="Helvetica"/>
              </a:rPr>
              <a:t>BASE +</a:t>
            </a:r>
          </a:p>
          <a:p>
            <a:r>
              <a:rPr sz="1800">
                <a:latin typeface="+mj-lt"/>
                <a:ea typeface="+mj-ea"/>
                <a:cs typeface="+mj-cs"/>
                <a:sym typeface="Helvetica"/>
              </a:rPr>
              <a:t>  LIMIT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4-5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7105" y="1202704"/>
            <a:ext cx="6312020" cy="2788271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7</a:t>
            </a:fld>
            <a:endParaRPr sz="1400"/>
          </a:p>
        </p:txBody>
      </p:sp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xfrm>
            <a:off x="685800" y="-1"/>
            <a:ext cx="7772400" cy="114300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640079">
              <a:defRPr sz="2520"/>
            </a:pPr>
            <a:r>
              <a:t>What if physical memory is not enough to hold all processes?</a:t>
            </a:r>
          </a:p>
          <a:p>
            <a:pPr defTabSz="640079">
              <a:defRPr sz="2520"/>
            </a:pPr>
            <a:r>
              <a:t>— Swapping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idx="1"/>
          </p:nvPr>
        </p:nvSpPr>
        <p:spPr>
          <a:xfrm>
            <a:off x="96749" y="4050679"/>
            <a:ext cx="9283701" cy="27178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57175" indent="-257175">
              <a:spcBef>
                <a:spcPts val="500"/>
              </a:spcBef>
              <a:buChar char="•"/>
              <a:defRPr>
                <a:solidFill>
                  <a:srgbClr val="000000"/>
                </a:solidFill>
              </a:defRPr>
            </a:pPr>
            <a:r>
              <a:rPr sz="2400"/>
              <a:t>Physical memory may not be enough to accommodate the needs of all processes</a:t>
            </a:r>
          </a:p>
          <a:p>
            <a:pPr marL="257175" indent="-257175">
              <a:spcBef>
                <a:spcPts val="500"/>
              </a:spcBef>
              <a:buChar char="•"/>
              <a:defRPr>
                <a:solidFill>
                  <a:srgbClr val="000000"/>
                </a:solidFill>
              </a:defRPr>
            </a:pPr>
            <a:r>
              <a:rPr sz="2400"/>
              <a:t>Memory allocation changes as</a:t>
            </a:r>
            <a:r>
              <a:rPr sz="2000"/>
              <a:t> </a:t>
            </a:r>
          </a:p>
          <a:p>
            <a:pPr marL="640896" lvl="1" indent="-183696">
              <a:spcBef>
                <a:spcPts val="400"/>
              </a:spcBef>
              <a:defRPr sz="2800">
                <a:solidFill>
                  <a:srgbClr val="000000"/>
                </a:solidFill>
              </a:defRPr>
            </a:pPr>
            <a:r>
              <a:rPr sz="1800"/>
              <a:t>processes come into memory</a:t>
            </a:r>
          </a:p>
          <a:p>
            <a:pPr marL="640896" lvl="1" indent="-183696">
              <a:spcBef>
                <a:spcPts val="400"/>
              </a:spcBef>
              <a:defRPr sz="2800">
                <a:solidFill>
                  <a:srgbClr val="000000"/>
                </a:solidFill>
              </a:defRPr>
            </a:pPr>
            <a:r>
              <a:rPr sz="1800"/>
              <a:t>leave memory and are </a:t>
            </a:r>
            <a:r>
              <a:rPr sz="1800" b="1" i="1"/>
              <a:t>swapped out</a:t>
            </a:r>
            <a:r>
              <a:rPr sz="1800"/>
              <a:t> to disk</a:t>
            </a:r>
          </a:p>
          <a:p>
            <a:pPr marL="640896" lvl="1" indent="-183696">
              <a:spcBef>
                <a:spcPts val="400"/>
              </a:spcBef>
              <a:defRPr sz="2800">
                <a:solidFill>
                  <a:srgbClr val="000000"/>
                </a:solidFill>
              </a:defRPr>
            </a:pPr>
            <a:r>
              <a:rPr sz="1800"/>
              <a:t>Re-enter memory by getting </a:t>
            </a:r>
            <a:r>
              <a:rPr sz="1800" b="1" i="1"/>
              <a:t>swapped-in </a:t>
            </a:r>
            <a:r>
              <a:rPr sz="1800"/>
              <a:t>from disk</a:t>
            </a:r>
          </a:p>
          <a:p>
            <a:pPr marL="257175" indent="-257175">
              <a:spcBef>
                <a:spcPts val="500"/>
              </a:spcBef>
              <a:buChar char="•"/>
              <a:defRPr>
                <a:solidFill>
                  <a:srgbClr val="000000"/>
                </a:solidFill>
              </a:defRPr>
            </a:pPr>
            <a:r>
              <a:rPr sz="2400"/>
              <a:t>Shaded regions are unused memory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8</a:t>
            </a:fld>
            <a:endParaRPr sz="1400"/>
          </a:p>
        </p:txBody>
      </p:sp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xfrm>
            <a:off x="657225" y="-1"/>
            <a:ext cx="7772400" cy="114300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521208">
              <a:defRPr sz="2508"/>
            </a:pPr>
            <a:r>
              <a:t>What if physical memory is not enough for a single process?</a:t>
            </a:r>
          </a:p>
          <a:p>
            <a:pPr defTabSz="521208">
              <a:defRPr sz="2508"/>
            </a:pPr>
            <a:r>
              <a:t>— Virtual Memory</a:t>
            </a:r>
          </a:p>
        </p:txBody>
      </p:sp>
      <p:sp>
        <p:nvSpPr>
          <p:cNvPr id="127" name="Shape 127"/>
          <p:cNvSpPr>
            <a:spLocks noGrp="1"/>
          </p:cNvSpPr>
          <p:nvPr>
            <p:ph type="body" idx="1"/>
          </p:nvPr>
        </p:nvSpPr>
        <p:spPr>
          <a:xfrm>
            <a:off x="215900" y="1016000"/>
            <a:ext cx="4813300" cy="5664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14312" indent="-214312">
              <a:lnSpc>
                <a:spcPct val="80000"/>
              </a:lnSpc>
              <a:spcBef>
                <a:spcPts val="400"/>
              </a:spcBef>
              <a:buChar char="•"/>
              <a:defRPr>
                <a:solidFill>
                  <a:srgbClr val="000000"/>
                </a:solidFill>
              </a:defRPr>
            </a:pPr>
            <a:r>
              <a:rPr sz="2000"/>
              <a:t>Swapping is useful when the sum total of memory requirements of all processes is greater than DRAM available in the system.</a:t>
            </a:r>
          </a:p>
          <a:p>
            <a:pPr>
              <a:lnSpc>
                <a:spcPct val="80000"/>
              </a:lnSpc>
              <a:buChar char="•"/>
              <a:defRPr>
                <a:solidFill>
                  <a:srgbClr val="000000"/>
                </a:solidFill>
              </a:defRPr>
            </a:pPr>
            <a:endParaRPr sz="1200"/>
          </a:p>
          <a:p>
            <a:pPr marL="214312" indent="-214312">
              <a:lnSpc>
                <a:spcPct val="80000"/>
              </a:lnSpc>
              <a:spcBef>
                <a:spcPts val="400"/>
              </a:spcBef>
              <a:buChar char="•"/>
              <a:defRPr>
                <a:solidFill>
                  <a:srgbClr val="000000"/>
                </a:solidFill>
              </a:defRPr>
            </a:pPr>
            <a:r>
              <a:rPr sz="2000"/>
              <a:t>But sometimes, a  single process might require more memory than the available DRAM in the system.</a:t>
            </a:r>
          </a:p>
          <a:p>
            <a:pPr>
              <a:lnSpc>
                <a:spcPct val="80000"/>
              </a:lnSpc>
              <a:buChar char="•"/>
              <a:defRPr>
                <a:solidFill>
                  <a:srgbClr val="000000"/>
                </a:solidFill>
              </a:defRPr>
            </a:pPr>
            <a:endParaRPr sz="1600"/>
          </a:p>
          <a:p>
            <a:pPr marL="214312" indent="-214312">
              <a:lnSpc>
                <a:spcPct val="80000"/>
              </a:lnSpc>
              <a:spcBef>
                <a:spcPts val="400"/>
              </a:spcBef>
              <a:buChar char="•"/>
              <a:defRPr>
                <a:solidFill>
                  <a:srgbClr val="000000"/>
                </a:solidFill>
              </a:defRPr>
            </a:pPr>
            <a:r>
              <a:rPr sz="2000"/>
              <a:t>In such cases swapping is not enough. Rather, we need to break up the memory space of a process into smaller equal-sized pieces (called pages).</a:t>
            </a:r>
          </a:p>
          <a:p>
            <a:pPr>
              <a:lnSpc>
                <a:spcPct val="80000"/>
              </a:lnSpc>
              <a:buChar char="•"/>
              <a:defRPr>
                <a:solidFill>
                  <a:srgbClr val="000000"/>
                </a:solidFill>
              </a:defRPr>
            </a:pPr>
            <a:endParaRPr sz="1400"/>
          </a:p>
          <a:p>
            <a:pPr marL="214312" indent="-214312">
              <a:lnSpc>
                <a:spcPct val="80000"/>
              </a:lnSpc>
              <a:spcBef>
                <a:spcPts val="400"/>
              </a:spcBef>
              <a:buChar char="•"/>
              <a:defRPr>
                <a:solidFill>
                  <a:srgbClr val="000000"/>
                </a:solidFill>
              </a:defRPr>
            </a:pPr>
            <a:r>
              <a:rPr sz="2000"/>
              <a:t>Operating system then decides which pages stay in memory and which get moved to disk.</a:t>
            </a:r>
          </a:p>
          <a:p>
            <a:pPr>
              <a:lnSpc>
                <a:spcPct val="80000"/>
              </a:lnSpc>
              <a:buChar char="•"/>
            </a:pPr>
            <a:endParaRPr sz="2000">
              <a:solidFill>
                <a:srgbClr val="FF0000"/>
              </a:solidFill>
            </a:endParaRPr>
          </a:p>
          <a:p>
            <a:pPr marL="214312" indent="-214312">
              <a:lnSpc>
                <a:spcPct val="80000"/>
              </a:lnSpc>
              <a:spcBef>
                <a:spcPts val="400"/>
              </a:spcBef>
              <a:buChar char="•"/>
            </a:pPr>
            <a:r>
              <a:rPr sz="2000">
                <a:solidFill>
                  <a:srgbClr val="FF0000"/>
                </a:solidFill>
              </a:rPr>
              <a:t>Virtual memory</a:t>
            </a:r>
            <a:r>
              <a:rPr sz="2000">
                <a:solidFill>
                  <a:srgbClr val="000000"/>
                </a:solidFill>
              </a:rPr>
              <a:t>: means that each process gets an illusion that it has more memory than the physical DRAM in the system.</a:t>
            </a:r>
          </a:p>
        </p:txBody>
      </p:sp>
      <p:sp>
        <p:nvSpPr>
          <p:cNvPr id="128" name="Shape 128"/>
          <p:cNvSpPr/>
          <p:nvPr/>
        </p:nvSpPr>
        <p:spPr>
          <a:xfrm>
            <a:off x="5549900" y="1714500"/>
            <a:ext cx="1244600" cy="4533900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7505700" y="2819400"/>
            <a:ext cx="1244600" cy="2679700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4927638" y="1116012"/>
            <a:ext cx="2476424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rPr sz="1800" i="1">
                <a:latin typeface="+mj-lt"/>
                <a:ea typeface="+mj-ea"/>
                <a:cs typeface="+mj-cs"/>
                <a:sym typeface="Helvetica"/>
              </a:rPr>
              <a:t>Virtual Address Space </a:t>
            </a:r>
          </a:p>
          <a:p>
            <a:pPr algn="ctr"/>
            <a:r>
              <a:rPr sz="1800" i="1">
                <a:latin typeface="+mj-lt"/>
                <a:ea typeface="+mj-ea"/>
                <a:cs typeface="+mj-cs"/>
                <a:sym typeface="Helvetica"/>
              </a:rPr>
              <a:t>of a Process</a:t>
            </a:r>
          </a:p>
        </p:txBody>
      </p:sp>
      <p:sp>
        <p:nvSpPr>
          <p:cNvPr id="131" name="Shape 131"/>
          <p:cNvSpPr/>
          <p:nvPr/>
        </p:nvSpPr>
        <p:spPr>
          <a:xfrm>
            <a:off x="7232650" y="2474912"/>
            <a:ext cx="169195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 i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800" i="1">
                <a:latin typeface="+mj-lt"/>
                <a:ea typeface="+mj-ea"/>
                <a:cs typeface="+mj-cs"/>
                <a:sym typeface="Helvetica"/>
              </a:rPr>
              <a:t>Physical DRAM</a:t>
            </a:r>
          </a:p>
        </p:txBody>
      </p:sp>
      <p:sp>
        <p:nvSpPr>
          <p:cNvPr id="132" name="Shape 132"/>
          <p:cNvSpPr/>
          <p:nvPr/>
        </p:nvSpPr>
        <p:spPr>
          <a:xfrm>
            <a:off x="5562600" y="5537200"/>
            <a:ext cx="12446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5562600" y="4749800"/>
            <a:ext cx="12446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5562600" y="4000500"/>
            <a:ext cx="12446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5575300" y="3251200"/>
            <a:ext cx="12446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5575300" y="2514600"/>
            <a:ext cx="12446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7518400" y="3505200"/>
            <a:ext cx="12446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7518400" y="4203700"/>
            <a:ext cx="12446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7505700" y="4876800"/>
            <a:ext cx="12446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7134225" y="1941512"/>
            <a:ext cx="63802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800">
                <a:latin typeface="+mj-lt"/>
                <a:ea typeface="+mj-ea"/>
                <a:cs typeface="+mj-cs"/>
                <a:sym typeface="Helvetica"/>
              </a:rPr>
              <a:t>Page</a:t>
            </a:r>
          </a:p>
        </p:txBody>
      </p:sp>
      <p:sp>
        <p:nvSpPr>
          <p:cNvPr id="141" name="Shape 141"/>
          <p:cNvSpPr/>
          <p:nvPr/>
        </p:nvSpPr>
        <p:spPr>
          <a:xfrm>
            <a:off x="6765925" y="1473200"/>
            <a:ext cx="358637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6000">
                <a:latin typeface="+mj-lt"/>
                <a:ea typeface="+mj-ea"/>
                <a:cs typeface="+mj-cs"/>
                <a:sym typeface="Helvetica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9</a:t>
            </a:fld>
            <a:endParaRPr sz="1400"/>
          </a:p>
        </p:txBody>
      </p:sp>
      <p:sp>
        <p:nvSpPr>
          <p:cNvPr id="144" name="Shape 144"/>
          <p:cNvSpPr>
            <a:spLocks noGrp="1"/>
          </p:cNvSpPr>
          <p:nvPr>
            <p:ph type="title"/>
          </p:nvPr>
        </p:nvSpPr>
        <p:spPr>
          <a:xfrm>
            <a:off x="657225" y="-101601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Virtual Memory and MMU</a:t>
            </a:r>
          </a:p>
        </p:txBody>
      </p:sp>
      <p:sp>
        <p:nvSpPr>
          <p:cNvPr id="145" name="Shape 145"/>
          <p:cNvSpPr>
            <a:spLocks noGrp="1"/>
          </p:cNvSpPr>
          <p:nvPr>
            <p:ph type="body" sz="quarter" idx="1"/>
          </p:nvPr>
        </p:nvSpPr>
        <p:spPr>
          <a:xfrm>
            <a:off x="1104900" y="5549900"/>
            <a:ext cx="7493000" cy="13335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57175" indent="-257175">
              <a:lnSpc>
                <a:spcPct val="90000"/>
              </a:lnSpc>
              <a:spcBef>
                <a:spcPts val="500"/>
              </a:spcBef>
              <a:buChar char="•"/>
            </a:pPr>
            <a:r>
              <a:rPr sz="2400"/>
              <a:t>MMU = Memory Management Unit</a:t>
            </a:r>
          </a:p>
          <a:p>
            <a:pPr marL="257175" indent="-257175">
              <a:lnSpc>
                <a:spcPct val="90000"/>
              </a:lnSpc>
              <a:spcBef>
                <a:spcPts val="500"/>
              </a:spcBef>
              <a:buChar char="•"/>
            </a:pPr>
            <a:r>
              <a:rPr sz="2400"/>
              <a:t>Part of Hardware that accompanies the CPU</a:t>
            </a:r>
          </a:p>
          <a:p>
            <a:pPr marL="257175" indent="-257175">
              <a:lnSpc>
                <a:spcPct val="90000"/>
              </a:lnSpc>
              <a:spcBef>
                <a:spcPts val="500"/>
              </a:spcBef>
              <a:buChar char="•"/>
            </a:pPr>
            <a:r>
              <a:rPr sz="2400"/>
              <a:t>Converts Virtual Addresses to Physical Addresses</a:t>
            </a:r>
          </a:p>
        </p:txBody>
      </p:sp>
      <p:pic>
        <p:nvPicPr>
          <p:cNvPr id="146" name="4-9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1087" y="908050"/>
            <a:ext cx="7089776" cy="45751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1524</Words>
  <Application>Microsoft Macintosh PowerPoint</Application>
  <PresentationFormat>On-screen Show (4:3)</PresentationFormat>
  <Paragraphs>266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 Narrow</vt:lpstr>
      <vt:lpstr>Avenir Roman</vt:lpstr>
      <vt:lpstr>Comic Sans MS</vt:lpstr>
      <vt:lpstr>Cooper Md BT</vt:lpstr>
      <vt:lpstr>Helvetica</vt:lpstr>
      <vt:lpstr>Tahoma</vt:lpstr>
      <vt:lpstr>Times New Roman</vt:lpstr>
      <vt:lpstr>Wingdings</vt:lpstr>
      <vt:lpstr>Zapf Dingbats</vt:lpstr>
      <vt:lpstr>Arial</vt:lpstr>
      <vt:lpstr>Default</vt:lpstr>
      <vt:lpstr>Memory Management</vt:lpstr>
      <vt:lpstr>Memory Management </vt:lpstr>
      <vt:lpstr>Typical Memory Hierarchy</vt:lpstr>
      <vt:lpstr>Basic Memory Management "Mono-programming" without Swapping or Paging</vt:lpstr>
      <vt:lpstr>Multiprogramming with Fixed Partitions</vt:lpstr>
      <vt:lpstr>Relocation and Protection</vt:lpstr>
      <vt:lpstr>What if physical memory is not enough to hold all processes? — Swapping</vt:lpstr>
      <vt:lpstr>What if physical memory is not enough for a single process? — Virtual Memory</vt:lpstr>
      <vt:lpstr>Virtual Memory and MMU</vt:lpstr>
      <vt:lpstr>Recap: Powers of 2 !</vt:lpstr>
      <vt:lpstr>Page Tables</vt:lpstr>
      <vt:lpstr>Virtual Address Translation For Small Address Space</vt:lpstr>
      <vt:lpstr>Virtual Address Translation For Large Address Space</vt:lpstr>
      <vt:lpstr>Typical Page Table Entry (PTE)</vt:lpstr>
      <vt:lpstr>TLBs – Translation Lookaside Buffers</vt:lpstr>
      <vt:lpstr>Cold Start Penalty</vt:lpstr>
      <vt:lpstr>Tagged TLB</vt:lpstr>
      <vt:lpstr>Two types of memory translation architectures</vt:lpstr>
      <vt:lpstr>Impact of Page Size on Page tables</vt:lpstr>
      <vt:lpstr>TLB Coverage</vt:lpstr>
      <vt:lpstr>Superpages</vt:lpstr>
      <vt:lpstr>A superpage TLB</vt:lpstr>
      <vt:lpstr>Quiz</vt:lpstr>
      <vt:lpstr>Quiz Answers</vt:lpstr>
      <vt:lpstr>References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Management</dc:title>
  <cp:lastModifiedBy>Kartik Gopalan</cp:lastModifiedBy>
  <cp:revision>38</cp:revision>
  <cp:lastPrinted>2017-05-05T09:45:27Z</cp:lastPrinted>
  <dcterms:modified xsi:type="dcterms:W3CDTF">2017-10-18T19:22:41Z</dcterms:modified>
</cp:coreProperties>
</file>