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6" r:id="rId2"/>
    <p:sldId id="258" r:id="rId3"/>
    <p:sldId id="259" r:id="rId4"/>
    <p:sldId id="260" r:id="rId5"/>
    <p:sldId id="261" r:id="rId6"/>
    <p:sldId id="262" r:id="rId7"/>
    <p:sldId id="263" r:id="rId8"/>
    <p:sldId id="264" r:id="rId9"/>
    <p:sldId id="266" r:id="rId10"/>
    <p:sldId id="265"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snapToObjects="1">
      <p:cViewPr varScale="1">
        <p:scale>
          <a:sx n="107" d="100"/>
          <a:sy n="107" d="100"/>
        </p:scale>
        <p:origin x="176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47BC92-E53A-F24D-A51D-7FB076BCC6F1}" type="datetimeFigureOut">
              <a:rPr lang="en-US" smtClean="0"/>
              <a:t>9/3/17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76758F-3AD9-384A-9C90-C755CDF624A6}" type="slidenum">
              <a:rPr lang="en-US" smtClean="0"/>
              <a:t>‹#›</a:t>
            </a:fld>
            <a:endParaRPr lang="en-US"/>
          </a:p>
        </p:txBody>
      </p:sp>
    </p:spTree>
    <p:extLst>
      <p:ext uri="{BB962C8B-B14F-4D97-AF65-F5344CB8AC3E}">
        <p14:creationId xmlns:p14="http://schemas.microsoft.com/office/powerpoint/2010/main" val="915339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the parent process issues the wait system call, it enters</a:t>
            </a:r>
            <a:r>
              <a:rPr lang="en-US" baseline="0" dirty="0" smtClean="0"/>
              <a:t> the blocked state and does not try to burn unnecessary CPU cycles. The child process continues executes its instructions independently from the parent process. Once the child finishes its task and terminates normally, the OS will notify the parent process by signaling it with SIGCHLD. Then, the parent process wakes up and continues to the next instruction.</a:t>
            </a:r>
            <a:endParaRPr lang="en-US" dirty="0"/>
          </a:p>
        </p:txBody>
      </p:sp>
      <p:sp>
        <p:nvSpPr>
          <p:cNvPr id="4" name="Slide Number Placeholder 3"/>
          <p:cNvSpPr>
            <a:spLocks noGrp="1"/>
          </p:cNvSpPr>
          <p:nvPr>
            <p:ph type="sldNum" sz="quarter" idx="10"/>
          </p:nvPr>
        </p:nvSpPr>
        <p:spPr/>
        <p:txBody>
          <a:bodyPr/>
          <a:lstStyle/>
          <a:p>
            <a:fld id="{2776758F-3AD9-384A-9C90-C755CDF624A6}" type="slidenum">
              <a:rPr lang="en-US" smtClean="0"/>
              <a:t>3</a:t>
            </a:fld>
            <a:endParaRPr lang="en-US"/>
          </a:p>
        </p:txBody>
      </p:sp>
    </p:spTree>
    <p:extLst>
      <p:ext uri="{BB962C8B-B14F-4D97-AF65-F5344CB8AC3E}">
        <p14:creationId xmlns:p14="http://schemas.microsoft.com/office/powerpoint/2010/main" val="886743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handle</a:t>
            </a:r>
            <a:r>
              <a:rPr lang="en-US" baseline="0" dirty="0" smtClean="0"/>
              <a:t> </a:t>
            </a:r>
            <a:r>
              <a:rPr lang="en-US" baseline="0" smtClean="0"/>
              <a:t>the event, </a:t>
            </a:r>
            <a:r>
              <a:rPr lang="en-US" baseline="0" dirty="0" smtClean="0"/>
              <a:t>we need to associate our own signal handler with the intended signal.</a:t>
            </a:r>
          </a:p>
          <a:p>
            <a:endParaRPr lang="en-US" dirty="0" smtClean="0"/>
          </a:p>
          <a:p>
            <a:r>
              <a:rPr lang="en-US" dirty="0" smtClean="0"/>
              <a:t>Thanks</a:t>
            </a:r>
            <a:r>
              <a:rPr lang="en-US" baseline="0" dirty="0" smtClean="0"/>
              <a:t> to Rick Ord.</a:t>
            </a:r>
            <a:endParaRPr lang="en-US" dirty="0" smtClean="0"/>
          </a:p>
          <a:p>
            <a:r>
              <a:rPr lang="en-US" dirty="0" smtClean="0"/>
              <a:t>http://ieng9.ucsd.edu/~cs30x/</a:t>
            </a:r>
            <a:r>
              <a:rPr lang="en-US" dirty="0" err="1" smtClean="0"/>
              <a:t>rt_lt.rule.html</a:t>
            </a:r>
            <a:endParaRPr lang="en-US" dirty="0" smtClean="0"/>
          </a:p>
          <a:p>
            <a:r>
              <a:rPr lang="en-US" dirty="0" smtClean="0"/>
              <a:t>First, symbols. Read </a:t>
            </a:r>
          </a:p>
          <a:p>
            <a:r>
              <a:rPr lang="en-US" dirty="0" smtClean="0"/>
              <a:t>* as "pointer to" - always on the left side</a:t>
            </a:r>
          </a:p>
          <a:p>
            <a:r>
              <a:rPr lang="en-US" dirty="0" smtClean="0"/>
              <a:t>[] as "array of" - always on the right side</a:t>
            </a:r>
          </a:p>
          <a:p>
            <a:r>
              <a:rPr lang="en-US" dirty="0" smtClean="0"/>
              <a:t>() as "function returning" - always on the right side</a:t>
            </a:r>
          </a:p>
          <a:p>
            <a:r>
              <a:rPr lang="en-US" dirty="0" smtClean="0"/>
              <a:t>as you encounter them in the declaration.</a:t>
            </a:r>
          </a:p>
          <a:p>
            <a:endParaRPr lang="en-US" dirty="0" smtClean="0"/>
          </a:p>
          <a:p>
            <a:r>
              <a:rPr lang="en-US" dirty="0" smtClean="0"/>
              <a:t>STEP 1 ------ Find the identifier. This is your starting point. Then say to yourself, "identifier is." You've started your declaration.</a:t>
            </a:r>
          </a:p>
          <a:p>
            <a:r>
              <a:rPr lang="en-US" dirty="0" smtClean="0"/>
              <a:t>STEP 2 ------ Look at the symbols on the right of the identifier. If, say, you find "()" there, then you know that this is the declaration for a function. So you would then have "identifier is function returning". Or if you found a "[]" there, you would say "identifier is array of". Continue right until you run out of symbols *OR* hit a *right* parenthesis ")". (If you hit a left parenthesis, that's the beginning of a () symbol, even if there is stuff in between the parentheses. More on that below.)</a:t>
            </a:r>
          </a:p>
          <a:p>
            <a:r>
              <a:rPr lang="en-US" dirty="0" smtClean="0"/>
              <a:t>STEP 3 ------ Look at the symbols to the left of the identifier. If it is not one of our symbols above (say, something like "</a:t>
            </a:r>
            <a:r>
              <a:rPr lang="en-US" dirty="0" err="1" smtClean="0"/>
              <a:t>int</a:t>
            </a:r>
            <a:r>
              <a:rPr lang="en-US" dirty="0" smtClean="0"/>
              <a:t>"), just say it. Otherwise, translate it into English using that table above. Keep going left until you run out of symbols *OR* hit a *left* parenthesis "(".</a:t>
            </a:r>
            <a:endParaRPr lang="en-US" dirty="0"/>
          </a:p>
        </p:txBody>
      </p:sp>
      <p:sp>
        <p:nvSpPr>
          <p:cNvPr id="4" name="Slide Number Placeholder 3"/>
          <p:cNvSpPr>
            <a:spLocks noGrp="1"/>
          </p:cNvSpPr>
          <p:nvPr>
            <p:ph type="sldNum" sz="quarter" idx="10"/>
          </p:nvPr>
        </p:nvSpPr>
        <p:spPr/>
        <p:txBody>
          <a:bodyPr/>
          <a:lstStyle/>
          <a:p>
            <a:fld id="{2776758F-3AD9-384A-9C90-C755CDF624A6}" type="slidenum">
              <a:rPr lang="en-US" smtClean="0"/>
              <a:t>5</a:t>
            </a:fld>
            <a:endParaRPr lang="en-US"/>
          </a:p>
        </p:txBody>
      </p:sp>
    </p:spTree>
    <p:extLst>
      <p:ext uri="{BB962C8B-B14F-4D97-AF65-F5344CB8AC3E}">
        <p14:creationId xmlns:p14="http://schemas.microsoft.com/office/powerpoint/2010/main" val="1090458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76758F-3AD9-384A-9C90-C755CDF624A6}" type="slidenum">
              <a:rPr lang="en-US" smtClean="0"/>
              <a:t>6</a:t>
            </a:fld>
            <a:endParaRPr lang="en-US"/>
          </a:p>
        </p:txBody>
      </p:sp>
    </p:spTree>
    <p:extLst>
      <p:ext uri="{BB962C8B-B14F-4D97-AF65-F5344CB8AC3E}">
        <p14:creationId xmlns:p14="http://schemas.microsoft.com/office/powerpoint/2010/main" val="2050613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Abraham </a:t>
            </a:r>
            <a:r>
              <a:rPr lang="en-US" sz="1200" b="0" i="0" kern="1200" dirty="0" err="1" smtClean="0">
                <a:solidFill>
                  <a:schemeClr val="tx1"/>
                </a:solidFill>
                <a:effectLst/>
                <a:latin typeface="+mn-lt"/>
                <a:ea typeface="+mn-ea"/>
                <a:cs typeface="+mn-cs"/>
              </a:rPr>
              <a:t>Silberschatz</a:t>
            </a:r>
            <a:r>
              <a:rPr lang="en-US" sz="1200" b="0" i="0" kern="1200" dirty="0" smtClean="0">
                <a:solidFill>
                  <a:schemeClr val="tx1"/>
                </a:solidFill>
                <a:effectLst/>
                <a:latin typeface="+mn-lt"/>
                <a:ea typeface="+mn-ea"/>
                <a:cs typeface="+mn-cs"/>
              </a:rPr>
              <a:t>, Greg Gagne, and Peter Baer Galvin, "Operating System Concepts, Ninth Edition ", Chapter 3</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fd</a:t>
            </a:r>
            <a:r>
              <a:rPr lang="en-US" sz="1200" b="0" i="0" kern="1200" dirty="0" smtClean="0">
                <a:solidFill>
                  <a:schemeClr val="tx1"/>
                </a:solidFill>
                <a:effectLst/>
                <a:latin typeface="+mn-lt"/>
                <a:ea typeface="+mn-ea"/>
                <a:cs typeface="+mn-cs"/>
              </a:rPr>
              <a:t>[0]</a:t>
            </a:r>
            <a:r>
              <a:rPr lang="en-US" sz="1200" b="0" i="0" kern="1200" baseline="0" dirty="0" smtClean="0">
                <a:solidFill>
                  <a:schemeClr val="tx1"/>
                </a:solidFill>
                <a:effectLst/>
                <a:latin typeface="+mn-lt"/>
                <a:ea typeface="+mn-ea"/>
                <a:cs typeface="+mn-cs"/>
              </a:rPr>
              <a:t>: read end.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err="1" smtClean="0">
                <a:solidFill>
                  <a:schemeClr val="tx1"/>
                </a:solidFill>
                <a:effectLst/>
                <a:latin typeface="+mn-lt"/>
                <a:ea typeface="+mn-ea"/>
                <a:cs typeface="+mn-cs"/>
              </a:rPr>
              <a:t>fd</a:t>
            </a:r>
            <a:r>
              <a:rPr lang="en-US" sz="1200" b="0" i="0" kern="1200" baseline="0" dirty="0" smtClean="0">
                <a:solidFill>
                  <a:schemeClr val="tx1"/>
                </a:solidFill>
                <a:effectLst/>
                <a:latin typeface="+mn-lt"/>
                <a:ea typeface="+mn-ea"/>
                <a:cs typeface="+mn-cs"/>
              </a:rPr>
              <a:t>[1]: write end.</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6758F-3AD9-384A-9C90-C755CDF624A6}" type="slidenum">
              <a:rPr lang="en-US" smtClean="0"/>
              <a:t>10</a:t>
            </a:fld>
            <a:endParaRPr lang="en-US"/>
          </a:p>
        </p:txBody>
      </p:sp>
    </p:spTree>
    <p:extLst>
      <p:ext uri="{BB962C8B-B14F-4D97-AF65-F5344CB8AC3E}">
        <p14:creationId xmlns:p14="http://schemas.microsoft.com/office/powerpoint/2010/main" val="461338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may be</a:t>
            </a:r>
            <a:r>
              <a:rPr lang="en-US" baseline="0" dirty="0" smtClean="0"/>
              <a:t> a student’s first AI. How to make the child process guess smarter? or to have an educated guess </a:t>
            </a:r>
            <a:r>
              <a:rPr lang="en-US" baseline="0" dirty="0" smtClean="0">
                <a:sym typeface="Wingdings"/>
              </a:rPr>
              <a:t></a:t>
            </a:r>
            <a:endParaRPr lang="en-US" baseline="0" dirty="0" smtClean="0"/>
          </a:p>
        </p:txBody>
      </p:sp>
      <p:sp>
        <p:nvSpPr>
          <p:cNvPr id="4" name="Slide Number Placeholder 3"/>
          <p:cNvSpPr>
            <a:spLocks noGrp="1"/>
          </p:cNvSpPr>
          <p:nvPr>
            <p:ph type="sldNum" sz="quarter" idx="10"/>
          </p:nvPr>
        </p:nvSpPr>
        <p:spPr/>
        <p:txBody>
          <a:bodyPr/>
          <a:lstStyle/>
          <a:p>
            <a:fld id="{2776758F-3AD9-384A-9C90-C755CDF624A6}" type="slidenum">
              <a:rPr lang="en-US" smtClean="0"/>
              <a:t>13</a:t>
            </a:fld>
            <a:endParaRPr lang="en-US"/>
          </a:p>
        </p:txBody>
      </p:sp>
    </p:spTree>
    <p:extLst>
      <p:ext uri="{BB962C8B-B14F-4D97-AF65-F5344CB8AC3E}">
        <p14:creationId xmlns:p14="http://schemas.microsoft.com/office/powerpoint/2010/main" val="266058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39D0AC7-9083-8749-AA05-79D3CDD3A717}" type="datetimeFigureOut">
              <a:rPr lang="en-US" smtClean="0"/>
              <a:t>9/3/17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350EA-4A5C-0A40-B406-D88148C53FF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9D0AC7-9083-8749-AA05-79D3CDD3A717}" type="datetimeFigureOut">
              <a:rPr lang="en-US" smtClean="0"/>
              <a:t>9/3/17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350EA-4A5C-0A40-B406-D88148C53FF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9D0AC7-9083-8749-AA05-79D3CDD3A717}" type="datetimeFigureOut">
              <a:rPr lang="en-US" smtClean="0"/>
              <a:t>9/3/17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350EA-4A5C-0A40-B406-D88148C53FF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9D0AC7-9083-8749-AA05-79D3CDD3A717}" type="datetimeFigureOut">
              <a:rPr lang="en-US" smtClean="0"/>
              <a:t>9/3/17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350EA-4A5C-0A40-B406-D88148C53FF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9D0AC7-9083-8749-AA05-79D3CDD3A717}" type="datetimeFigureOut">
              <a:rPr lang="en-US" smtClean="0"/>
              <a:t>9/3/17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350EA-4A5C-0A40-B406-D88148C53FF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39D0AC7-9083-8749-AA05-79D3CDD3A717}" type="datetimeFigureOut">
              <a:rPr lang="en-US" smtClean="0"/>
              <a:t>9/3/17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350EA-4A5C-0A40-B406-D88148C53FF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39D0AC7-9083-8749-AA05-79D3CDD3A717}" type="datetimeFigureOut">
              <a:rPr lang="en-US" smtClean="0"/>
              <a:t>9/3/17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9350EA-4A5C-0A40-B406-D88148C53FF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39D0AC7-9083-8749-AA05-79D3CDD3A717}" type="datetimeFigureOut">
              <a:rPr lang="en-US" smtClean="0"/>
              <a:t>9/3/17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9350EA-4A5C-0A40-B406-D88148C53FF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D0AC7-9083-8749-AA05-79D3CDD3A717}" type="datetimeFigureOut">
              <a:rPr lang="en-US" smtClean="0"/>
              <a:t>9/3/17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9350EA-4A5C-0A40-B406-D88148C53FF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9D0AC7-9083-8749-AA05-79D3CDD3A717}" type="datetimeFigureOut">
              <a:rPr lang="en-US" smtClean="0"/>
              <a:t>9/3/17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350EA-4A5C-0A40-B406-D88148C53FF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9D0AC7-9083-8749-AA05-79D3CDD3A717}" type="datetimeFigureOut">
              <a:rPr lang="en-US" smtClean="0"/>
              <a:t>9/3/17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350EA-4A5C-0A40-B406-D88148C53FF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9D0AC7-9083-8749-AA05-79D3CDD3A717}" type="datetimeFigureOut">
              <a:rPr lang="en-US" smtClean="0"/>
              <a:t>9/3/17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9350EA-4A5C-0A40-B406-D88148C53FF0}" type="slidenum">
              <a:rPr lang="en-US" smtClean="0"/>
              <a:t>‹#›</a:t>
            </a:fld>
            <a:endParaRPr lang="en-US"/>
          </a:p>
        </p:txBody>
      </p:sp>
    </p:spTree>
    <p:extLst>
      <p:ext uri="{BB962C8B-B14F-4D97-AF65-F5344CB8AC3E}">
        <p14:creationId xmlns:p14="http://schemas.microsoft.com/office/powerpoint/2010/main" val="14376297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Lab 02</a:t>
            </a:r>
            <a:endParaRPr lang="en-US" dirty="0"/>
          </a:p>
        </p:txBody>
      </p:sp>
      <p:sp>
        <p:nvSpPr>
          <p:cNvPr id="3" name="Subtitle 2"/>
          <p:cNvSpPr>
            <a:spLocks noGrp="1"/>
          </p:cNvSpPr>
          <p:nvPr>
            <p:ph type="subTitle" idx="1"/>
          </p:nvPr>
        </p:nvSpPr>
        <p:spPr/>
        <p:txBody>
          <a:bodyPr>
            <a:normAutofit lnSpcReduction="10000"/>
          </a:bodyPr>
          <a:lstStyle/>
          <a:p>
            <a:r>
              <a:rPr lang="en-US" dirty="0" smtClean="0"/>
              <a:t>Inter-Process Communication</a:t>
            </a:r>
          </a:p>
          <a:p>
            <a:r>
              <a:rPr lang="en-US" dirty="0" smtClean="0"/>
              <a:t>fork-exec[-wait]</a:t>
            </a:r>
          </a:p>
          <a:p>
            <a:r>
              <a:rPr lang="en-US" dirty="0" smtClean="0"/>
              <a:t>Signal</a:t>
            </a:r>
          </a:p>
          <a:p>
            <a:r>
              <a:rPr lang="en-US" dirty="0" smtClean="0"/>
              <a:t>Pipe</a:t>
            </a:r>
          </a:p>
          <a:p>
            <a:endParaRPr lang="en-US" dirty="0"/>
          </a:p>
        </p:txBody>
      </p:sp>
    </p:spTree>
    <p:extLst>
      <p:ext uri="{BB962C8B-B14F-4D97-AF65-F5344CB8AC3E}">
        <p14:creationId xmlns:p14="http://schemas.microsoft.com/office/powerpoint/2010/main" val="1174237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lstStyle/>
          <a:p>
            <a:r>
              <a:rPr lang="en-US" dirty="0" smtClean="0"/>
              <a:t>Pipe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4400" y="2252376"/>
            <a:ext cx="7315200" cy="2721459"/>
          </a:xfrm>
        </p:spPr>
      </p:pic>
    </p:spTree>
    <p:extLst>
      <p:ext uri="{BB962C8B-B14F-4D97-AF65-F5344CB8AC3E}">
        <p14:creationId xmlns:p14="http://schemas.microsoft.com/office/powerpoint/2010/main" val="1465997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 Example Code</a:t>
            </a:r>
            <a:endParaRPr lang="en-US" dirty="0"/>
          </a:p>
        </p:txBody>
      </p:sp>
      <p:sp>
        <p:nvSpPr>
          <p:cNvPr id="3" name="Content Placeholder 2"/>
          <p:cNvSpPr>
            <a:spLocks noGrp="1"/>
          </p:cNvSpPr>
          <p:nvPr>
            <p:ph idx="1"/>
          </p:nvPr>
        </p:nvSpPr>
        <p:spPr/>
        <p:txBody>
          <a:bodyPr/>
          <a:lstStyle/>
          <a:p>
            <a:r>
              <a:rPr lang="en-US" dirty="0"/>
              <a:t>https://</a:t>
            </a:r>
            <a:r>
              <a:rPr lang="en-US" dirty="0" err="1"/>
              <a:t>oscourse.github.io</a:t>
            </a:r>
            <a:r>
              <a:rPr lang="en-US" dirty="0"/>
              <a:t>/examples/pipe1.c</a:t>
            </a:r>
          </a:p>
        </p:txBody>
      </p:sp>
    </p:spTree>
    <p:extLst>
      <p:ext uri="{BB962C8B-B14F-4D97-AF65-F5344CB8AC3E}">
        <p14:creationId xmlns:p14="http://schemas.microsoft.com/office/powerpoint/2010/main" val="710003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solidFill>
            <a:schemeClr val="bg1"/>
          </a:solidFill>
          <a:ln>
            <a:noFill/>
          </a:ln>
          <a:effectLst/>
        </p:spPr>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24866" y="492573"/>
            <a:ext cx="3396159" cy="5880796"/>
          </a:xfrm>
          <a:prstGeom prst="rect">
            <a:avLst/>
          </a:prstGeom>
        </p:spPr>
      </p:pic>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2663" y="321177"/>
            <a:ext cx="3249230"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3344" y="3910267"/>
            <a:ext cx="1940093"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05677" y="914400"/>
            <a:ext cx="2743200" cy="2887579"/>
          </a:xfrm>
        </p:spPr>
        <p:txBody>
          <a:bodyPr vert="horz" lIns="91440" tIns="45720" rIns="91440" bIns="45720" rtlCol="0" anchor="b">
            <a:normAutofit/>
          </a:bodyPr>
          <a:lstStyle/>
          <a:p>
            <a:pPr algn="ctr"/>
            <a:r>
              <a:rPr lang="en-US" sz="3900" kern="1200" dirty="0">
                <a:solidFill>
                  <a:schemeClr val="bg1"/>
                </a:solidFill>
                <a:latin typeface="+mj-lt"/>
                <a:ea typeface="+mj-ea"/>
                <a:cs typeface="+mj-cs"/>
              </a:rPr>
              <a:t>Let’s </a:t>
            </a:r>
            <a:r>
              <a:rPr lang="en-US" sz="3900" kern="1200" dirty="0" smtClean="0">
                <a:solidFill>
                  <a:schemeClr val="bg1"/>
                </a:solidFill>
                <a:latin typeface="+mj-lt"/>
                <a:ea typeface="+mj-ea"/>
                <a:cs typeface="+mj-cs"/>
              </a:rPr>
              <a:t>Make a </a:t>
            </a:r>
            <a:r>
              <a:rPr lang="en-US" sz="3900" kern="1200" dirty="0">
                <a:solidFill>
                  <a:schemeClr val="bg1"/>
                </a:solidFill>
                <a:latin typeface="+mj-lt"/>
                <a:ea typeface="+mj-ea"/>
                <a:cs typeface="+mj-cs"/>
              </a:rPr>
              <a:t>Little Game Using </a:t>
            </a:r>
            <a:r>
              <a:rPr lang="en-US" sz="3900" kern="1200" dirty="0" smtClean="0">
                <a:solidFill>
                  <a:schemeClr val="bg1"/>
                </a:solidFill>
                <a:latin typeface="+mj-lt"/>
                <a:ea typeface="+mj-ea"/>
                <a:cs typeface="+mj-cs"/>
              </a:rPr>
              <a:t>Pipes</a:t>
            </a:r>
            <a:endParaRPr lang="en-US" sz="3900" kern="1200" dirty="0">
              <a:solidFill>
                <a:schemeClr val="bg1"/>
              </a:solidFill>
              <a:latin typeface="+mj-lt"/>
              <a:ea typeface="+mj-ea"/>
              <a:cs typeface="+mj-cs"/>
            </a:endParaRPr>
          </a:p>
        </p:txBody>
      </p:sp>
    </p:spTree>
    <p:extLst>
      <p:ext uri="{BB962C8B-B14F-4D97-AF65-F5344CB8AC3E}">
        <p14:creationId xmlns:p14="http://schemas.microsoft.com/office/powerpoint/2010/main" val="1392463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game?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die has 6 faces. Each face has a different number from 1 to 6.</a:t>
            </a:r>
          </a:p>
          <a:p>
            <a:r>
              <a:rPr lang="en-US" dirty="0" smtClean="0"/>
              <a:t>After the parent rolls the die, its child will guess the number facing up.</a:t>
            </a:r>
          </a:p>
          <a:p>
            <a:r>
              <a:rPr lang="en-US" dirty="0" smtClean="0"/>
              <a:t>The parent will pipe a hint to its child.</a:t>
            </a:r>
          </a:p>
          <a:p>
            <a:pPr lvl="1"/>
            <a:r>
              <a:rPr lang="en-US" dirty="0" smtClean="0"/>
              <a:t>1: child’s number is larger than the target/right number.</a:t>
            </a:r>
          </a:p>
          <a:p>
            <a:pPr lvl="1"/>
            <a:r>
              <a:rPr lang="en-US" dirty="0" smtClean="0"/>
              <a:t>0: child guesses it right.</a:t>
            </a:r>
          </a:p>
          <a:p>
            <a:pPr lvl="1"/>
            <a:r>
              <a:rPr lang="en-US" dirty="0" smtClean="0"/>
              <a:t>-1: child’s number is smaller than the target/right number.</a:t>
            </a:r>
          </a:p>
          <a:p>
            <a:r>
              <a:rPr lang="en-US" dirty="0" smtClean="0"/>
              <a:t>The child can guess 3 times in total.</a:t>
            </a:r>
          </a:p>
          <a:p>
            <a:r>
              <a:rPr lang="en-US" dirty="0" smtClean="0">
                <a:solidFill>
                  <a:srgbClr val="00B050"/>
                </a:solidFill>
              </a:rPr>
              <a:t>A student can define any other details of this game.</a:t>
            </a:r>
          </a:p>
          <a:p>
            <a:r>
              <a:rPr lang="en-US" dirty="0" smtClean="0">
                <a:solidFill>
                  <a:srgbClr val="FF0000"/>
                </a:solidFill>
              </a:rPr>
              <a:t>Do not turn in your game.</a:t>
            </a:r>
            <a:endParaRPr lang="en-US" dirty="0">
              <a:solidFill>
                <a:srgbClr val="FF0000"/>
              </a:solidFill>
            </a:endParaRPr>
          </a:p>
        </p:txBody>
      </p:sp>
    </p:spTree>
    <p:extLst>
      <p:ext uri="{BB962C8B-B14F-4D97-AF65-F5344CB8AC3E}">
        <p14:creationId xmlns:p14="http://schemas.microsoft.com/office/powerpoint/2010/main" val="934980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lstStyle/>
          <a:p>
            <a:r>
              <a:rPr lang="en-US" dirty="0"/>
              <a:t>f</a:t>
            </a:r>
            <a:r>
              <a:rPr lang="en-US" dirty="0" smtClean="0"/>
              <a:t>ork-exec[-wait]</a:t>
            </a:r>
            <a:endParaRPr lang="en-US" dirty="0"/>
          </a:p>
        </p:txBody>
      </p:sp>
      <p:sp>
        <p:nvSpPr>
          <p:cNvPr id="3" name="TextBox 2"/>
          <p:cNvSpPr txBox="1"/>
          <p:nvPr/>
        </p:nvSpPr>
        <p:spPr>
          <a:xfrm>
            <a:off x="804182" y="1690689"/>
            <a:ext cx="7535636" cy="4708981"/>
          </a:xfrm>
          <a:prstGeom prst="rect">
            <a:avLst/>
          </a:prstGeom>
          <a:noFill/>
        </p:spPr>
        <p:txBody>
          <a:bodyPr wrap="square" rtlCol="0">
            <a:spAutoFit/>
          </a:bodyPr>
          <a:lstStyle/>
          <a:p>
            <a:r>
              <a:rPr lang="is-IS" sz="1500" dirty="0">
                <a:solidFill>
                  <a:srgbClr val="0070C0"/>
                </a:solidFill>
                <a:latin typeface="Courier" charset="0"/>
                <a:ea typeface="Courier" charset="0"/>
                <a:cs typeface="Courier" charset="0"/>
              </a:rPr>
              <a:t>1 int main(void) {</a:t>
            </a:r>
          </a:p>
          <a:p>
            <a:r>
              <a:rPr lang="is-IS" sz="1500" dirty="0">
                <a:solidFill>
                  <a:srgbClr val="0070C0"/>
                </a:solidFill>
                <a:latin typeface="Courier" charset="0"/>
                <a:ea typeface="Courier" charset="0"/>
                <a:cs typeface="Courier" charset="0"/>
              </a:rPr>
              <a:t>2   pid_t return_pid = fork();</a:t>
            </a:r>
          </a:p>
          <a:p>
            <a:r>
              <a:rPr lang="is-IS" sz="1500" dirty="0">
                <a:solidFill>
                  <a:srgbClr val="002060"/>
                </a:solidFill>
                <a:latin typeface="Courier" charset="0"/>
                <a:ea typeface="Courier" charset="0"/>
                <a:cs typeface="Courier" charset="0"/>
              </a:rPr>
              <a:t>3 </a:t>
            </a:r>
          </a:p>
          <a:p>
            <a:r>
              <a:rPr lang="is-IS" sz="1500" dirty="0">
                <a:solidFill>
                  <a:srgbClr val="002060"/>
                </a:solidFill>
                <a:latin typeface="Courier" charset="0"/>
                <a:ea typeface="Courier" charset="0"/>
                <a:cs typeface="Courier" charset="0"/>
              </a:rPr>
              <a:t>4   /* Error check for fork(). */</a:t>
            </a:r>
          </a:p>
          <a:p>
            <a:r>
              <a:rPr lang="is-IS" sz="1500" dirty="0">
                <a:latin typeface="Courier" charset="0"/>
                <a:ea typeface="Courier" charset="0"/>
                <a:cs typeface="Courier" charset="0"/>
              </a:rPr>
              <a:t>5 </a:t>
            </a:r>
          </a:p>
          <a:p>
            <a:r>
              <a:rPr lang="is-IS" sz="1500" dirty="0">
                <a:latin typeface="Courier" charset="0"/>
                <a:ea typeface="Courier" charset="0"/>
                <a:cs typeface="Courier" charset="0"/>
              </a:rPr>
              <a:t>6   if (return_pid == 0) {</a:t>
            </a:r>
          </a:p>
          <a:p>
            <a:r>
              <a:rPr lang="is-IS" sz="1500" dirty="0">
                <a:latin typeface="Courier" charset="0"/>
                <a:ea typeface="Courier" charset="0"/>
                <a:cs typeface="Courier" charset="0"/>
              </a:rPr>
              <a:t>7     int exec_return_value = execlp("/bin/ls",</a:t>
            </a:r>
          </a:p>
          <a:p>
            <a:r>
              <a:rPr lang="is-IS" sz="1500" dirty="0">
                <a:latin typeface="Courier" charset="0"/>
                <a:ea typeface="Courier" charset="0"/>
                <a:cs typeface="Courier" charset="0"/>
              </a:rPr>
              <a:t>8                                   </a:t>
            </a:r>
            <a:r>
              <a:rPr lang="is-IS" sz="1500" dirty="0" smtClean="0">
                <a:latin typeface="Courier" charset="0"/>
                <a:ea typeface="Courier" charset="0"/>
                <a:cs typeface="Courier" charset="0"/>
              </a:rPr>
              <a:t> "</a:t>
            </a:r>
            <a:r>
              <a:rPr lang="is-IS" sz="1500" dirty="0">
                <a:latin typeface="Courier" charset="0"/>
                <a:ea typeface="Courier" charset="0"/>
                <a:cs typeface="Courier" charset="0"/>
              </a:rPr>
              <a:t>ls", "-l", (char *) NULL);</a:t>
            </a:r>
          </a:p>
          <a:p>
            <a:r>
              <a:rPr lang="is-IS" sz="1500" dirty="0">
                <a:latin typeface="Courier" charset="0"/>
                <a:ea typeface="Courier" charset="0"/>
                <a:cs typeface="Courier" charset="0"/>
              </a:rPr>
              <a:t>9     /* Error check execlp(). */</a:t>
            </a:r>
          </a:p>
          <a:p>
            <a:r>
              <a:rPr lang="is-IS" sz="1500" dirty="0">
                <a:latin typeface="Courier" charset="0"/>
                <a:ea typeface="Courier" charset="0"/>
                <a:cs typeface="Courier" charset="0"/>
              </a:rPr>
              <a:t>10   }</a:t>
            </a:r>
          </a:p>
          <a:p>
            <a:r>
              <a:rPr lang="is-IS" sz="1500" dirty="0">
                <a:latin typeface="Courier" charset="0"/>
                <a:ea typeface="Courier" charset="0"/>
                <a:cs typeface="Courier" charset="0"/>
              </a:rPr>
              <a:t>11   else {</a:t>
            </a:r>
          </a:p>
          <a:p>
            <a:r>
              <a:rPr lang="is-IS" sz="1500" dirty="0">
                <a:latin typeface="Courier" charset="0"/>
                <a:ea typeface="Courier" charset="0"/>
                <a:cs typeface="Courier" charset="0"/>
              </a:rPr>
              <a:t>12     int wait_status;</a:t>
            </a:r>
          </a:p>
          <a:p>
            <a:r>
              <a:rPr lang="is-IS" sz="1500" dirty="0">
                <a:latin typeface="Courier" charset="0"/>
                <a:ea typeface="Courier" charset="0"/>
                <a:cs typeface="Courier" charset="0"/>
              </a:rPr>
              <a:t>13     pid_t terminated_child_pid = wait(&amp;wait_status);</a:t>
            </a:r>
          </a:p>
          <a:p>
            <a:r>
              <a:rPr lang="is-IS" sz="1500" dirty="0">
                <a:latin typeface="Courier" charset="0"/>
                <a:ea typeface="Courier" charset="0"/>
                <a:cs typeface="Courier" charset="0"/>
              </a:rPr>
              <a:t>14 </a:t>
            </a:r>
          </a:p>
          <a:p>
            <a:r>
              <a:rPr lang="is-IS" sz="1500" dirty="0">
                <a:latin typeface="Courier" charset="0"/>
                <a:ea typeface="Courier" charset="0"/>
                <a:cs typeface="Courier" charset="0"/>
              </a:rPr>
              <a:t>15     /* Error check wait(). */</a:t>
            </a:r>
          </a:p>
          <a:p>
            <a:r>
              <a:rPr lang="is-IS" sz="1500" dirty="0">
                <a:latin typeface="Courier" charset="0"/>
                <a:ea typeface="Courier" charset="0"/>
                <a:cs typeface="Courier" charset="0"/>
              </a:rPr>
              <a:t>16   }</a:t>
            </a:r>
          </a:p>
          <a:p>
            <a:r>
              <a:rPr lang="is-IS" sz="1500" dirty="0">
                <a:latin typeface="Courier" charset="0"/>
                <a:ea typeface="Courier" charset="0"/>
                <a:cs typeface="Courier" charset="0"/>
              </a:rPr>
              <a:t>17 </a:t>
            </a:r>
          </a:p>
          <a:p>
            <a:r>
              <a:rPr lang="is-IS" sz="1500" dirty="0">
                <a:latin typeface="Courier" charset="0"/>
                <a:ea typeface="Courier" charset="0"/>
                <a:cs typeface="Courier" charset="0"/>
              </a:rPr>
              <a:t>18   exit(EXIT_SUCCESS);</a:t>
            </a:r>
          </a:p>
          <a:p>
            <a:r>
              <a:rPr lang="is-IS" sz="1500" dirty="0">
                <a:latin typeface="Courier" charset="0"/>
                <a:ea typeface="Courier" charset="0"/>
                <a:cs typeface="Courier" charset="0"/>
              </a:rPr>
              <a:t>19 }</a:t>
            </a:r>
          </a:p>
          <a:p>
            <a:endParaRPr lang="en-US" sz="1500" dirty="0">
              <a:latin typeface="Courier" charset="0"/>
              <a:ea typeface="Courier" charset="0"/>
              <a:cs typeface="Courier" charset="0"/>
            </a:endParaRPr>
          </a:p>
        </p:txBody>
      </p:sp>
    </p:spTree>
    <p:extLst>
      <p:ext uri="{BB962C8B-B14F-4D97-AF65-F5344CB8AC3E}">
        <p14:creationId xmlns:p14="http://schemas.microsoft.com/office/powerpoint/2010/main" val="631338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lstStyle/>
          <a:p>
            <a:r>
              <a:rPr lang="en-US" dirty="0" smtClean="0">
                <a:solidFill>
                  <a:srgbClr val="00B050"/>
                </a:solidFill>
              </a:rPr>
              <a:t>Parent-Block</a:t>
            </a:r>
            <a:r>
              <a:rPr lang="en-US" dirty="0" smtClean="0"/>
              <a:t> and </a:t>
            </a:r>
            <a:r>
              <a:rPr lang="en-US" dirty="0" smtClean="0">
                <a:solidFill>
                  <a:srgbClr val="FF0000"/>
                </a:solidFill>
              </a:rPr>
              <a:t>Child-Block</a:t>
            </a:r>
            <a:endParaRPr lang="en-US" dirty="0">
              <a:solidFill>
                <a:srgbClr val="FF0000"/>
              </a:solidFill>
            </a:endParaRPr>
          </a:p>
        </p:txBody>
      </p:sp>
      <p:sp>
        <p:nvSpPr>
          <p:cNvPr id="3" name="TextBox 2"/>
          <p:cNvSpPr txBox="1"/>
          <p:nvPr/>
        </p:nvSpPr>
        <p:spPr>
          <a:xfrm>
            <a:off x="804182" y="1690689"/>
            <a:ext cx="7535636" cy="4708981"/>
          </a:xfrm>
          <a:prstGeom prst="rect">
            <a:avLst/>
          </a:prstGeom>
          <a:noFill/>
        </p:spPr>
        <p:txBody>
          <a:bodyPr wrap="square" rtlCol="0">
            <a:spAutoFit/>
          </a:bodyPr>
          <a:lstStyle/>
          <a:p>
            <a:r>
              <a:rPr lang="is-IS" sz="1500" dirty="0">
                <a:solidFill>
                  <a:srgbClr val="00B050"/>
                </a:solidFill>
                <a:latin typeface="Courier" charset="0"/>
                <a:ea typeface="Courier" charset="0"/>
                <a:cs typeface="Courier" charset="0"/>
              </a:rPr>
              <a:t>1 int main(void) {</a:t>
            </a:r>
          </a:p>
          <a:p>
            <a:r>
              <a:rPr lang="is-IS" sz="1500" dirty="0">
                <a:solidFill>
                  <a:srgbClr val="00B050"/>
                </a:solidFill>
                <a:latin typeface="Courier" charset="0"/>
                <a:ea typeface="Courier" charset="0"/>
                <a:cs typeface="Courier" charset="0"/>
              </a:rPr>
              <a:t>2   pid_t return_pid = fork();</a:t>
            </a:r>
          </a:p>
          <a:p>
            <a:r>
              <a:rPr lang="is-IS" sz="1500" dirty="0">
                <a:solidFill>
                  <a:srgbClr val="002060"/>
                </a:solidFill>
                <a:latin typeface="Courier" charset="0"/>
                <a:ea typeface="Courier" charset="0"/>
                <a:cs typeface="Courier" charset="0"/>
              </a:rPr>
              <a:t>3 </a:t>
            </a:r>
          </a:p>
          <a:p>
            <a:r>
              <a:rPr lang="is-IS" sz="1500" dirty="0">
                <a:solidFill>
                  <a:srgbClr val="002060"/>
                </a:solidFill>
                <a:latin typeface="Courier" charset="0"/>
                <a:ea typeface="Courier" charset="0"/>
                <a:cs typeface="Courier" charset="0"/>
              </a:rPr>
              <a:t>4   /* Error check for fork(). */</a:t>
            </a:r>
          </a:p>
          <a:p>
            <a:r>
              <a:rPr lang="is-IS" sz="1500" dirty="0">
                <a:latin typeface="Courier" charset="0"/>
                <a:ea typeface="Courier" charset="0"/>
                <a:cs typeface="Courier" charset="0"/>
              </a:rPr>
              <a:t>5 </a:t>
            </a:r>
          </a:p>
          <a:p>
            <a:r>
              <a:rPr lang="is-IS" sz="1500" dirty="0">
                <a:solidFill>
                  <a:srgbClr val="FF0000"/>
                </a:solidFill>
                <a:latin typeface="Courier" charset="0"/>
                <a:ea typeface="Courier" charset="0"/>
                <a:cs typeface="Courier" charset="0"/>
              </a:rPr>
              <a:t>6   if (return_pid == 0) {</a:t>
            </a:r>
          </a:p>
          <a:p>
            <a:r>
              <a:rPr lang="is-IS" sz="1500" dirty="0">
                <a:solidFill>
                  <a:srgbClr val="FF0000"/>
                </a:solidFill>
                <a:latin typeface="Courier" charset="0"/>
                <a:ea typeface="Courier" charset="0"/>
                <a:cs typeface="Courier" charset="0"/>
              </a:rPr>
              <a:t>7     int exec_return_value = execlp("/bin/ls",</a:t>
            </a:r>
          </a:p>
          <a:p>
            <a:r>
              <a:rPr lang="is-IS" sz="1500" dirty="0">
                <a:solidFill>
                  <a:srgbClr val="FF0000"/>
                </a:solidFill>
                <a:latin typeface="Courier" charset="0"/>
                <a:ea typeface="Courier" charset="0"/>
                <a:cs typeface="Courier" charset="0"/>
              </a:rPr>
              <a:t>8                                   </a:t>
            </a:r>
            <a:r>
              <a:rPr lang="is-IS" sz="1500" dirty="0" smtClean="0">
                <a:solidFill>
                  <a:srgbClr val="FF0000"/>
                </a:solidFill>
                <a:latin typeface="Courier" charset="0"/>
                <a:ea typeface="Courier" charset="0"/>
                <a:cs typeface="Courier" charset="0"/>
              </a:rPr>
              <a:t> "</a:t>
            </a:r>
            <a:r>
              <a:rPr lang="is-IS" sz="1500" dirty="0">
                <a:solidFill>
                  <a:srgbClr val="FF0000"/>
                </a:solidFill>
                <a:latin typeface="Courier" charset="0"/>
                <a:ea typeface="Courier" charset="0"/>
                <a:cs typeface="Courier" charset="0"/>
              </a:rPr>
              <a:t>ls", "-l", (char *) NULL);</a:t>
            </a:r>
          </a:p>
          <a:p>
            <a:r>
              <a:rPr lang="is-IS" sz="1500" dirty="0">
                <a:solidFill>
                  <a:srgbClr val="FF0000"/>
                </a:solidFill>
                <a:latin typeface="Courier" charset="0"/>
                <a:ea typeface="Courier" charset="0"/>
                <a:cs typeface="Courier" charset="0"/>
              </a:rPr>
              <a:t>9     /* Error check execlp(). */</a:t>
            </a:r>
          </a:p>
          <a:p>
            <a:r>
              <a:rPr lang="is-IS" sz="1500" dirty="0">
                <a:solidFill>
                  <a:srgbClr val="FF0000"/>
                </a:solidFill>
                <a:latin typeface="Courier" charset="0"/>
                <a:ea typeface="Courier" charset="0"/>
                <a:cs typeface="Courier" charset="0"/>
              </a:rPr>
              <a:t>10   }</a:t>
            </a:r>
          </a:p>
          <a:p>
            <a:r>
              <a:rPr lang="is-IS" sz="1500" dirty="0">
                <a:solidFill>
                  <a:srgbClr val="00B050"/>
                </a:solidFill>
                <a:latin typeface="Courier" charset="0"/>
                <a:ea typeface="Courier" charset="0"/>
                <a:cs typeface="Courier" charset="0"/>
              </a:rPr>
              <a:t>11   else {</a:t>
            </a:r>
          </a:p>
          <a:p>
            <a:r>
              <a:rPr lang="is-IS" sz="1500" dirty="0">
                <a:solidFill>
                  <a:srgbClr val="00B050"/>
                </a:solidFill>
                <a:latin typeface="Courier" charset="0"/>
                <a:ea typeface="Courier" charset="0"/>
                <a:cs typeface="Courier" charset="0"/>
              </a:rPr>
              <a:t>12     int wait_status;</a:t>
            </a:r>
          </a:p>
          <a:p>
            <a:r>
              <a:rPr lang="is-IS" sz="1500" dirty="0">
                <a:solidFill>
                  <a:srgbClr val="00B050"/>
                </a:solidFill>
                <a:latin typeface="Courier" charset="0"/>
                <a:ea typeface="Courier" charset="0"/>
                <a:cs typeface="Courier" charset="0"/>
              </a:rPr>
              <a:t>13     pid_t terminated_child_pid = wait(&amp;wait_status);</a:t>
            </a:r>
          </a:p>
          <a:p>
            <a:r>
              <a:rPr lang="is-IS" sz="1500" dirty="0">
                <a:solidFill>
                  <a:srgbClr val="00B050"/>
                </a:solidFill>
                <a:latin typeface="Courier" charset="0"/>
                <a:ea typeface="Courier" charset="0"/>
                <a:cs typeface="Courier" charset="0"/>
              </a:rPr>
              <a:t>14 </a:t>
            </a:r>
          </a:p>
          <a:p>
            <a:r>
              <a:rPr lang="is-IS" sz="1500" dirty="0">
                <a:solidFill>
                  <a:srgbClr val="00B050"/>
                </a:solidFill>
                <a:latin typeface="Courier" charset="0"/>
                <a:ea typeface="Courier" charset="0"/>
                <a:cs typeface="Courier" charset="0"/>
              </a:rPr>
              <a:t>15     /* Error check wait(). */</a:t>
            </a:r>
          </a:p>
          <a:p>
            <a:r>
              <a:rPr lang="is-IS" sz="1500" dirty="0">
                <a:solidFill>
                  <a:srgbClr val="00B050"/>
                </a:solidFill>
                <a:latin typeface="Courier" charset="0"/>
                <a:ea typeface="Courier" charset="0"/>
                <a:cs typeface="Courier" charset="0"/>
              </a:rPr>
              <a:t>16   }</a:t>
            </a:r>
          </a:p>
          <a:p>
            <a:r>
              <a:rPr lang="is-IS" sz="1500" dirty="0">
                <a:latin typeface="Courier" charset="0"/>
                <a:ea typeface="Courier" charset="0"/>
                <a:cs typeface="Courier" charset="0"/>
              </a:rPr>
              <a:t>17 </a:t>
            </a:r>
          </a:p>
          <a:p>
            <a:r>
              <a:rPr lang="is-IS" sz="1500" dirty="0">
                <a:latin typeface="Courier" charset="0"/>
                <a:ea typeface="Courier" charset="0"/>
                <a:cs typeface="Courier" charset="0"/>
              </a:rPr>
              <a:t>18   exit(EXIT_SUCCESS);</a:t>
            </a:r>
          </a:p>
          <a:p>
            <a:r>
              <a:rPr lang="is-IS" sz="1500" dirty="0">
                <a:latin typeface="Courier" charset="0"/>
                <a:ea typeface="Courier" charset="0"/>
                <a:cs typeface="Courier" charset="0"/>
              </a:rPr>
              <a:t>19 }</a:t>
            </a:r>
          </a:p>
          <a:p>
            <a:endParaRPr lang="en-US" sz="1500" dirty="0">
              <a:latin typeface="Courier" charset="0"/>
              <a:ea typeface="Courier" charset="0"/>
              <a:cs typeface="Courier" charset="0"/>
            </a:endParaRPr>
          </a:p>
        </p:txBody>
      </p:sp>
    </p:spTree>
    <p:extLst>
      <p:ext uri="{BB962C8B-B14F-4D97-AF65-F5344CB8AC3E}">
        <p14:creationId xmlns:p14="http://schemas.microsoft.com/office/powerpoint/2010/main" val="337613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a:t>
            </a:r>
            <a:endParaRPr lang="en-US" dirty="0"/>
          </a:p>
        </p:txBody>
      </p:sp>
      <p:sp>
        <p:nvSpPr>
          <p:cNvPr id="3" name="Content Placeholder 2"/>
          <p:cNvSpPr>
            <a:spLocks noGrp="1"/>
          </p:cNvSpPr>
          <p:nvPr>
            <p:ph idx="1"/>
          </p:nvPr>
        </p:nvSpPr>
        <p:spPr/>
        <p:txBody>
          <a:bodyPr/>
          <a:lstStyle/>
          <a:p>
            <a:r>
              <a:rPr lang="en-US" dirty="0" smtClean="0"/>
              <a:t>Signal is a notification to a process that an event has occurred.</a:t>
            </a:r>
          </a:p>
          <a:p>
            <a:r>
              <a:rPr lang="en-US" dirty="0" smtClean="0"/>
              <a:t>Different types of event determine different types of signal.</a:t>
            </a:r>
          </a:p>
          <a:p>
            <a:r>
              <a:rPr lang="en-US" dirty="0" smtClean="0"/>
              <a:t>The process may choose to handle the signal in a different way than the default behavior.</a:t>
            </a:r>
          </a:p>
          <a:p>
            <a:r>
              <a:rPr lang="en-US" dirty="0" smtClean="0"/>
              <a:t>List all the signals: kill -l</a:t>
            </a:r>
          </a:p>
        </p:txBody>
      </p:sp>
    </p:spTree>
    <p:extLst>
      <p:ext uri="{BB962C8B-B14F-4D97-AF65-F5344CB8AC3E}">
        <p14:creationId xmlns:p14="http://schemas.microsoft.com/office/powerpoint/2010/main" val="1372918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Function Prototype for the Installer of Signal Handler</a:t>
            </a:r>
            <a:endParaRPr lang="en-US" dirty="0"/>
          </a:p>
        </p:txBody>
      </p:sp>
      <p:sp>
        <p:nvSpPr>
          <p:cNvPr id="3" name="Content Placeholder 2"/>
          <p:cNvSpPr>
            <a:spLocks noGrp="1"/>
          </p:cNvSpPr>
          <p:nvPr>
            <p:ph idx="1"/>
          </p:nvPr>
        </p:nvSpPr>
        <p:spPr/>
        <p:txBody>
          <a:bodyPr>
            <a:normAutofit/>
          </a:bodyPr>
          <a:lstStyle/>
          <a:p>
            <a:r>
              <a:rPr lang="en-US" dirty="0"/>
              <a:t>void </a:t>
            </a:r>
            <a:r>
              <a:rPr lang="en-US" dirty="0" smtClean="0"/>
              <a:t>(*installer(</a:t>
            </a:r>
            <a:r>
              <a:rPr lang="en-US" dirty="0" err="1" smtClean="0"/>
              <a:t>int</a:t>
            </a:r>
            <a:r>
              <a:rPr lang="en-US" dirty="0" smtClean="0"/>
              <a:t> </a:t>
            </a:r>
            <a:r>
              <a:rPr lang="en-US" dirty="0"/>
              <a:t>sig, void </a:t>
            </a:r>
            <a:r>
              <a:rPr lang="en-US" dirty="0" smtClean="0"/>
              <a:t>(*handler</a:t>
            </a:r>
            <a:r>
              <a:rPr lang="en-US" dirty="0"/>
              <a:t>)(</a:t>
            </a:r>
            <a:r>
              <a:rPr lang="en-US" dirty="0" err="1"/>
              <a:t>int</a:t>
            </a:r>
            <a:r>
              <a:rPr lang="en-US" dirty="0" smtClean="0"/>
              <a:t>)))(</a:t>
            </a:r>
            <a:r>
              <a:rPr lang="en-US" dirty="0" err="1"/>
              <a:t>int</a:t>
            </a:r>
            <a:r>
              <a:rPr lang="en-US" dirty="0" smtClean="0"/>
              <a:t>);</a:t>
            </a:r>
          </a:p>
          <a:p>
            <a:r>
              <a:rPr lang="en-US" dirty="0" smtClean="0"/>
              <a:t>Before tackling this complex beast, let’s look at some simpler cases.</a:t>
            </a:r>
          </a:p>
          <a:p>
            <a:pPr lvl="1"/>
            <a:r>
              <a:rPr lang="en-US" sz="1800" dirty="0" err="1" smtClean="0">
                <a:latin typeface="Courier" charset="0"/>
                <a:ea typeface="Courier" charset="0"/>
                <a:cs typeface="Courier" charset="0"/>
              </a:rPr>
              <a:t>int</a:t>
            </a:r>
            <a:r>
              <a:rPr lang="en-US" sz="1800" dirty="0" smtClean="0">
                <a:latin typeface="Courier" charset="0"/>
                <a:ea typeface="Courier" charset="0"/>
                <a:cs typeface="Courier" charset="0"/>
              </a:rPr>
              <a:t> </a:t>
            </a:r>
            <a:r>
              <a:rPr lang="en-US" sz="1800" dirty="0">
                <a:latin typeface="Courier" charset="0"/>
                <a:ea typeface="Courier" charset="0"/>
                <a:cs typeface="Courier" charset="0"/>
              </a:rPr>
              <a:t>x</a:t>
            </a:r>
            <a:r>
              <a:rPr lang="en-US" sz="1800" dirty="0" smtClean="0">
                <a:latin typeface="Courier" charset="0"/>
                <a:ea typeface="Courier" charset="0"/>
                <a:cs typeface="Courier" charset="0"/>
              </a:rPr>
              <a:t>;</a:t>
            </a:r>
          </a:p>
          <a:p>
            <a:pPr lvl="1"/>
            <a:r>
              <a:rPr lang="en-US" sz="1800" dirty="0" err="1" smtClean="0">
                <a:latin typeface="Courier" charset="0"/>
                <a:ea typeface="Courier" charset="0"/>
                <a:cs typeface="Courier" charset="0"/>
              </a:rPr>
              <a:t>int</a:t>
            </a:r>
            <a:r>
              <a:rPr lang="en-US" sz="1800" dirty="0" smtClean="0">
                <a:latin typeface="Courier" charset="0"/>
                <a:ea typeface="Courier" charset="0"/>
                <a:cs typeface="Courier" charset="0"/>
              </a:rPr>
              <a:t> *p;</a:t>
            </a:r>
          </a:p>
          <a:p>
            <a:pPr lvl="1"/>
            <a:r>
              <a:rPr lang="en-US" sz="1800" dirty="0" err="1" smtClean="0">
                <a:latin typeface="Courier" charset="0"/>
                <a:ea typeface="Courier" charset="0"/>
                <a:cs typeface="Courier" charset="0"/>
              </a:rPr>
              <a:t>int</a:t>
            </a:r>
            <a:r>
              <a:rPr lang="en-US" sz="1800" dirty="0" smtClean="0">
                <a:latin typeface="Courier" charset="0"/>
                <a:ea typeface="Courier" charset="0"/>
                <a:cs typeface="Courier" charset="0"/>
              </a:rPr>
              <a:t> a[5];</a:t>
            </a:r>
          </a:p>
          <a:p>
            <a:pPr lvl="1"/>
            <a:r>
              <a:rPr lang="en-US" sz="1800" dirty="0" err="1" smtClean="0">
                <a:latin typeface="Courier" charset="0"/>
                <a:ea typeface="Courier" charset="0"/>
                <a:cs typeface="Courier" charset="0"/>
              </a:rPr>
              <a:t>int</a:t>
            </a:r>
            <a:r>
              <a:rPr lang="en-US" sz="1800" dirty="0" smtClean="0">
                <a:latin typeface="Courier" charset="0"/>
                <a:ea typeface="Courier" charset="0"/>
                <a:cs typeface="Courier" charset="0"/>
              </a:rPr>
              <a:t> f();</a:t>
            </a:r>
          </a:p>
          <a:p>
            <a:pPr lvl="1"/>
            <a:r>
              <a:rPr lang="en-US" sz="1800" dirty="0" err="1" smtClean="0">
                <a:latin typeface="Courier" charset="0"/>
                <a:ea typeface="Courier" charset="0"/>
                <a:cs typeface="Courier" charset="0"/>
              </a:rPr>
              <a:t>int</a:t>
            </a:r>
            <a:r>
              <a:rPr lang="en-US" sz="1800" dirty="0" smtClean="0">
                <a:latin typeface="Courier" charset="0"/>
                <a:ea typeface="Courier" charset="0"/>
                <a:cs typeface="Courier" charset="0"/>
              </a:rPr>
              <a:t> ***</a:t>
            </a:r>
            <a:r>
              <a:rPr lang="en-US" sz="1800" dirty="0" err="1" smtClean="0">
                <a:latin typeface="Courier" charset="0"/>
                <a:ea typeface="Courier" charset="0"/>
                <a:cs typeface="Courier" charset="0"/>
              </a:rPr>
              <a:t>ppp</a:t>
            </a:r>
            <a:r>
              <a:rPr lang="en-US" sz="1800" dirty="0" smtClean="0">
                <a:latin typeface="Courier" charset="0"/>
                <a:ea typeface="Courier" charset="0"/>
                <a:cs typeface="Courier" charset="0"/>
              </a:rPr>
              <a:t>;</a:t>
            </a:r>
          </a:p>
          <a:p>
            <a:pPr lvl="1"/>
            <a:r>
              <a:rPr lang="en-US" sz="1800" dirty="0" err="1" smtClean="0">
                <a:latin typeface="Courier" charset="0"/>
                <a:ea typeface="Courier" charset="0"/>
                <a:cs typeface="Courier" charset="0"/>
              </a:rPr>
              <a:t>int</a:t>
            </a:r>
            <a:r>
              <a:rPr lang="en-US" sz="1800" dirty="0" smtClean="0">
                <a:latin typeface="Courier" charset="0"/>
                <a:ea typeface="Courier" charset="0"/>
                <a:cs typeface="Courier" charset="0"/>
              </a:rPr>
              <a:t> (**</a:t>
            </a:r>
            <a:r>
              <a:rPr lang="en-US" sz="1800" dirty="0" err="1" smtClean="0">
                <a:latin typeface="Courier" charset="0"/>
                <a:ea typeface="Courier" charset="0"/>
                <a:cs typeface="Courier" charset="0"/>
              </a:rPr>
              <a:t>ppa</a:t>
            </a:r>
            <a:r>
              <a:rPr lang="en-US" sz="1800" dirty="0" smtClean="0">
                <a:latin typeface="Courier" charset="0"/>
                <a:ea typeface="Courier" charset="0"/>
                <a:cs typeface="Courier" charset="0"/>
              </a:rPr>
              <a:t>)[];</a:t>
            </a:r>
          </a:p>
          <a:p>
            <a:pPr lvl="1"/>
            <a:r>
              <a:rPr lang="mr-IN" sz="1800" dirty="0" err="1">
                <a:latin typeface="Courier" charset="0"/>
                <a:ea typeface="Courier" charset="0"/>
                <a:cs typeface="Courier" charset="0"/>
              </a:rPr>
              <a:t>int</a:t>
            </a:r>
            <a:r>
              <a:rPr lang="mr-IN" sz="1800" dirty="0">
                <a:latin typeface="Courier" charset="0"/>
                <a:ea typeface="Courier" charset="0"/>
                <a:cs typeface="Courier" charset="0"/>
              </a:rPr>
              <a:t> *</a:t>
            </a:r>
            <a:r>
              <a:rPr lang="mr-IN" sz="1800" dirty="0" err="1">
                <a:latin typeface="Courier" charset="0"/>
                <a:ea typeface="Courier" charset="0"/>
                <a:cs typeface="Courier" charset="0"/>
              </a:rPr>
              <a:t>fp</a:t>
            </a:r>
            <a:r>
              <a:rPr lang="mr-IN" sz="1800" dirty="0" smtClean="0">
                <a:latin typeface="Courier" charset="0"/>
                <a:ea typeface="Courier" charset="0"/>
                <a:cs typeface="Courier" charset="0"/>
              </a:rPr>
              <a:t>();</a:t>
            </a:r>
            <a:endParaRPr lang="en-US" sz="1800" dirty="0" smtClean="0">
              <a:latin typeface="Courier" charset="0"/>
              <a:ea typeface="Courier" charset="0"/>
              <a:cs typeface="Courier" charset="0"/>
            </a:endParaRPr>
          </a:p>
          <a:p>
            <a:pPr lvl="1"/>
            <a:r>
              <a:rPr lang="en-US" sz="1800" dirty="0" err="1" smtClean="0">
                <a:latin typeface="Courier" charset="0"/>
                <a:ea typeface="Courier" charset="0"/>
                <a:cs typeface="Courier" charset="0"/>
              </a:rPr>
              <a:t>int</a:t>
            </a:r>
            <a:r>
              <a:rPr lang="en-US" sz="1800" dirty="0" smtClean="0">
                <a:latin typeface="Courier" charset="0"/>
                <a:ea typeface="Courier" charset="0"/>
                <a:cs typeface="Courier" charset="0"/>
              </a:rPr>
              <a:t> (*pf)();</a:t>
            </a:r>
          </a:p>
          <a:p>
            <a:pPr lvl="1"/>
            <a:r>
              <a:rPr lang="mr-IN" sz="1800" dirty="0" err="1">
                <a:latin typeface="Courier" charset="0"/>
                <a:ea typeface="Courier" charset="0"/>
                <a:cs typeface="Courier" charset="0"/>
              </a:rPr>
              <a:t>int</a:t>
            </a:r>
            <a:r>
              <a:rPr lang="mr-IN" sz="1800" dirty="0">
                <a:latin typeface="Courier" charset="0"/>
                <a:ea typeface="Courier" charset="0"/>
                <a:cs typeface="Courier" charset="0"/>
              </a:rPr>
              <a:t> *(*</a:t>
            </a:r>
            <a:r>
              <a:rPr lang="mr-IN" sz="1800" dirty="0" err="1">
                <a:latin typeface="Courier" charset="0"/>
                <a:ea typeface="Courier" charset="0"/>
                <a:cs typeface="Courier" charset="0"/>
              </a:rPr>
              <a:t>func</a:t>
            </a:r>
            <a:r>
              <a:rPr lang="mr-IN" sz="1800" dirty="0">
                <a:latin typeface="Courier" charset="0"/>
                <a:ea typeface="Courier" charset="0"/>
                <a:cs typeface="Courier" charset="0"/>
              </a:rPr>
              <a:t>())();</a:t>
            </a:r>
            <a:endParaRPr lang="en-US" sz="1800" dirty="0" smtClean="0">
              <a:latin typeface="Courier" charset="0"/>
              <a:ea typeface="Courier" charset="0"/>
              <a:cs typeface="Courier" charset="0"/>
            </a:endParaRPr>
          </a:p>
          <a:p>
            <a:pPr lvl="1"/>
            <a:endParaRPr lang="en-US" sz="1800" dirty="0" smtClean="0">
              <a:latin typeface="Courier" charset="0"/>
              <a:ea typeface="Courier" charset="0"/>
              <a:cs typeface="Courier" charset="0"/>
            </a:endParaRPr>
          </a:p>
          <a:p>
            <a:pPr lvl="1"/>
            <a:endParaRPr lang="en-US" dirty="0" smtClean="0"/>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902861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void (*installer(</a:t>
            </a:r>
            <a:r>
              <a:rPr lang="en-US" sz="3000" dirty="0" err="1"/>
              <a:t>int</a:t>
            </a:r>
            <a:r>
              <a:rPr lang="en-US" sz="3000" dirty="0"/>
              <a:t> sig, void (*handler)(</a:t>
            </a:r>
            <a:r>
              <a:rPr lang="en-US" sz="3000" dirty="0" err="1"/>
              <a:t>int</a:t>
            </a:r>
            <a:r>
              <a:rPr lang="en-US" sz="3000" dirty="0"/>
              <a:t>)))(</a:t>
            </a:r>
            <a:r>
              <a:rPr lang="en-US" sz="3000" dirty="0" err="1"/>
              <a:t>int</a:t>
            </a:r>
            <a:r>
              <a:rPr lang="en-US" sz="3000" dirty="0"/>
              <a:t>);</a:t>
            </a:r>
          </a:p>
        </p:txBody>
      </p:sp>
      <p:sp>
        <p:nvSpPr>
          <p:cNvPr id="3" name="Content Placeholder 2"/>
          <p:cNvSpPr>
            <a:spLocks noGrp="1"/>
          </p:cNvSpPr>
          <p:nvPr>
            <p:ph idx="1"/>
          </p:nvPr>
        </p:nvSpPr>
        <p:spPr/>
        <p:txBody>
          <a:bodyPr/>
          <a:lstStyle/>
          <a:p>
            <a:r>
              <a:rPr lang="en-US" dirty="0" smtClean="0"/>
              <a:t>void (*</a:t>
            </a:r>
            <a:r>
              <a:rPr lang="en-US" dirty="0" err="1" smtClean="0"/>
              <a:t>func</a:t>
            </a:r>
            <a:r>
              <a:rPr lang="en-US" dirty="0" smtClean="0"/>
              <a:t>)(</a:t>
            </a:r>
            <a:r>
              <a:rPr lang="en-US" dirty="0" err="1" smtClean="0"/>
              <a:t>int</a:t>
            </a:r>
            <a:r>
              <a:rPr lang="en-US" dirty="0" smtClean="0"/>
              <a:t>);</a:t>
            </a:r>
          </a:p>
          <a:p>
            <a:r>
              <a:rPr lang="en-US" dirty="0" smtClean="0"/>
              <a:t>installer(</a:t>
            </a:r>
            <a:r>
              <a:rPr lang="en-US" dirty="0" err="1" smtClean="0"/>
              <a:t>int</a:t>
            </a:r>
            <a:r>
              <a:rPr lang="en-US" dirty="0" smtClean="0"/>
              <a:t> </a:t>
            </a:r>
            <a:r>
              <a:rPr lang="en-US" dirty="0"/>
              <a:t>sig, void (*handler)(</a:t>
            </a:r>
            <a:r>
              <a:rPr lang="en-US" dirty="0" err="1"/>
              <a:t>int</a:t>
            </a:r>
            <a:r>
              <a:rPr lang="en-US" dirty="0"/>
              <a:t>))</a:t>
            </a:r>
          </a:p>
          <a:p>
            <a:pPr lvl="1"/>
            <a:r>
              <a:rPr lang="en-US" dirty="0"/>
              <a:t>void (*handler)(</a:t>
            </a:r>
            <a:r>
              <a:rPr lang="en-US" dirty="0" err="1"/>
              <a:t>int</a:t>
            </a:r>
            <a:r>
              <a:rPr lang="en-US" dirty="0"/>
              <a:t>)</a:t>
            </a:r>
          </a:p>
          <a:p>
            <a:r>
              <a:rPr lang="en-US" dirty="0" smtClean="0"/>
              <a:t>Ready to translate the installer prototype?</a:t>
            </a:r>
            <a:endParaRPr lang="en-US" dirty="0"/>
          </a:p>
        </p:txBody>
      </p:sp>
    </p:spTree>
    <p:extLst>
      <p:ext uri="{BB962C8B-B14F-4D97-AF65-F5344CB8AC3E}">
        <p14:creationId xmlns:p14="http://schemas.microsoft.com/office/powerpoint/2010/main" val="1339780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and Change Our Own Signal Handler</a:t>
            </a:r>
            <a:endParaRPr lang="en-US" dirty="0"/>
          </a:p>
        </p:txBody>
      </p:sp>
      <p:sp>
        <p:nvSpPr>
          <p:cNvPr id="3" name="Content Placeholder 2"/>
          <p:cNvSpPr>
            <a:spLocks noGrp="1"/>
          </p:cNvSpPr>
          <p:nvPr>
            <p:ph idx="1"/>
          </p:nvPr>
        </p:nvSpPr>
        <p:spPr/>
        <p:txBody>
          <a:bodyPr/>
          <a:lstStyle/>
          <a:p>
            <a:r>
              <a:rPr lang="en-US" dirty="0" smtClean="0"/>
              <a:t>void (*handler)(</a:t>
            </a:r>
            <a:r>
              <a:rPr lang="en-US" dirty="0" err="1" smtClean="0"/>
              <a:t>int</a:t>
            </a:r>
            <a:r>
              <a:rPr lang="en-US" dirty="0" smtClean="0"/>
              <a:t> signal);</a:t>
            </a:r>
          </a:p>
          <a:p>
            <a:r>
              <a:rPr lang="en-US" dirty="0" smtClean="0"/>
              <a:t>Change the default behavior of handing the signal.</a:t>
            </a:r>
          </a:p>
          <a:p>
            <a:pPr lvl="1"/>
            <a:r>
              <a:rPr lang="en-US" dirty="0" smtClean="0"/>
              <a:t>man </a:t>
            </a:r>
            <a:r>
              <a:rPr lang="en-US" dirty="0" err="1" smtClean="0"/>
              <a:t>sigaction</a:t>
            </a:r>
            <a:endParaRPr lang="en-US" dirty="0" smtClean="0"/>
          </a:p>
          <a:p>
            <a:endParaRPr lang="en-US" dirty="0" smtClean="0"/>
          </a:p>
        </p:txBody>
      </p:sp>
    </p:spTree>
    <p:extLst>
      <p:ext uri="{BB962C8B-B14F-4D97-AF65-F5344CB8AC3E}">
        <p14:creationId xmlns:p14="http://schemas.microsoft.com/office/powerpoint/2010/main" val="1748279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Readable Installer Prototype</a:t>
            </a:r>
            <a:endParaRPr lang="en-US" dirty="0"/>
          </a:p>
        </p:txBody>
      </p:sp>
      <p:sp>
        <p:nvSpPr>
          <p:cNvPr id="3" name="Content Placeholder 2"/>
          <p:cNvSpPr>
            <a:spLocks noGrp="1"/>
          </p:cNvSpPr>
          <p:nvPr>
            <p:ph idx="1"/>
          </p:nvPr>
        </p:nvSpPr>
        <p:spPr/>
        <p:txBody>
          <a:bodyPr/>
          <a:lstStyle/>
          <a:p>
            <a:r>
              <a:rPr lang="en-US" dirty="0" err="1"/>
              <a:t>typedef</a:t>
            </a:r>
            <a:r>
              <a:rPr lang="en-US" dirty="0"/>
              <a:t> void </a:t>
            </a:r>
            <a:r>
              <a:rPr lang="en-US" dirty="0" err="1"/>
              <a:t>sigfunc_t</a:t>
            </a:r>
            <a:r>
              <a:rPr lang="en-US" dirty="0"/>
              <a:t>(</a:t>
            </a:r>
            <a:r>
              <a:rPr lang="en-US" dirty="0" err="1"/>
              <a:t>int</a:t>
            </a:r>
            <a:r>
              <a:rPr lang="en-US" dirty="0"/>
              <a:t>);</a:t>
            </a:r>
          </a:p>
          <a:p>
            <a:r>
              <a:rPr lang="en-US" dirty="0" err="1"/>
              <a:t>sigfunc_t</a:t>
            </a:r>
            <a:r>
              <a:rPr lang="en-US" dirty="0"/>
              <a:t> *</a:t>
            </a:r>
            <a:r>
              <a:rPr lang="en-US" dirty="0" err="1"/>
              <a:t>install_signal_handler</a:t>
            </a:r>
            <a:r>
              <a:rPr lang="en-US" dirty="0" smtClean="0"/>
              <a:t>(</a:t>
            </a:r>
            <a:br>
              <a:rPr lang="en-US" dirty="0" smtClean="0"/>
            </a:br>
            <a:r>
              <a:rPr lang="en-US" dirty="0" smtClean="0"/>
              <a:t>    </a:t>
            </a:r>
            <a:r>
              <a:rPr lang="en-US" dirty="0" err="1" smtClean="0"/>
              <a:t>int</a:t>
            </a:r>
            <a:r>
              <a:rPr lang="en-US" dirty="0" smtClean="0"/>
              <a:t> </a:t>
            </a:r>
            <a:r>
              <a:rPr lang="en-US" dirty="0" err="1" smtClean="0"/>
              <a:t>signal_number</a:t>
            </a:r>
            <a:r>
              <a:rPr lang="en-US" dirty="0" smtClean="0"/>
              <a:t>,</a:t>
            </a:r>
            <a:br>
              <a:rPr lang="en-US" dirty="0" smtClean="0"/>
            </a:br>
            <a:r>
              <a:rPr lang="en-US" dirty="0" smtClean="0"/>
              <a:t>    </a:t>
            </a:r>
            <a:r>
              <a:rPr lang="en-US" dirty="0" err="1" smtClean="0"/>
              <a:t>sigfunc_t</a:t>
            </a:r>
            <a:r>
              <a:rPr lang="en-US" dirty="0" smtClean="0"/>
              <a:t> </a:t>
            </a:r>
            <a:r>
              <a:rPr lang="en-US" dirty="0"/>
              <a:t>*</a:t>
            </a:r>
            <a:r>
              <a:rPr lang="en-US" dirty="0" err="1"/>
              <a:t>signal_handler</a:t>
            </a:r>
            <a:r>
              <a:rPr lang="en-US" dirty="0"/>
              <a:t>);</a:t>
            </a:r>
          </a:p>
          <a:p>
            <a:endParaRPr lang="en-US" dirty="0"/>
          </a:p>
        </p:txBody>
      </p:sp>
    </p:spTree>
    <p:extLst>
      <p:ext uri="{BB962C8B-B14F-4D97-AF65-F5344CB8AC3E}">
        <p14:creationId xmlns:p14="http://schemas.microsoft.com/office/powerpoint/2010/main" val="20907163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Send a Signal?</a:t>
            </a:r>
            <a:endParaRPr lang="en-US" dirty="0"/>
          </a:p>
        </p:txBody>
      </p:sp>
      <p:sp>
        <p:nvSpPr>
          <p:cNvPr id="3" name="Content Placeholder 2"/>
          <p:cNvSpPr>
            <a:spLocks noGrp="1"/>
          </p:cNvSpPr>
          <p:nvPr>
            <p:ph idx="1"/>
          </p:nvPr>
        </p:nvSpPr>
        <p:spPr/>
        <p:txBody>
          <a:bodyPr/>
          <a:lstStyle/>
          <a:p>
            <a:r>
              <a:rPr lang="en-US" dirty="0" smtClean="0"/>
              <a:t>man 2 kill</a:t>
            </a:r>
          </a:p>
          <a:p>
            <a:r>
              <a:rPr lang="en-US" dirty="0"/>
              <a:t>https://</a:t>
            </a:r>
            <a:r>
              <a:rPr lang="en-US" dirty="0" err="1"/>
              <a:t>oscourse.github.io</a:t>
            </a:r>
            <a:r>
              <a:rPr lang="en-US" dirty="0"/>
              <a:t>/examples/</a:t>
            </a:r>
            <a:r>
              <a:rPr lang="en-US" dirty="0" err="1"/>
              <a:t>signals_ex.c</a:t>
            </a:r>
            <a:endParaRPr lang="en-US" dirty="0" smtClean="0"/>
          </a:p>
          <a:p>
            <a:endParaRPr lang="en-US" dirty="0"/>
          </a:p>
        </p:txBody>
      </p:sp>
    </p:spTree>
    <p:extLst>
      <p:ext uri="{BB962C8B-B14F-4D97-AF65-F5344CB8AC3E}">
        <p14:creationId xmlns:p14="http://schemas.microsoft.com/office/powerpoint/2010/main" val="8810871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225</TotalTime>
  <Words>770</Words>
  <Application>Microsoft Macintosh PowerPoint</Application>
  <PresentationFormat>On-screen Show (4:3)</PresentationFormat>
  <Paragraphs>117</Paragraphs>
  <Slides>13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Calibri Light</vt:lpstr>
      <vt:lpstr>Courier</vt:lpstr>
      <vt:lpstr>Wingdings</vt:lpstr>
      <vt:lpstr>Arial</vt:lpstr>
      <vt:lpstr>Office Theme</vt:lpstr>
      <vt:lpstr>Lab 02</vt:lpstr>
      <vt:lpstr>fork-exec[-wait]</vt:lpstr>
      <vt:lpstr>Parent-Block and Child-Block</vt:lpstr>
      <vt:lpstr>Signal</vt:lpstr>
      <vt:lpstr>C Function Prototype for the Installer of Signal Handler</vt:lpstr>
      <vt:lpstr>void (*installer(int sig, void (*handler)(int)))(int);</vt:lpstr>
      <vt:lpstr>Define and Change Our Own Signal Handler</vt:lpstr>
      <vt:lpstr>More Readable Installer Prototype</vt:lpstr>
      <vt:lpstr>How to Send a Signal?</vt:lpstr>
      <vt:lpstr>Pipe</vt:lpstr>
      <vt:lpstr>Pipe Example Code</vt:lpstr>
      <vt:lpstr>Let’s Make a Little Game Using Pipes</vt:lpstr>
      <vt:lpstr>What’s the game?</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02</dc:title>
  <dc:creator>Kevin Cheng</dc:creator>
  <cp:lastModifiedBy>Kevin Cheng</cp:lastModifiedBy>
  <cp:revision>118</cp:revision>
  <dcterms:created xsi:type="dcterms:W3CDTF">2017-09-03T17:22:53Z</dcterms:created>
  <dcterms:modified xsi:type="dcterms:W3CDTF">2017-09-03T21:11:58Z</dcterms:modified>
</cp:coreProperties>
</file>