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F5E1"/>
          </a:solidFill>
        </a:fill>
      </a:tcStyle>
    </a:wholeTbl>
    <a:band2H>
      <a:tcTxStyle/>
      <a:tcStyle>
        <a:tcBdr/>
        <a:fill>
          <a:solidFill>
            <a:srgbClr val="E6FAF1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9"/>
    <p:restoredTop sz="94661"/>
  </p:normalViewPr>
  <p:slideViewPr>
    <p:cSldViewPr snapToGrid="0" snapToObjects="1">
      <p:cViewPr varScale="1">
        <p:scale>
          <a:sx n="158" d="100"/>
          <a:sy n="158" d="100"/>
        </p:scale>
        <p:origin x="10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317500" y="1231900"/>
            <a:ext cx="7772400" cy="28194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half" idx="1"/>
          </p:nvPr>
        </p:nvSpPr>
        <p:spPr>
          <a:xfrm>
            <a:off x="1371600" y="3429000"/>
            <a:ext cx="6400800" cy="22860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  <a:lvl2pPr marL="0" indent="228600">
              <a:buSzTx/>
              <a:buNone/>
            </a:lvl2pPr>
            <a:lvl3pPr marL="0" indent="457200">
              <a:buSzTx/>
              <a:buNone/>
            </a:lvl3pPr>
            <a:lvl4pPr marL="0" indent="685800">
              <a:buSzTx/>
              <a:buNone/>
            </a:lvl4pPr>
            <a:lvl5pPr marL="0" indent="91440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6200" y="25400"/>
            <a:ext cx="8991600" cy="12588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half" idx="1"/>
          </p:nvPr>
        </p:nvSpPr>
        <p:spPr>
          <a:xfrm>
            <a:off x="0" y="1411287"/>
            <a:ext cx="4267199" cy="54467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6200" y="-12700"/>
            <a:ext cx="8991600" cy="1258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6200" y="1309687"/>
            <a:ext cx="8991600" cy="5446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7239000" y="6477766"/>
            <a:ext cx="1905000" cy="380234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 anchor="b">
            <a:spAutoFit/>
          </a:bodyPr>
          <a:lstStyle>
            <a:lvl1pPr indent="-88900">
              <a:buClr>
                <a:srgbClr val="000000"/>
              </a:buClr>
              <a:buSzPct val="100000"/>
              <a:buFont typeface="Arial"/>
              <a:buChar char="●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20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01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082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463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1844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225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2606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2987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3368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-889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bm.com/developerworks/linux/library/l-system-call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914400" y="1752600"/>
            <a:ext cx="77724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r>
              <a:t>System Calls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825499" y="2667000"/>
            <a:ext cx="6400801" cy="17526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indent="120650"/>
            <a:endParaRPr/>
          </a:p>
          <a:p>
            <a:r>
              <a:t>Kartik Gopalan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152399" y="152400"/>
            <a:ext cx="10066202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sz="3600" u="sng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4400" u="none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600" u="sng">
                <a:latin typeface="Calibri"/>
                <a:ea typeface="Calibri"/>
                <a:cs typeface="Calibri"/>
                <a:sym typeface="Calibri"/>
              </a:rPr>
              <a:t>Example syscall implementation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xfrm>
            <a:off x="76200" y="1411286"/>
            <a:ext cx="8991600" cy="4760914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228600" lvl="2" indent="685800">
              <a:spcBef>
                <a:spcPts val="4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2000" dirty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asmlinkage</a:t>
            </a:r>
            <a:r>
              <a:rPr sz="20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 int </a:t>
            </a:r>
            <a:r>
              <a:rPr sz="2000" dirty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sys_foo</a:t>
            </a:r>
            <a:r>
              <a:rPr sz="20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(void) {</a:t>
            </a:r>
          </a:p>
          <a:p>
            <a:pPr marL="228600" lvl="2" indent="685800">
              <a:spcBef>
                <a:spcPts val="4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20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        static int count = 0;</a:t>
            </a:r>
          </a:p>
          <a:p>
            <a:pPr marL="228600" lvl="2" indent="685800">
              <a:spcBef>
                <a:spcPts val="4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20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        printk(KERN_ALERT "Hello World! %d\n", count++);</a:t>
            </a:r>
          </a:p>
          <a:p>
            <a:pPr marL="228600" lvl="2" indent="685800">
              <a:spcBef>
                <a:spcPts val="4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20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        return -EFAULT; // </a:t>
            </a:r>
            <a:r>
              <a:rPr sz="2000" dirty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what happens to this return value?</a:t>
            </a:r>
          </a:p>
          <a:p>
            <a:pPr marL="228600" lvl="2" indent="685800">
              <a:spcBef>
                <a:spcPts val="4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20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}</a:t>
            </a:r>
          </a:p>
          <a:p>
            <a:pPr marL="0" indent="120650">
              <a:buSzTx/>
              <a:buNone/>
            </a:pPr>
            <a:endParaRPr sz="2400" dirty="0">
              <a:latin typeface="Times New Roman" charset="0"/>
              <a:ea typeface="Times New Roman" charset="0"/>
              <a:cs typeface="Times New Roman" charset="0"/>
              <a:sym typeface="Arial"/>
            </a:endParaRPr>
          </a:p>
          <a:p>
            <a:pPr marL="228600" lvl="2" indent="685800">
              <a:spcBef>
                <a:spcPts val="400"/>
              </a:spcBef>
              <a:buSzTx/>
              <a:buNone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2000" dirty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EXPORT_SYMBOL</a:t>
            </a:r>
            <a:r>
              <a:rPr sz="20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(sys_foo);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152400" y="152400"/>
            <a:ext cx="9999599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sz="3400" u="sng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u="none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u="sng">
                <a:latin typeface="Calibri"/>
                <a:ea typeface="Calibri"/>
                <a:cs typeface="Calibri"/>
                <a:sym typeface="Calibri"/>
              </a:rPr>
              <a:t>Step 3: Invoke your new handler with syscall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76200" y="1411287"/>
            <a:ext cx="8991600" cy="5294311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</a:pPr>
            <a:endParaRPr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38137" indent="-198437">
              <a:lnSpc>
                <a:spcPct val="80000"/>
              </a:lnSpc>
              <a:spcBef>
                <a:spcPts val="400"/>
              </a:spcBef>
              <a:buSzPct val="70000"/>
            </a:pPr>
            <a:r>
              <a:rPr sz="2000" dirty="0">
                <a:latin typeface="Times New Roman" charset="0"/>
                <a:ea typeface="Times New Roman" charset="0"/>
                <a:cs typeface="Times New Roman" charset="0"/>
              </a:rPr>
              <a:t>Use the</a:t>
            </a:r>
            <a:r>
              <a:rPr sz="2000" b="1" dirty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 syscall(...) library function</a:t>
            </a:r>
            <a:r>
              <a:rPr sz="2000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</a:p>
          <a:p>
            <a:pPr marL="801007" lvl="1" indent="-204107">
              <a:lnSpc>
                <a:spcPct val="80000"/>
              </a:lnSpc>
              <a:spcBef>
                <a:spcPts val="300"/>
              </a:spcBef>
              <a:buSzPct val="77777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8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Do a "man syscall" for details.</a:t>
            </a:r>
          </a:p>
          <a:p>
            <a:pPr marL="0" indent="457200">
              <a:lnSpc>
                <a:spcPct val="80000"/>
              </a:lnSpc>
              <a:spcBef>
                <a:spcPts val="300"/>
              </a:spcBef>
              <a:buSzTx/>
              <a:buNone/>
            </a:pPr>
            <a:endParaRPr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38137" indent="-198437">
              <a:lnSpc>
                <a:spcPct val="80000"/>
              </a:lnSpc>
              <a:spcBef>
                <a:spcPts val="400"/>
              </a:spcBef>
              <a:buSzPct val="70000"/>
            </a:pPr>
            <a:r>
              <a:rPr sz="2000" dirty="0">
                <a:latin typeface="Times New Roman" charset="0"/>
                <a:ea typeface="Times New Roman" charset="0"/>
                <a:cs typeface="Times New Roman" charset="0"/>
              </a:rPr>
              <a:t>For instance, for a no-argument system call named foo(), you'll call</a:t>
            </a:r>
          </a:p>
          <a:p>
            <a:pPr marL="801007" lvl="1" indent="-204107">
              <a:lnSpc>
                <a:spcPct val="80000"/>
              </a:lnSpc>
              <a:spcBef>
                <a:spcPts val="300"/>
              </a:spcBef>
              <a:buSzPct val="77777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8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ret = syscall(__NR_sys_foo);</a:t>
            </a:r>
          </a:p>
          <a:p>
            <a:pPr marL="801007" lvl="1" indent="-204107">
              <a:lnSpc>
                <a:spcPct val="80000"/>
              </a:lnSpc>
              <a:spcBef>
                <a:spcPts val="300"/>
              </a:spcBef>
              <a:buSzPct val="77777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8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Assuming you've defined __NR_sys_foo earlier</a:t>
            </a:r>
          </a:p>
          <a:p>
            <a:pPr marL="0" indent="457200">
              <a:lnSpc>
                <a:spcPct val="80000"/>
              </a:lnSpc>
              <a:spcBef>
                <a:spcPts val="300"/>
              </a:spcBef>
              <a:buSzTx/>
              <a:buNone/>
            </a:pPr>
            <a:endParaRPr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38137" indent="-198437">
              <a:lnSpc>
                <a:spcPct val="80000"/>
              </a:lnSpc>
              <a:spcBef>
                <a:spcPts val="400"/>
              </a:spcBef>
              <a:buSzPct val="70000"/>
            </a:pPr>
            <a:r>
              <a:rPr sz="2000" dirty="0">
                <a:latin typeface="Times New Roman" charset="0"/>
                <a:ea typeface="Times New Roman" charset="0"/>
                <a:cs typeface="Times New Roman" charset="0"/>
              </a:rPr>
              <a:t>For a 1 argument system call named foo(arg), you call</a:t>
            </a:r>
          </a:p>
          <a:p>
            <a:pPr marL="801007" lvl="1" indent="-204107">
              <a:lnSpc>
                <a:spcPct val="80000"/>
              </a:lnSpc>
              <a:spcBef>
                <a:spcPts val="300"/>
              </a:spcBef>
              <a:buSzPct val="77777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8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ret = syscall(__NR_sys_foo, arg);</a:t>
            </a:r>
          </a:p>
          <a:p>
            <a:pPr marL="0" indent="457200">
              <a:lnSpc>
                <a:spcPct val="80000"/>
              </a:lnSpc>
              <a:spcBef>
                <a:spcPts val="300"/>
              </a:spcBef>
              <a:buSzTx/>
              <a:buNone/>
            </a:pPr>
            <a:endParaRPr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38137" indent="-198437">
              <a:lnSpc>
                <a:spcPct val="80000"/>
              </a:lnSpc>
              <a:spcBef>
                <a:spcPts val="400"/>
              </a:spcBef>
              <a:buSzPct val="70000"/>
            </a:pPr>
            <a:r>
              <a:rPr sz="2000" dirty="0">
                <a:latin typeface="Times New Roman" charset="0"/>
                <a:ea typeface="Times New Roman" charset="0"/>
                <a:cs typeface="Times New Roman" charset="0"/>
              </a:rPr>
              <a:t>and so on for 2, 3, 4 arguments etc.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</a:pPr>
            <a:endParaRPr sz="2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38137" indent="-198437">
              <a:lnSpc>
                <a:spcPct val="80000"/>
              </a:lnSpc>
              <a:spcBef>
                <a:spcPts val="400"/>
              </a:spcBef>
              <a:buSzPct val="70000"/>
            </a:pPr>
            <a:r>
              <a:rPr sz="2000" dirty="0">
                <a:latin typeface="Times New Roman" charset="0"/>
                <a:ea typeface="Times New Roman" charset="0"/>
                <a:cs typeface="Times New Roman" charset="0"/>
              </a:rPr>
              <a:t>For this method, check</a:t>
            </a:r>
          </a:p>
          <a:p>
            <a:pPr marL="823685" lvl="1" indent="-226785">
              <a:lnSpc>
                <a:spcPct val="80000"/>
              </a:lnSpc>
              <a:spcBef>
                <a:spcPts val="300"/>
              </a:spcBef>
              <a:buSzPct val="70000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charset="0"/>
                <a:ea typeface="Times New Roman" charset="0"/>
                <a:cs typeface="Times New Roman" charset="0"/>
                <a:sym typeface="Comic Sans MS"/>
                <a:hlinkClick r:id="rId2"/>
              </a:rPr>
              <a:t>http://www.ibm.com/developerworks/linux/library/l-system-calls/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xfrm>
            <a:off x="152399" y="228600"/>
            <a:ext cx="9256801" cy="762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 defTabSz="758951">
              <a:defRPr sz="2988" u="sng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652" u="none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988" u="sng">
                <a:latin typeface="Calibri"/>
                <a:ea typeface="Calibri"/>
                <a:cs typeface="Calibri"/>
                <a:sym typeface="Calibri"/>
              </a:rPr>
              <a:t>Step 3: Invoke your new handler with syscall (cont...)</a:t>
            </a:r>
          </a:p>
        </p:txBody>
      </p:sp>
      <p:sp>
        <p:nvSpPr>
          <p:cNvPr id="121" name="Shape 121"/>
          <p:cNvSpPr>
            <a:spLocks noGrp="1"/>
          </p:cNvSpPr>
          <p:nvPr>
            <p:ph type="body" idx="1"/>
          </p:nvPr>
        </p:nvSpPr>
        <p:spPr>
          <a:xfrm>
            <a:off x="228599" y="1295400"/>
            <a:ext cx="8839201" cy="55626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 dirty="0"/>
              <a:t>#include &lt;stdio.h&gt;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 dirty="0"/>
              <a:t>#include &lt;errno.h&gt;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 dirty="0"/>
              <a:t>#include &lt;unistd.h&gt;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 dirty="0"/>
              <a:t>#include &lt;linux/unistd.h&gt;                                     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 dirty="0">
                <a:solidFill>
                  <a:srgbClr val="0000FF"/>
                </a:solidFill>
              </a:rPr>
              <a:t>// define the new syscall number. Standard syscalls are defined in linux/unistd.h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 dirty="0">
                <a:solidFill>
                  <a:srgbClr val="0000FF"/>
                </a:solidFill>
              </a:rPr>
              <a:t>#define __NR_sys_foo 333</a:t>
            </a:r>
            <a:r>
              <a:rPr sz="1800" dirty="0"/>
              <a:t>                                          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 dirty="0"/>
              <a:t>int main(void) 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 dirty="0"/>
              <a:t>{       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 dirty="0"/>
              <a:t>         int ret;                                                             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 dirty="0"/>
              <a:t>	 while(1) {                                            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 dirty="0"/>
              <a:t>          </a:t>
            </a:r>
            <a:r>
              <a:rPr lang="en-US" sz="1800" dirty="0" smtClean="0"/>
              <a:t>		</a:t>
            </a:r>
            <a:r>
              <a:rPr sz="1800" dirty="0" smtClean="0">
                <a:solidFill>
                  <a:srgbClr val="0000FF"/>
                </a:solidFill>
              </a:rPr>
              <a:t>// </a:t>
            </a:r>
            <a:r>
              <a:rPr sz="1800" dirty="0">
                <a:solidFill>
                  <a:srgbClr val="0000FF"/>
                </a:solidFill>
              </a:rPr>
              <a:t>making the system call</a:t>
            </a:r>
            <a:r>
              <a:rPr sz="1800" dirty="0"/>
              <a:t>                     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 dirty="0"/>
              <a:t>		</a:t>
            </a:r>
            <a:r>
              <a:rPr sz="1800" dirty="0">
                <a:solidFill>
                  <a:srgbClr val="0000FF"/>
                </a:solidFill>
              </a:rPr>
              <a:t>ret = syscall(__NR_sys_foo</a:t>
            </a:r>
            <a:r>
              <a:rPr sz="1800" dirty="0"/>
              <a:t>); 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 dirty="0"/>
              <a:t>		printf("ret = %d errno = %d\n", ret, </a:t>
            </a:r>
            <a:r>
              <a:rPr sz="1800" b="1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errno</a:t>
            </a:r>
            <a:r>
              <a:rPr sz="1800" dirty="0"/>
              <a:t>);  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 dirty="0"/>
              <a:t>		sleep(1);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 dirty="0"/>
              <a:t>        }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 dirty="0"/>
              <a:t>	return 0;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 dirty="0"/>
              <a:t>}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152400" y="152399"/>
            <a:ext cx="8991600" cy="609601"/>
          </a:xfrm>
          <a:prstGeom prst="rect">
            <a:avLst/>
          </a:prstGeom>
        </p:spPr>
        <p:txBody>
          <a:bodyPr lIns="45699" tIns="45699" rIns="45699" bIns="45699">
            <a:normAutofit fontScale="90000"/>
          </a:bodyPr>
          <a:lstStyle>
            <a:lvl1pPr>
              <a:defRPr sz="3600" u="sng"/>
            </a:lvl1pPr>
          </a:lstStyle>
          <a:p>
            <a:pPr>
              <a:defRPr sz="4400" u="none"/>
            </a:pPr>
            <a:r>
              <a:rPr sz="3600" u="sng"/>
              <a:t>Simplified Organization of Linux Kernel</a:t>
            </a:r>
          </a:p>
        </p:txBody>
      </p:sp>
      <p:grpSp>
        <p:nvGrpSpPr>
          <p:cNvPr id="46" name="Group 46"/>
          <p:cNvGrpSpPr/>
          <p:nvPr/>
        </p:nvGrpSpPr>
        <p:grpSpPr>
          <a:xfrm>
            <a:off x="1016000" y="1066799"/>
            <a:ext cx="6324600" cy="609601"/>
            <a:chOff x="0" y="0"/>
            <a:chExt cx="6324600" cy="609599"/>
          </a:xfrm>
        </p:grpSpPr>
        <p:sp>
          <p:nvSpPr>
            <p:cNvPr id="44" name="Shape 44"/>
            <p:cNvSpPr/>
            <p:nvPr/>
          </p:nvSpPr>
          <p:spPr>
            <a:xfrm>
              <a:off x="0" y="-1"/>
              <a:ext cx="6324600" cy="609601"/>
            </a:xfrm>
            <a:prstGeom prst="rect">
              <a:avLst/>
            </a:prstGeom>
            <a:solidFill>
              <a:schemeClr val="accent1"/>
            </a:solidFill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0" y="74929"/>
              <a:ext cx="6324600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r>
                <a:rPr sz="2400">
                  <a:latin typeface="Tahoma"/>
                  <a:ea typeface="Tahoma"/>
                  <a:cs typeface="Tahoma"/>
                  <a:sym typeface="Tahoma"/>
                </a:rPr>
                <a:t>System Call Interface</a:t>
              </a:r>
            </a:p>
          </p:txBody>
        </p:sp>
      </p:grpSp>
      <p:sp>
        <p:nvSpPr>
          <p:cNvPr id="47" name="Shape 47"/>
          <p:cNvSpPr/>
          <p:nvPr/>
        </p:nvSpPr>
        <p:spPr>
          <a:xfrm>
            <a:off x="939799" y="1828800"/>
            <a:ext cx="6477001" cy="3886200"/>
          </a:xfrm>
          <a:prstGeom prst="rect">
            <a:avLst/>
          </a:prstGeom>
          <a:ln cap="rnd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8" name="Shape 48"/>
          <p:cNvSpPr/>
          <p:nvPr/>
        </p:nvSpPr>
        <p:spPr>
          <a:xfrm>
            <a:off x="876631" y="5880861"/>
            <a:ext cx="950701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200">
                <a:latin typeface="Tahoma"/>
                <a:ea typeface="Tahoma"/>
                <a:cs typeface="Tahoma"/>
                <a:sym typeface="Tahoma"/>
              </a:rPr>
              <a:t>CPU</a:t>
            </a:r>
          </a:p>
        </p:txBody>
      </p:sp>
      <p:sp>
        <p:nvSpPr>
          <p:cNvPr id="49" name="Shape 49"/>
          <p:cNvSpPr/>
          <p:nvPr/>
        </p:nvSpPr>
        <p:spPr>
          <a:xfrm>
            <a:off x="2192335" y="5867400"/>
            <a:ext cx="1262101" cy="4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200">
                <a:latin typeface="Tahoma"/>
                <a:ea typeface="Tahoma"/>
                <a:cs typeface="Tahoma"/>
                <a:sym typeface="Tahoma"/>
              </a:rPr>
              <a:t>Memory</a:t>
            </a:r>
          </a:p>
        </p:txBody>
      </p:sp>
      <p:sp>
        <p:nvSpPr>
          <p:cNvPr id="50" name="Shape 50"/>
          <p:cNvSpPr/>
          <p:nvPr/>
        </p:nvSpPr>
        <p:spPr>
          <a:xfrm>
            <a:off x="3695700" y="5867400"/>
            <a:ext cx="948299" cy="4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200">
                <a:latin typeface="Tahoma"/>
                <a:ea typeface="Tahoma"/>
                <a:cs typeface="Tahoma"/>
                <a:sym typeface="Tahoma"/>
              </a:rPr>
              <a:t>Disk</a:t>
            </a:r>
          </a:p>
        </p:txBody>
      </p:sp>
      <p:sp>
        <p:nvSpPr>
          <p:cNvPr id="51" name="Shape 51"/>
          <p:cNvSpPr/>
          <p:nvPr/>
        </p:nvSpPr>
        <p:spPr>
          <a:xfrm>
            <a:off x="4735512" y="5867400"/>
            <a:ext cx="1472101" cy="4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200">
                <a:latin typeface="Tahoma"/>
                <a:ea typeface="Tahoma"/>
                <a:cs typeface="Tahoma"/>
                <a:sym typeface="Tahoma"/>
              </a:rPr>
              <a:t>Console</a:t>
            </a:r>
          </a:p>
        </p:txBody>
      </p:sp>
      <p:sp>
        <p:nvSpPr>
          <p:cNvPr id="52" name="Shape 52"/>
          <p:cNvSpPr/>
          <p:nvPr/>
        </p:nvSpPr>
        <p:spPr>
          <a:xfrm>
            <a:off x="5961060" y="5867400"/>
            <a:ext cx="1780801" cy="4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200">
                <a:latin typeface="Tahoma"/>
                <a:ea typeface="Tahoma"/>
                <a:cs typeface="Tahoma"/>
                <a:sym typeface="Tahoma"/>
              </a:rPr>
              <a:t>Network</a:t>
            </a:r>
          </a:p>
        </p:txBody>
      </p:sp>
      <p:grpSp>
        <p:nvGrpSpPr>
          <p:cNvPr id="55" name="Group 55"/>
          <p:cNvGrpSpPr/>
          <p:nvPr/>
        </p:nvGrpSpPr>
        <p:grpSpPr>
          <a:xfrm>
            <a:off x="933025" y="3810000"/>
            <a:ext cx="1226100" cy="1828800"/>
            <a:chOff x="0" y="0"/>
            <a:chExt cx="1226098" cy="1828800"/>
          </a:xfrm>
        </p:grpSpPr>
        <p:sp>
          <p:nvSpPr>
            <p:cNvPr id="53" name="Shape 53"/>
            <p:cNvSpPr/>
            <p:nvPr/>
          </p:nvSpPr>
          <p:spPr>
            <a:xfrm>
              <a:off x="0" y="0"/>
              <a:ext cx="1226099" cy="1828800"/>
            </a:xfrm>
            <a:prstGeom prst="rect">
              <a:avLst/>
            </a:prstGeom>
            <a:solidFill>
              <a:schemeClr val="accent1"/>
            </a:solidFill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0" y="259080"/>
              <a:ext cx="1226099" cy="1310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Architec-</a:t>
              </a: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ture</a:t>
              </a: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specific</a:t>
              </a: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details</a:t>
              </a:r>
            </a:p>
          </p:txBody>
        </p:sp>
      </p:grpSp>
      <p:grpSp>
        <p:nvGrpSpPr>
          <p:cNvPr id="58" name="Group 58"/>
          <p:cNvGrpSpPr/>
          <p:nvPr/>
        </p:nvGrpSpPr>
        <p:grpSpPr>
          <a:xfrm>
            <a:off x="2311400" y="3810000"/>
            <a:ext cx="1143000" cy="1828800"/>
            <a:chOff x="0" y="0"/>
            <a:chExt cx="1143000" cy="1828800"/>
          </a:xfrm>
        </p:grpSpPr>
        <p:sp>
          <p:nvSpPr>
            <p:cNvPr id="56" name="Shape 56"/>
            <p:cNvSpPr/>
            <p:nvPr/>
          </p:nvSpPr>
          <p:spPr>
            <a:xfrm>
              <a:off x="0" y="0"/>
              <a:ext cx="1143000" cy="1828800"/>
            </a:xfrm>
            <a:prstGeom prst="rect">
              <a:avLst/>
            </a:prstGeom>
            <a:solidFill>
              <a:schemeClr val="accent1"/>
            </a:solidFill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0" y="259080"/>
              <a:ext cx="1143000" cy="1310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Virtual</a:t>
              </a: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Memory</a:t>
              </a: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Sub-</a:t>
              </a: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system</a:t>
              </a:r>
            </a:p>
          </p:txBody>
        </p:sp>
      </p:grpSp>
      <p:grpSp>
        <p:nvGrpSpPr>
          <p:cNvPr id="61" name="Group 61"/>
          <p:cNvGrpSpPr/>
          <p:nvPr/>
        </p:nvGrpSpPr>
        <p:grpSpPr>
          <a:xfrm>
            <a:off x="3530600" y="3810000"/>
            <a:ext cx="1143000" cy="1828800"/>
            <a:chOff x="0" y="0"/>
            <a:chExt cx="1143000" cy="1828800"/>
          </a:xfrm>
        </p:grpSpPr>
        <p:sp>
          <p:nvSpPr>
            <p:cNvPr id="59" name="Shape 59"/>
            <p:cNvSpPr/>
            <p:nvPr/>
          </p:nvSpPr>
          <p:spPr>
            <a:xfrm>
              <a:off x="0" y="0"/>
              <a:ext cx="1143000" cy="1828800"/>
            </a:xfrm>
            <a:prstGeom prst="rect">
              <a:avLst/>
            </a:prstGeom>
            <a:solidFill>
              <a:schemeClr val="accent1"/>
            </a:solidFill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0" y="411479"/>
              <a:ext cx="1143000" cy="1005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Block</a:t>
              </a: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Device</a:t>
              </a: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Drivers</a:t>
              </a:r>
            </a:p>
          </p:txBody>
        </p:sp>
      </p:grpSp>
      <p:grpSp>
        <p:nvGrpSpPr>
          <p:cNvPr id="64" name="Group 64"/>
          <p:cNvGrpSpPr/>
          <p:nvPr/>
        </p:nvGrpSpPr>
        <p:grpSpPr>
          <a:xfrm>
            <a:off x="4703224" y="3810000"/>
            <a:ext cx="1358700" cy="1828800"/>
            <a:chOff x="0" y="0"/>
            <a:chExt cx="1358699" cy="1828800"/>
          </a:xfrm>
        </p:grpSpPr>
        <p:sp>
          <p:nvSpPr>
            <p:cNvPr id="62" name="Shape 62"/>
            <p:cNvSpPr/>
            <p:nvPr/>
          </p:nvSpPr>
          <p:spPr>
            <a:xfrm>
              <a:off x="-1" y="0"/>
              <a:ext cx="1358701" cy="1828800"/>
            </a:xfrm>
            <a:prstGeom prst="rect">
              <a:avLst/>
            </a:prstGeom>
            <a:solidFill>
              <a:schemeClr val="accent1"/>
            </a:solidFill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-1" y="411479"/>
              <a:ext cx="1358701" cy="1005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Character</a:t>
              </a: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Device</a:t>
              </a: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Drivers</a:t>
              </a:r>
            </a:p>
          </p:txBody>
        </p:sp>
      </p:grpSp>
      <p:grpSp>
        <p:nvGrpSpPr>
          <p:cNvPr id="67" name="Group 67"/>
          <p:cNvGrpSpPr/>
          <p:nvPr/>
        </p:nvGrpSpPr>
        <p:grpSpPr>
          <a:xfrm>
            <a:off x="6131280" y="3810000"/>
            <a:ext cx="1252500" cy="762000"/>
            <a:chOff x="0" y="0"/>
            <a:chExt cx="1252499" cy="762000"/>
          </a:xfrm>
        </p:grpSpPr>
        <p:sp>
          <p:nvSpPr>
            <p:cNvPr id="65" name="Shape 65"/>
            <p:cNvSpPr/>
            <p:nvPr/>
          </p:nvSpPr>
          <p:spPr>
            <a:xfrm>
              <a:off x="-1" y="0"/>
              <a:ext cx="1252501" cy="762000"/>
            </a:xfrm>
            <a:prstGeom prst="rect">
              <a:avLst/>
            </a:prstGeom>
            <a:solidFill>
              <a:schemeClr val="accent1"/>
            </a:solidFill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-1" y="30479"/>
              <a:ext cx="1252501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Network</a:t>
              </a: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Protocols</a:t>
              </a:r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6064954" y="4640579"/>
            <a:ext cx="1199402" cy="1005841"/>
            <a:chOff x="0" y="0"/>
            <a:chExt cx="1199400" cy="1005839"/>
          </a:xfrm>
        </p:grpSpPr>
        <p:sp>
          <p:nvSpPr>
            <p:cNvPr id="68" name="Shape 68"/>
            <p:cNvSpPr/>
            <p:nvPr/>
          </p:nvSpPr>
          <p:spPr>
            <a:xfrm>
              <a:off x="0" y="7620"/>
              <a:ext cx="1199401" cy="990600"/>
            </a:xfrm>
            <a:prstGeom prst="rect">
              <a:avLst/>
            </a:prstGeom>
            <a:solidFill>
              <a:schemeClr val="accent1"/>
            </a:solidFill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0" y="0"/>
              <a:ext cx="1199401" cy="1005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Network</a:t>
              </a: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Device</a:t>
              </a: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Drivers</a:t>
              </a:r>
            </a:p>
          </p:txBody>
        </p:sp>
      </p:grpSp>
      <p:grpSp>
        <p:nvGrpSpPr>
          <p:cNvPr id="73" name="Group 73"/>
          <p:cNvGrpSpPr/>
          <p:nvPr/>
        </p:nvGrpSpPr>
        <p:grpSpPr>
          <a:xfrm>
            <a:off x="936415" y="1905000"/>
            <a:ext cx="1222501" cy="1447800"/>
            <a:chOff x="0" y="0"/>
            <a:chExt cx="1222499" cy="1447800"/>
          </a:xfrm>
        </p:grpSpPr>
        <p:sp>
          <p:nvSpPr>
            <p:cNvPr id="71" name="Shape 71"/>
            <p:cNvSpPr/>
            <p:nvPr/>
          </p:nvSpPr>
          <p:spPr>
            <a:xfrm>
              <a:off x="-1" y="0"/>
              <a:ext cx="1222501" cy="1447800"/>
            </a:xfrm>
            <a:prstGeom prst="rect">
              <a:avLst/>
            </a:prstGeom>
            <a:solidFill>
              <a:schemeClr val="accent1"/>
            </a:solidFill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-1" y="220980"/>
              <a:ext cx="1222501" cy="1005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Process</a:t>
              </a: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manage-</a:t>
              </a: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ment</a:t>
              </a:r>
            </a:p>
          </p:txBody>
        </p:sp>
      </p:grpSp>
      <p:grpSp>
        <p:nvGrpSpPr>
          <p:cNvPr id="76" name="Group 76"/>
          <p:cNvGrpSpPr/>
          <p:nvPr/>
        </p:nvGrpSpPr>
        <p:grpSpPr>
          <a:xfrm>
            <a:off x="2155612" y="1905000"/>
            <a:ext cx="1222500" cy="1447800"/>
            <a:chOff x="0" y="0"/>
            <a:chExt cx="1222499" cy="1447800"/>
          </a:xfrm>
        </p:grpSpPr>
        <p:sp>
          <p:nvSpPr>
            <p:cNvPr id="74" name="Shape 74"/>
            <p:cNvSpPr/>
            <p:nvPr/>
          </p:nvSpPr>
          <p:spPr>
            <a:xfrm>
              <a:off x="-1" y="0"/>
              <a:ext cx="1222501" cy="1447800"/>
            </a:xfrm>
            <a:prstGeom prst="rect">
              <a:avLst/>
            </a:prstGeom>
            <a:solidFill>
              <a:schemeClr val="accent1"/>
            </a:solidFill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-1" y="220980"/>
              <a:ext cx="1222501" cy="1005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Memory</a:t>
              </a: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manage-</a:t>
              </a: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ment</a:t>
              </a:r>
            </a:p>
          </p:txBody>
        </p:sp>
      </p:grpSp>
      <p:grpSp>
        <p:nvGrpSpPr>
          <p:cNvPr id="79" name="Group 79"/>
          <p:cNvGrpSpPr/>
          <p:nvPr/>
        </p:nvGrpSpPr>
        <p:grpSpPr>
          <a:xfrm>
            <a:off x="3454400" y="1905000"/>
            <a:ext cx="1143000" cy="1447800"/>
            <a:chOff x="0" y="0"/>
            <a:chExt cx="1143000" cy="1447800"/>
          </a:xfrm>
        </p:grpSpPr>
        <p:sp>
          <p:nvSpPr>
            <p:cNvPr id="77" name="Shape 77"/>
            <p:cNvSpPr/>
            <p:nvPr/>
          </p:nvSpPr>
          <p:spPr>
            <a:xfrm>
              <a:off x="0" y="0"/>
              <a:ext cx="1143000" cy="1447800"/>
            </a:xfrm>
            <a:prstGeom prst="rect">
              <a:avLst/>
            </a:prstGeom>
            <a:solidFill>
              <a:schemeClr val="accent1"/>
            </a:solidFill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0" y="373380"/>
              <a:ext cx="1143000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File-</a:t>
              </a: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systems</a:t>
              </a:r>
            </a:p>
          </p:txBody>
        </p:sp>
      </p:grpSp>
      <p:grpSp>
        <p:nvGrpSpPr>
          <p:cNvPr id="82" name="Group 82"/>
          <p:cNvGrpSpPr/>
          <p:nvPr/>
        </p:nvGrpSpPr>
        <p:grpSpPr>
          <a:xfrm>
            <a:off x="4749800" y="1905000"/>
            <a:ext cx="1143000" cy="1447800"/>
            <a:chOff x="0" y="0"/>
            <a:chExt cx="1143000" cy="1447800"/>
          </a:xfrm>
        </p:grpSpPr>
        <p:sp>
          <p:nvSpPr>
            <p:cNvPr id="80" name="Shape 80"/>
            <p:cNvSpPr/>
            <p:nvPr/>
          </p:nvSpPr>
          <p:spPr>
            <a:xfrm>
              <a:off x="0" y="0"/>
              <a:ext cx="1143000" cy="1447800"/>
            </a:xfrm>
            <a:prstGeom prst="rect">
              <a:avLst/>
            </a:prstGeom>
            <a:solidFill>
              <a:schemeClr val="accent1"/>
            </a:solidFill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0" y="373380"/>
              <a:ext cx="1143000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Device</a:t>
              </a: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Control</a:t>
              </a:r>
            </a:p>
          </p:txBody>
        </p:sp>
      </p:grpSp>
      <p:grpSp>
        <p:nvGrpSpPr>
          <p:cNvPr id="85" name="Group 85"/>
          <p:cNvGrpSpPr/>
          <p:nvPr/>
        </p:nvGrpSpPr>
        <p:grpSpPr>
          <a:xfrm>
            <a:off x="6045200" y="1905000"/>
            <a:ext cx="1143000" cy="1447800"/>
            <a:chOff x="0" y="0"/>
            <a:chExt cx="1143000" cy="1447800"/>
          </a:xfrm>
        </p:grpSpPr>
        <p:sp>
          <p:nvSpPr>
            <p:cNvPr id="83" name="Shape 83"/>
            <p:cNvSpPr/>
            <p:nvPr/>
          </p:nvSpPr>
          <p:spPr>
            <a:xfrm>
              <a:off x="0" y="0"/>
              <a:ext cx="1143000" cy="1447800"/>
            </a:xfrm>
            <a:prstGeom prst="rect">
              <a:avLst/>
            </a:prstGeom>
            <a:solidFill>
              <a:schemeClr val="accent1"/>
            </a:solidFill>
            <a:ln w="9525" cap="rnd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0" y="373380"/>
              <a:ext cx="1143000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Network</a:t>
              </a:r>
            </a:p>
            <a:p>
              <a:pPr algn="ctr"/>
              <a:r>
                <a:rPr sz="2000">
                  <a:latin typeface="Tahoma"/>
                  <a:ea typeface="Tahoma"/>
                  <a:cs typeface="Tahoma"/>
                  <a:sym typeface="Tahoma"/>
                </a:rPr>
                <a:t>Sockets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System Calls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xfrm>
            <a:off x="-2178" y="1033086"/>
            <a:ext cx="9069901" cy="5838602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357981" indent="-218281">
              <a:lnSpc>
                <a:spcPct val="80000"/>
              </a:lnSpc>
              <a:spcBef>
                <a:spcPts val="400"/>
              </a:spcBef>
              <a:buSzPct val="63635"/>
            </a:pPr>
            <a:r>
              <a:rPr sz="2200">
                <a:latin typeface="Calibri"/>
                <a:ea typeface="Calibri"/>
                <a:cs typeface="Calibri"/>
                <a:sym typeface="Calibri"/>
              </a:rPr>
              <a:t>Operating systems typically support two levels of privileges:</a:t>
            </a:r>
          </a:p>
          <a:p>
            <a:pPr marL="823685" lvl="1" indent="-226785">
              <a:lnSpc>
                <a:spcPct val="80000"/>
              </a:lnSpc>
              <a:spcBef>
                <a:spcPts val="400"/>
              </a:spcBef>
              <a:buSzPct val="70000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User mode – application execute at this level</a:t>
            </a:r>
          </a:p>
          <a:p>
            <a:pPr marL="823685" lvl="1" indent="-226785">
              <a:lnSpc>
                <a:spcPct val="80000"/>
              </a:lnSpc>
              <a:spcBef>
                <a:spcPts val="400"/>
              </a:spcBef>
              <a:buSzPct val="70000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Supervisor mode – OS (kernel) code executes at this level</a:t>
            </a:r>
          </a:p>
          <a:p>
            <a:pPr marL="0" indent="0">
              <a:buSzTx/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357981" indent="-218281">
              <a:lnSpc>
                <a:spcPct val="80000"/>
              </a:lnSpc>
              <a:spcBef>
                <a:spcPts val="400"/>
              </a:spcBef>
              <a:buSzPct val="63635"/>
            </a:pPr>
            <a:r>
              <a:rPr sz="2200">
                <a:latin typeface="Calibri"/>
                <a:ea typeface="Calibri"/>
                <a:cs typeface="Calibri"/>
                <a:sym typeface="Calibri"/>
              </a:rPr>
              <a:t>Applications need to call OS routines to request privileged operations.</a:t>
            </a:r>
          </a:p>
          <a:p>
            <a:pPr marL="0" indent="0">
              <a:buSzTx/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357981" indent="-218281">
              <a:lnSpc>
                <a:spcPct val="80000"/>
              </a:lnSpc>
              <a:spcBef>
                <a:spcPts val="400"/>
              </a:spcBef>
              <a:buSzPct val="63635"/>
            </a:pPr>
            <a:r>
              <a:rPr sz="2200">
                <a:latin typeface="Calibri"/>
                <a:ea typeface="Calibri"/>
                <a:cs typeface="Calibri"/>
                <a:sym typeface="Calibri"/>
              </a:rPr>
              <a:t>System calls </a:t>
            </a:r>
          </a:p>
          <a:p>
            <a:pPr marL="823685" lvl="1" indent="-226785">
              <a:lnSpc>
                <a:spcPct val="80000"/>
              </a:lnSpc>
              <a:spcBef>
                <a:spcPts val="400"/>
              </a:spcBef>
              <a:buSzPct val="70000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Safely transfer control from lower privilege level (user mode) to higher privilege level (supervisor mode).</a:t>
            </a:r>
          </a:p>
          <a:p>
            <a:pPr marL="823685" lvl="1" indent="-226785">
              <a:lnSpc>
                <a:spcPct val="80000"/>
              </a:lnSpc>
              <a:spcBef>
                <a:spcPts val="400"/>
              </a:spcBef>
              <a:buSzPct val="70000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Examples: open, read, write, close, wait, exec, fork, kill</a:t>
            </a:r>
          </a:p>
          <a:p>
            <a:pPr marL="0" indent="0">
              <a:buSzTx/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357981" indent="-218281">
              <a:lnSpc>
                <a:spcPct val="80000"/>
              </a:lnSpc>
              <a:spcBef>
                <a:spcPts val="400"/>
              </a:spcBef>
              <a:buSzPct val="63635"/>
            </a:pPr>
            <a:r>
              <a:rPr sz="2200">
                <a:latin typeface="Calibri"/>
                <a:ea typeface="Calibri"/>
                <a:cs typeface="Calibri"/>
                <a:sym typeface="Calibri"/>
              </a:rPr>
              <a:t>Kernel can tightly control entry points for the application into the OS. </a:t>
            </a:r>
          </a:p>
          <a:p>
            <a:pPr marL="823685" lvl="1" indent="-226785">
              <a:lnSpc>
                <a:spcPct val="80000"/>
              </a:lnSpc>
              <a:spcBef>
                <a:spcPts val="400"/>
              </a:spcBef>
              <a:buSzPct val="70000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Application can’t randomly jump into any part of the OS code.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lang="en-US" u="sng" dirty="0" smtClean="0"/>
              <a:t>How system call works</a:t>
            </a:r>
            <a:endParaRPr u="sng" dirty="0"/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152399" y="1132736"/>
            <a:ext cx="8544992" cy="5142000"/>
          </a:xfrm>
          <a:prstGeom prst="rect">
            <a:avLst/>
          </a:prstGeom>
        </p:spPr>
        <p:txBody>
          <a:bodyPr lIns="45699" tIns="45699" rIns="45699" bIns="45699">
            <a:normAutofit fontScale="85000" lnSpcReduction="20000"/>
          </a:bodyPr>
          <a:lstStyle/>
          <a:p>
            <a:pPr marL="307181" indent="-192881">
              <a:lnSpc>
                <a:spcPct val="120000"/>
              </a:lnSpc>
              <a:spcBef>
                <a:spcPts val="300"/>
              </a:spcBef>
              <a:buFont typeface="Trebuchet MS"/>
              <a:buAutoNum type="arabicPeriod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User process invokes a system call, which invokes a library wrapper routine for the system call.</a:t>
            </a:r>
          </a:p>
          <a:p>
            <a:pPr marL="307181" indent="-192881">
              <a:lnSpc>
                <a:spcPct val="120000"/>
              </a:lnSpc>
              <a:spcBef>
                <a:spcPts val="300"/>
              </a:spcBef>
              <a:buFont typeface="Trebuchet MS"/>
              <a:buAutoNum type="arabicPeriod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Library routine triggers a s</a:t>
            </a:r>
            <a:r>
              <a:rPr sz="1800" dirty="0" smtClean="0">
                <a:latin typeface="Calibri"/>
                <a:ea typeface="Calibri"/>
                <a:cs typeface="Calibri"/>
                <a:sym typeface="Calibri"/>
              </a:rPr>
              <a:t>pecial </a:t>
            </a: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CPU instruction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sz="18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sz="18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software trap</a:t>
            </a:r>
            <a:endParaRPr lang="en-US" sz="1800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1050" lvl="1" indent="-285750">
              <a:lnSpc>
                <a:spcPct val="120000"/>
              </a:lnSpc>
              <a:spcBef>
                <a:spcPts val="300"/>
              </a:spcBef>
            </a:pPr>
            <a:r>
              <a:rPr lang="en-US" sz="18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SYSENTER, </a:t>
            </a:r>
            <a:r>
              <a:rPr sz="1800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sz="18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0x80</a:t>
            </a:r>
            <a:r>
              <a:rPr lang="en-US" sz="18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sz="18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lcall7</a:t>
            </a:r>
            <a:r>
              <a:rPr lang="en-US" sz="18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sz="18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lcall27 </a:t>
            </a:r>
            <a:endParaRPr lang="en-US" sz="1800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1050" lvl="1" indent="-285750">
              <a:lnSpc>
                <a:spcPct val="120000"/>
              </a:lnSpc>
              <a:spcBef>
                <a:spcPts val="300"/>
              </a:spcBef>
            </a:pPr>
            <a:r>
              <a:rPr lang="en-US" sz="18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System call number and arguments stored in registers and, if needed, stack.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7181" indent="-192881">
              <a:lnSpc>
                <a:spcPct val="120000"/>
              </a:lnSpc>
              <a:spcBef>
                <a:spcPts val="300"/>
              </a:spcBef>
              <a:buFont typeface="Trebuchet MS"/>
              <a:buAutoNum type="arabicPeriod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Trap to kernel entry code.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307181" indent="-192881">
              <a:lnSpc>
                <a:spcPct val="120000"/>
              </a:lnSpc>
              <a:spcBef>
                <a:spcPts val="300"/>
              </a:spcBef>
              <a:buFont typeface="Trebuchet MS"/>
              <a:buAutoNum type="arabicPeriod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Save process state (program counter, registers </a:t>
            </a:r>
            <a:r>
              <a:rPr lang="en-US" sz="1800" dirty="0" err="1" smtClean="0"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307181" indent="-192881">
              <a:lnSpc>
                <a:spcPct val="120000"/>
              </a:lnSpc>
              <a:spcBef>
                <a:spcPts val="300"/>
              </a:spcBef>
              <a:buFont typeface="Trebuchet MS"/>
              <a:buAutoNum type="arabicPeriod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sz="1800" dirty="0" smtClean="0">
                <a:latin typeface="Calibri"/>
                <a:ea typeface="Calibri"/>
                <a:cs typeface="Calibri"/>
                <a:sym typeface="Calibri"/>
              </a:rPr>
              <a:t>witch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 CPU</a:t>
            </a:r>
            <a:r>
              <a:rPr sz="18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to higher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(kernel) </a:t>
            </a:r>
            <a:r>
              <a:rPr sz="1800" dirty="0" smtClean="0">
                <a:latin typeface="Calibri"/>
                <a:ea typeface="Calibri"/>
                <a:cs typeface="Calibri"/>
                <a:sym typeface="Calibri"/>
              </a:rPr>
              <a:t>privilege </a:t>
            </a: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level</a:t>
            </a:r>
          </a:p>
          <a:p>
            <a:pPr marL="307181" indent="-192881">
              <a:lnSpc>
                <a:spcPct val="120000"/>
              </a:lnSpc>
              <a:spcBef>
                <a:spcPts val="300"/>
              </a:spcBef>
              <a:buFont typeface="Trebuchet MS"/>
              <a:buAutoNum type="arabicPeriod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sz="1800" dirty="0" smtClean="0">
                <a:latin typeface="Calibri"/>
                <a:ea typeface="Calibri"/>
                <a:cs typeface="Calibri"/>
                <a:sym typeface="Calibri"/>
              </a:rPr>
              <a:t>etermine </a:t>
            </a: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800" dirty="0" err="1" smtClean="0">
                <a:latin typeface="Calibri"/>
                <a:ea typeface="Calibri"/>
                <a:cs typeface="Calibri"/>
                <a:sym typeface="Calibri"/>
              </a:rPr>
              <a:t>syscall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 being invoked</a:t>
            </a:r>
          </a:p>
          <a:p>
            <a:pPr marL="781050" lvl="1" indent="-285750">
              <a:lnSpc>
                <a:spcPct val="120000"/>
              </a:lnSpc>
              <a:spcBef>
                <a:spcPts val="300"/>
              </a:spcBef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Check </a:t>
            </a:r>
            <a:r>
              <a:rPr lang="en-US" sz="1800" dirty="0" err="1" smtClean="0">
                <a:latin typeface="Calibri"/>
                <a:ea typeface="Calibri"/>
                <a:cs typeface="Calibri"/>
                <a:sym typeface="Calibri"/>
              </a:rPr>
              <a:t>syscall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 number which is passed via registers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307181" indent="-192881">
              <a:lnSpc>
                <a:spcPct val="120000"/>
              </a:lnSpc>
              <a:spcBef>
                <a:spcPts val="300"/>
              </a:spcBef>
              <a:buFont typeface="Trebuchet MS"/>
              <a:buAutoNum type="arabicPeriod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1800" dirty="0" err="1" smtClean="0">
                <a:latin typeface="Calibri"/>
                <a:ea typeface="Calibri"/>
                <a:cs typeface="Calibri"/>
                <a:sym typeface="Calibri"/>
              </a:rPr>
              <a:t>syscall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 number to index into a </a:t>
            </a:r>
            <a:r>
              <a:rPr lang="en-US" sz="1800" dirty="0" err="1" smtClean="0">
                <a:latin typeface="Calibri"/>
                <a:ea typeface="Calibri"/>
                <a:cs typeface="Calibri"/>
                <a:sym typeface="Calibri"/>
              </a:rPr>
              <a:t>syscall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 table</a:t>
            </a:r>
          </a:p>
          <a:p>
            <a:pPr marL="781050" lvl="1" indent="-285750">
              <a:lnSpc>
                <a:spcPct val="120000"/>
              </a:lnSpc>
              <a:spcBef>
                <a:spcPts val="300"/>
              </a:spcBef>
            </a:pPr>
            <a:r>
              <a:rPr lang="en-US" sz="1800" dirty="0" err="1" smtClean="0">
                <a:latin typeface="Calibri"/>
                <a:ea typeface="Calibri"/>
                <a:cs typeface="Calibri"/>
                <a:sym typeface="Calibri"/>
              </a:rPr>
              <a:t>Syscall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 table = An array of pointers to system call routines in kernel</a:t>
            </a:r>
          </a:p>
          <a:p>
            <a:pPr marL="307181" indent="-192881">
              <a:lnSpc>
                <a:spcPct val="120000"/>
              </a:lnSpc>
              <a:spcBef>
                <a:spcPts val="300"/>
              </a:spcBef>
              <a:buFont typeface="Trebuchet MS"/>
              <a:buAutoNum type="arabicPeriod"/>
            </a:pPr>
            <a:r>
              <a:rPr sz="1800" dirty="0" smtClean="0">
                <a:latin typeface="Calibri"/>
                <a:ea typeface="Calibri"/>
                <a:cs typeface="Calibri"/>
                <a:sym typeface="Calibri"/>
              </a:rPr>
              <a:t>Execute </a:t>
            </a: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sz="1800" dirty="0" smtClean="0">
                <a:latin typeface="Calibri"/>
                <a:ea typeface="Calibri"/>
                <a:cs typeface="Calibri"/>
                <a:sym typeface="Calibri"/>
              </a:rPr>
              <a:t>system </a:t>
            </a: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call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routine</a:t>
            </a:r>
            <a:r>
              <a:rPr sz="1800" dirty="0" smtClean="0"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18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781050" lvl="1" indent="-285750">
              <a:lnSpc>
                <a:spcPct val="120000"/>
              </a:lnSpc>
              <a:spcBef>
                <a:spcPts val="300"/>
              </a:spcBef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System call executes in the context of the invoking process.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307181" indent="-192881">
              <a:lnSpc>
                <a:spcPct val="120000"/>
              </a:lnSpc>
              <a:spcBef>
                <a:spcPts val="300"/>
              </a:spcBef>
              <a:buFont typeface="Trebuchet MS"/>
              <a:buAutoNum type="arabicPeriod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System call can possibly block </a:t>
            </a:r>
          </a:p>
          <a:p>
            <a:pPr marL="781050" lvl="1" indent="-285750">
              <a:lnSpc>
                <a:spcPct val="120000"/>
              </a:lnSpc>
              <a:spcBef>
                <a:spcPts val="300"/>
              </a:spcBef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Which blocks the process that invoked  the system call.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307181" indent="-192881">
              <a:lnSpc>
                <a:spcPct val="120000"/>
              </a:lnSpc>
              <a:spcBef>
                <a:spcPts val="300"/>
              </a:spcBef>
              <a:buFont typeface="Trebuchet MS"/>
              <a:buAutoNum type="arabicPeriod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sz="1800" dirty="0" smtClean="0">
                <a:latin typeface="Calibri"/>
                <a:ea typeface="Calibri"/>
                <a:cs typeface="Calibri"/>
                <a:sym typeface="Calibri"/>
              </a:rPr>
              <a:t>ys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tem </a:t>
            </a:r>
            <a:r>
              <a:rPr sz="1800" dirty="0" smtClean="0">
                <a:latin typeface="Calibri"/>
                <a:ea typeface="Calibri"/>
                <a:cs typeface="Calibri"/>
                <a:sym typeface="Calibri"/>
              </a:rPr>
              <a:t>call completes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07181" indent="-192881">
              <a:lnSpc>
                <a:spcPct val="120000"/>
              </a:lnSpc>
              <a:spcBef>
                <a:spcPts val="300"/>
              </a:spcBef>
              <a:buFont typeface="Trebuchet MS"/>
              <a:buAutoNum type="arabicPeriod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 Restore user-level</a:t>
            </a:r>
            <a:r>
              <a:rPr sz="18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process state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(saved in </a:t>
            </a:r>
            <a:r>
              <a:rPr lang="en-US" sz="1800" smtClean="0">
                <a:latin typeface="Calibri"/>
                <a:ea typeface="Calibri"/>
                <a:cs typeface="Calibri"/>
                <a:sym typeface="Calibri"/>
              </a:rPr>
              <a:t>Step </a:t>
            </a:r>
            <a:r>
              <a:rPr lang="en-US" sz="1800" smtClean="0">
                <a:latin typeface="Calibri"/>
                <a:ea typeface="Calibri"/>
                <a:cs typeface="Calibri"/>
                <a:sym typeface="Calibri"/>
              </a:rPr>
              <a:t>4).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307181" indent="-192881">
              <a:lnSpc>
                <a:spcPct val="120000"/>
              </a:lnSpc>
              <a:spcBef>
                <a:spcPts val="300"/>
              </a:spcBef>
              <a:buFont typeface="Trebuchet MS"/>
              <a:buAutoNum type="arabicPeriod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sz="1800" dirty="0" smtClean="0">
                <a:latin typeface="Calibri"/>
                <a:ea typeface="Calibri"/>
                <a:cs typeface="Calibri"/>
                <a:sym typeface="Calibri"/>
              </a:rPr>
              <a:t>witch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 CPU</a:t>
            </a:r>
            <a:r>
              <a:rPr sz="18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back to lower (user) privilege level</a:t>
            </a:r>
          </a:p>
          <a:p>
            <a:pPr marL="307181" indent="-192881">
              <a:lnSpc>
                <a:spcPct val="120000"/>
              </a:lnSpc>
              <a:spcBef>
                <a:spcPts val="300"/>
              </a:spcBef>
              <a:buFont typeface="Trebuchet MS"/>
              <a:buAutoNum type="arabicPeriod"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sz="1800" dirty="0" smtClean="0">
                <a:latin typeface="Calibri"/>
                <a:ea typeface="Calibri"/>
                <a:cs typeface="Calibri"/>
                <a:sym typeface="Calibri"/>
              </a:rPr>
              <a:t>eturn </a:t>
            </a: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sz="1800" dirty="0" smtClean="0">
                <a:latin typeface="Calibri"/>
                <a:ea typeface="Calibri"/>
                <a:cs typeface="Calibri"/>
                <a:sym typeface="Calibri"/>
              </a:rPr>
              <a:t>sys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tem </a:t>
            </a:r>
            <a:r>
              <a:rPr sz="1800" dirty="0" smtClean="0">
                <a:latin typeface="Calibri"/>
                <a:ea typeface="Calibri"/>
                <a:cs typeface="Calibri"/>
                <a:sym typeface="Calibri"/>
              </a:rPr>
              <a:t>call </a:t>
            </a: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sz="1800" dirty="0" smtClean="0">
                <a:latin typeface="Calibri"/>
                <a:ea typeface="Calibri"/>
                <a:cs typeface="Calibri"/>
                <a:sym typeface="Calibri"/>
              </a:rPr>
              <a:t>continue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 process</a:t>
            </a:r>
            <a:r>
              <a:rPr sz="18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execution.</a:t>
            </a:r>
          </a:p>
        </p:txBody>
      </p:sp>
      <p:sp>
        <p:nvSpPr>
          <p:cNvPr id="92" name="Shape 92"/>
          <p:cNvSpPr/>
          <p:nvPr/>
        </p:nvSpPr>
        <p:spPr>
          <a:xfrm>
            <a:off x="4701249" y="1076400"/>
            <a:ext cx="4343401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609600" indent="-609600">
              <a:lnSpc>
                <a:spcPct val="80000"/>
              </a:lnSpc>
              <a:buClr>
                <a:srgbClr val="3333FF"/>
              </a:buClr>
              <a:buSzPct val="100000"/>
              <a:buFont typeface="Trebuchet MS"/>
              <a:buAutoNum type="arabicPeriod"/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xfrm>
            <a:off x="76200" y="1411286"/>
            <a:ext cx="8991600" cy="4760914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338137" indent="-198437">
              <a:lnSpc>
                <a:spcPct val="80000"/>
              </a:lnSpc>
              <a:spcBef>
                <a:spcPts val="400"/>
              </a:spcBef>
              <a:buSzPct val="70000"/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To make it easier to invoke system calls, OS writers normally provide a library that sits between programs and system call interface.</a:t>
            </a:r>
          </a:p>
          <a:p>
            <a:pPr marL="823685" lvl="1" indent="-226785">
              <a:lnSpc>
                <a:spcPct val="80000"/>
              </a:lnSpc>
              <a:spcBef>
                <a:spcPts val="300"/>
              </a:spcBef>
              <a:buSzPct val="70000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Libc, glibc, etc.</a:t>
            </a:r>
          </a:p>
          <a:p>
            <a:pPr marL="0" indent="0">
              <a:buSzTx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338137" indent="-198437">
              <a:lnSpc>
                <a:spcPct val="80000"/>
              </a:lnSpc>
              <a:spcBef>
                <a:spcPts val="400"/>
              </a:spcBef>
              <a:buSzPct val="70000"/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This library provides wrapper routines </a:t>
            </a:r>
          </a:p>
          <a:p>
            <a:pPr marL="0" indent="0">
              <a:buSzTx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338137" indent="-198437">
              <a:lnSpc>
                <a:spcPct val="80000"/>
              </a:lnSpc>
              <a:spcBef>
                <a:spcPts val="400"/>
              </a:spcBef>
              <a:buSzPct val="70000"/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Wrappers hide the low-level details of </a:t>
            </a:r>
          </a:p>
          <a:p>
            <a:pPr marL="823685" lvl="1" indent="-226785">
              <a:lnSpc>
                <a:spcPct val="80000"/>
              </a:lnSpc>
              <a:spcBef>
                <a:spcPts val="300"/>
              </a:spcBef>
              <a:buSzPct val="70000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Preparing arguments</a:t>
            </a:r>
          </a:p>
          <a:p>
            <a:pPr marL="823685" lvl="1" indent="-226785">
              <a:lnSpc>
                <a:spcPct val="80000"/>
              </a:lnSpc>
              <a:spcBef>
                <a:spcPts val="300"/>
              </a:spcBef>
              <a:buSzPct val="70000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Passing arguments to kernel </a:t>
            </a:r>
          </a:p>
          <a:p>
            <a:pPr marL="823685" lvl="1" indent="-226785">
              <a:lnSpc>
                <a:spcPct val="80000"/>
              </a:lnSpc>
              <a:spcBef>
                <a:spcPts val="300"/>
              </a:spcBef>
              <a:buSzPct val="70000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Switching to supervisor mode</a:t>
            </a:r>
          </a:p>
          <a:p>
            <a:pPr marL="823685" lvl="1" indent="-226785">
              <a:lnSpc>
                <a:spcPct val="80000"/>
              </a:lnSpc>
              <a:spcBef>
                <a:spcPts val="300"/>
              </a:spcBef>
              <a:buSzPct val="70000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Fetching and returning results to application.</a:t>
            </a:r>
          </a:p>
          <a:p>
            <a:pPr marL="0" indent="0">
              <a:buSzTx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338137" indent="-198437">
              <a:lnSpc>
                <a:spcPct val="80000"/>
              </a:lnSpc>
              <a:spcBef>
                <a:spcPts val="400"/>
              </a:spcBef>
              <a:buSzPct val="70000"/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Helps to reduce OS dependency and increase portability of programs.</a:t>
            </a:r>
          </a:p>
        </p:txBody>
      </p:sp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lang="en-US" u="sng" dirty="0" smtClean="0"/>
              <a:t>Library wrappers around system calls</a:t>
            </a:r>
            <a:endParaRPr u="sng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Steps in writing a system call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76200" y="1030287"/>
            <a:ext cx="8991600" cy="5466301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377825" indent="-238125">
              <a:lnSpc>
                <a:spcPct val="90000"/>
              </a:lnSpc>
              <a:spcBef>
                <a:spcPts val="400"/>
              </a:spcBef>
              <a:buSzPct val="58332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Create an entry for the system call in the kernel’s </a:t>
            </a:r>
            <a:r>
              <a: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syscall_table</a:t>
            </a:r>
          </a:p>
          <a:p>
            <a:pPr marL="823685" lvl="1" indent="-226785">
              <a:lnSpc>
                <a:spcPct val="90000"/>
              </a:lnSpc>
              <a:spcBef>
                <a:spcPts val="400"/>
              </a:spcBef>
              <a:buSzPct val="70000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User processes trapping to the kernel (through SYS_ENTER or int 0x80) find the syscall function by indexing into this table.</a:t>
            </a:r>
          </a:p>
          <a:p>
            <a:pPr marL="0" indent="0">
              <a:buSzTx/>
              <a:buNone/>
              <a:defRPr sz="1800"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77825" indent="-238125">
              <a:lnSpc>
                <a:spcPct val="90000"/>
              </a:lnSpc>
              <a:spcBef>
                <a:spcPts val="400"/>
              </a:spcBef>
              <a:buSzPct val="58332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Write the system call code as a kernel function</a:t>
            </a:r>
          </a:p>
          <a:p>
            <a:pPr marL="823685" lvl="1" indent="-226785">
              <a:lnSpc>
                <a:spcPct val="90000"/>
              </a:lnSpc>
              <a:spcBef>
                <a:spcPts val="400"/>
              </a:spcBef>
              <a:buSzPct val="70000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Be careful when reading/writing to user-space</a:t>
            </a:r>
          </a:p>
          <a:p>
            <a:pPr marL="823685" lvl="1" indent="-226785">
              <a:lnSpc>
                <a:spcPct val="90000"/>
              </a:lnSpc>
              <a:spcBef>
                <a:spcPts val="400"/>
              </a:spcBef>
              <a:buSzPct val="70000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sz="2000" i="1">
                <a:latin typeface="Calibri"/>
                <a:ea typeface="Calibri"/>
                <a:cs typeface="Calibri"/>
                <a:sym typeface="Calibri"/>
              </a:rPr>
              <a:t>copy_to_user()</a:t>
            </a:r>
            <a:r>
              <a:rPr sz="2000"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sz="2000" i="1">
                <a:latin typeface="Calibri"/>
                <a:ea typeface="Calibri"/>
                <a:cs typeface="Calibri"/>
                <a:sym typeface="Calibri"/>
              </a:rPr>
              <a:t>copy_from_user() </a:t>
            </a:r>
            <a:r>
              <a:rPr sz="2000">
                <a:latin typeface="Calibri"/>
                <a:ea typeface="Calibri"/>
                <a:cs typeface="Calibri"/>
                <a:sym typeface="Calibri"/>
              </a:rPr>
              <a:t>routines. </a:t>
            </a:r>
          </a:p>
          <a:p>
            <a:pPr marL="1318683" lvl="2" indent="-264583">
              <a:lnSpc>
                <a:spcPct val="90000"/>
              </a:lnSpc>
              <a:spcBef>
                <a:spcPts val="400"/>
              </a:spcBef>
              <a:buSzPct val="70000"/>
              <a:buFont typeface="Wingdings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These perform sanity checks.</a:t>
            </a:r>
          </a:p>
          <a:p>
            <a:pPr marL="914400" lvl="1" indent="-317500">
              <a:lnSpc>
                <a:spcPct val="90000"/>
              </a:lnSpc>
              <a:spcBef>
                <a:spcPts val="400"/>
              </a:spcBef>
              <a:buSzPct val="70000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377825" indent="-238125">
              <a:lnSpc>
                <a:spcPct val="90000"/>
              </a:lnSpc>
              <a:spcBef>
                <a:spcPts val="400"/>
              </a:spcBef>
              <a:buSzPct val="58332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Generate/Use a user-level system call stub</a:t>
            </a:r>
          </a:p>
          <a:p>
            <a:pPr marL="823685" lvl="1" indent="-226785">
              <a:lnSpc>
                <a:spcPct val="90000"/>
              </a:lnSpc>
              <a:spcBef>
                <a:spcPts val="400"/>
              </a:spcBef>
              <a:buSzPct val="70000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Hides the complexity of making a system call from user applications.</a:t>
            </a:r>
          </a:p>
          <a:p>
            <a:pPr marL="823685" lvl="1" indent="-226785">
              <a:lnSpc>
                <a:spcPct val="90000"/>
              </a:lnSpc>
              <a:spcBef>
                <a:spcPts val="400"/>
              </a:spcBef>
              <a:buSzPct val="70000"/>
              <a:buFont typeface="Courier New"/>
              <a:buChar char="o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Calibri"/>
                <a:ea typeface="Calibri"/>
                <a:cs typeface="Calibri"/>
                <a:sym typeface="Calibri"/>
              </a:rPr>
              <a:t>See </a:t>
            </a:r>
            <a:r>
              <a:rPr sz="2000" i="1">
                <a:latin typeface="Calibri"/>
                <a:ea typeface="Calibri"/>
                <a:cs typeface="Calibri"/>
                <a:sym typeface="Calibri"/>
              </a:rPr>
              <a:t>man syscall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r>
              <a:rPr sz="3600" u="sng">
                <a:latin typeface="Calibri"/>
                <a:ea typeface="Calibri"/>
                <a:cs typeface="Calibri"/>
                <a:sym typeface="Calibri"/>
              </a:rPr>
              <a:t>Step 1: Create a sys_call_table entry</a:t>
            </a:r>
          </a:p>
          <a:p>
            <a:r>
              <a:rPr sz="3200">
                <a:latin typeface="Calibri"/>
                <a:ea typeface="Calibri"/>
                <a:cs typeface="Calibri"/>
                <a:sym typeface="Calibri"/>
              </a:rPr>
              <a:t>(for 64-bit x86 machines)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xfrm>
            <a:off x="428573" y="1411287"/>
            <a:ext cx="8715300" cy="4989601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indent="0">
              <a:lnSpc>
                <a:spcPct val="80000"/>
              </a:lnSpc>
              <a:spcBef>
                <a:spcPts val="400"/>
              </a:spcBef>
              <a:buSzPct val="60000"/>
              <a:buNone/>
            </a:pPr>
            <a:r>
              <a:rPr lang="en-US" sz="2000" dirty="0" smtClean="0"/>
              <a:t>File: </a:t>
            </a:r>
            <a:r>
              <a:rPr sz="2000" dirty="0" smtClean="0"/>
              <a:t>arch/x86/</a:t>
            </a:r>
            <a:r>
              <a:rPr lang="en-US" sz="2000" dirty="0" smtClean="0"/>
              <a:t>entry/</a:t>
            </a:r>
            <a:r>
              <a:rPr sz="2000" dirty="0" err="1" smtClean="0"/>
              <a:t>syscalls</a:t>
            </a:r>
            <a:r>
              <a:rPr sz="2000" dirty="0" smtClean="0"/>
              <a:t>/syscall_64.tbl</a:t>
            </a:r>
            <a:endParaRPr sz="2000" dirty="0"/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 dirty="0">
                <a:latin typeface="Arial"/>
                <a:ea typeface="Arial"/>
                <a:cs typeface="Arial"/>
                <a:sym typeface="Arial"/>
              </a:rPr>
              <a:t>#</a:t>
            </a:r>
            <a:br>
              <a:rPr sz="1800" dirty="0">
                <a:latin typeface="Arial"/>
                <a:ea typeface="Arial"/>
                <a:cs typeface="Arial"/>
                <a:sym typeface="Arial"/>
              </a:rPr>
            </a:br>
            <a:r>
              <a:rPr sz="1800" dirty="0">
                <a:latin typeface="Arial"/>
                <a:ea typeface="Arial"/>
                <a:cs typeface="Arial"/>
                <a:sym typeface="Arial"/>
              </a:rPr>
              <a:t># 64-bit system call numbers and entry vectors</a:t>
            </a:r>
            <a:br>
              <a:rPr sz="1800" dirty="0">
                <a:latin typeface="Arial"/>
                <a:ea typeface="Arial"/>
                <a:cs typeface="Arial"/>
                <a:sym typeface="Arial"/>
              </a:rPr>
            </a:br>
            <a:r>
              <a:rPr sz="1800" dirty="0">
                <a:latin typeface="Arial"/>
                <a:ea typeface="Arial"/>
                <a:cs typeface="Arial"/>
                <a:sym typeface="Arial"/>
              </a:rPr>
              <a:t>#</a:t>
            </a:r>
            <a:br>
              <a:rPr sz="1800" dirty="0">
                <a:latin typeface="Arial"/>
                <a:ea typeface="Arial"/>
                <a:cs typeface="Arial"/>
                <a:sym typeface="Arial"/>
              </a:rPr>
            </a:br>
            <a:r>
              <a:rPr sz="1800" dirty="0">
                <a:latin typeface="Arial"/>
                <a:ea typeface="Arial"/>
                <a:cs typeface="Arial"/>
                <a:sym typeface="Arial"/>
              </a:rPr>
              <a:t># The format is:</a:t>
            </a:r>
            <a:br>
              <a:rPr sz="1800" dirty="0">
                <a:latin typeface="Arial"/>
                <a:ea typeface="Arial"/>
                <a:cs typeface="Arial"/>
                <a:sym typeface="Arial"/>
              </a:rPr>
            </a:br>
            <a:r>
              <a:rPr sz="1800" dirty="0">
                <a:latin typeface="Arial"/>
                <a:ea typeface="Arial"/>
                <a:cs typeface="Arial"/>
                <a:sym typeface="Arial"/>
              </a:rPr>
              <a:t># &lt;number&gt; &lt;abi&gt; &lt;name&gt; &lt;entry point&gt;</a:t>
            </a:r>
            <a:br>
              <a:rPr sz="1800" dirty="0">
                <a:latin typeface="Arial"/>
                <a:ea typeface="Arial"/>
                <a:cs typeface="Arial"/>
                <a:sym typeface="Arial"/>
              </a:rPr>
            </a:br>
            <a:r>
              <a:rPr sz="1800" dirty="0">
                <a:latin typeface="Arial"/>
                <a:ea typeface="Arial"/>
                <a:cs typeface="Arial"/>
                <a:sym typeface="Arial"/>
              </a:rPr>
              <a:t>#</a:t>
            </a:r>
            <a:br>
              <a:rPr sz="1800" dirty="0">
                <a:latin typeface="Arial"/>
                <a:ea typeface="Arial"/>
                <a:cs typeface="Arial"/>
                <a:sym typeface="Arial"/>
              </a:rPr>
            </a:br>
            <a:r>
              <a:rPr sz="1800" dirty="0">
                <a:latin typeface="Arial"/>
                <a:ea typeface="Arial"/>
                <a:cs typeface="Arial"/>
                <a:sym typeface="Arial"/>
              </a:rPr>
              <a:t># The abi is "common", "64" or "x32" for this file.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 dirty="0">
                <a:solidFill>
                  <a:srgbClr val="FF0000"/>
                </a:solidFill>
              </a:rPr>
              <a:t>...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 dirty="0">
                <a:latin typeface="Arial"/>
                <a:ea typeface="Arial"/>
                <a:cs typeface="Arial"/>
                <a:sym typeface="Arial"/>
              </a:rPr>
              <a:t>309  common  	getcpu          	    		sys_getcpu</a:t>
            </a:r>
            <a:br>
              <a:rPr sz="1800" dirty="0">
                <a:latin typeface="Arial"/>
                <a:ea typeface="Arial"/>
                <a:cs typeface="Arial"/>
                <a:sym typeface="Arial"/>
              </a:rPr>
            </a:br>
            <a:r>
              <a:rPr sz="1800" dirty="0">
                <a:latin typeface="Arial"/>
                <a:ea typeface="Arial"/>
                <a:cs typeface="Arial"/>
                <a:sym typeface="Arial"/>
              </a:rPr>
              <a:t>310  64      		process_vm_readv 	sys_process_vm_readv</a:t>
            </a:r>
            <a:br>
              <a:rPr sz="1800" dirty="0">
                <a:latin typeface="Arial"/>
                <a:ea typeface="Arial"/>
                <a:cs typeface="Arial"/>
                <a:sym typeface="Arial"/>
              </a:rPr>
            </a:br>
            <a:r>
              <a:rPr sz="1800" dirty="0">
                <a:latin typeface="Arial"/>
                <a:ea typeface="Arial"/>
                <a:cs typeface="Arial"/>
                <a:sym typeface="Arial"/>
              </a:rPr>
              <a:t>311  64      		process_vm_writev 	sys_process_vm_writev</a:t>
            </a:r>
            <a:br>
              <a:rPr sz="1800" dirty="0">
                <a:latin typeface="Arial"/>
                <a:ea typeface="Arial"/>
                <a:cs typeface="Arial"/>
                <a:sym typeface="Arial"/>
              </a:rPr>
            </a:br>
            <a:r>
              <a:rPr sz="1800" dirty="0">
                <a:latin typeface="Arial"/>
                <a:ea typeface="Arial"/>
                <a:cs typeface="Arial"/>
                <a:sym typeface="Arial"/>
              </a:rPr>
              <a:t>312  common  	kcmp                 		sys_kcmp</a:t>
            </a:r>
          </a:p>
          <a:p>
            <a:pPr marL="0" indent="0">
              <a:lnSpc>
                <a:spcPct val="80000"/>
              </a:lnSpc>
              <a:spcBef>
                <a:spcPts val="300"/>
              </a:spcBef>
              <a:buSzTx/>
              <a:buNone/>
            </a:pPr>
            <a:r>
              <a:rPr sz="1800" dirty="0">
                <a:solidFill>
                  <a:srgbClr val="FF0000"/>
                </a:solidFill>
              </a:rPr>
              <a:t>313   common 	        foo 		   			sys_foo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-1" y="152400"/>
            <a:ext cx="9615001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sz="3600" u="sng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4400" u="none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600" u="sng">
                <a:latin typeface="Calibri"/>
                <a:ea typeface="Calibri"/>
                <a:cs typeface="Calibri"/>
                <a:sym typeface="Calibri"/>
              </a:rPr>
              <a:t>Step 2: Write the system call handler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idx="1"/>
          </p:nvPr>
        </p:nvSpPr>
        <p:spPr>
          <a:xfrm>
            <a:off x="76200" y="1411287"/>
            <a:ext cx="8991600" cy="5065711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240631" indent="-240631">
              <a:lnSpc>
                <a:spcPct val="90000"/>
              </a:lnSpc>
              <a:spcBef>
                <a:spcPts val="400"/>
              </a:spcBef>
              <a:buSzPct val="60416"/>
            </a:pPr>
            <a:r>
              <a:rPr sz="2400" dirty="0"/>
              <a:t>System call with no arguments and integer return value</a:t>
            </a:r>
          </a:p>
          <a:p>
            <a:pPr marL="0" indent="120650">
              <a:buSzTx/>
              <a:buNone/>
            </a:pPr>
            <a:endParaRPr sz="600" dirty="0"/>
          </a:p>
          <a:p>
            <a:pPr marL="285750" lvl="1" indent="171450">
              <a:lnSpc>
                <a:spcPct val="90000"/>
              </a:lnSpc>
              <a:spcBef>
                <a:spcPts val="4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asmlinkage int </a:t>
            </a:r>
            <a:r>
              <a:rPr sz="2000" dirty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sys_foo</a:t>
            </a:r>
            <a:r>
              <a:rPr sz="20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(void) {</a:t>
            </a:r>
          </a:p>
          <a:p>
            <a:pPr marL="285750" lvl="1" indent="171450">
              <a:lnSpc>
                <a:spcPct val="90000"/>
              </a:lnSpc>
              <a:spcBef>
                <a:spcPts val="4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	printk (KERN ALERT “I am foo. UID is %d\n”, current-&gt;uid); </a:t>
            </a:r>
          </a:p>
          <a:p>
            <a:pPr marL="285750" lvl="1" indent="171450">
              <a:lnSpc>
                <a:spcPct val="90000"/>
              </a:lnSpc>
              <a:spcBef>
                <a:spcPts val="4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	return current-&gt;uid;</a:t>
            </a:r>
          </a:p>
          <a:p>
            <a:pPr marL="285750" lvl="1" indent="171450">
              <a:lnSpc>
                <a:spcPct val="90000"/>
              </a:lnSpc>
              <a:spcBef>
                <a:spcPts val="4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}</a:t>
            </a:r>
          </a:p>
          <a:p>
            <a:pPr marL="0" indent="120650">
              <a:buSzTx/>
              <a:buNone/>
            </a:pPr>
            <a:endParaRPr sz="600" dirty="0"/>
          </a:p>
          <a:p>
            <a:pPr marL="240631" indent="-240631">
              <a:lnSpc>
                <a:spcPct val="90000"/>
              </a:lnSpc>
              <a:spcBef>
                <a:spcPts val="400"/>
              </a:spcBef>
              <a:buSzPct val="60416"/>
            </a:pPr>
            <a:r>
              <a:rPr sz="2400" dirty="0"/>
              <a:t>Syscall with one primitive argument</a:t>
            </a:r>
          </a:p>
          <a:p>
            <a:pPr marL="0" indent="120650">
              <a:buSzTx/>
              <a:buNone/>
            </a:pPr>
            <a:endParaRPr sz="600" dirty="0"/>
          </a:p>
          <a:p>
            <a:pPr marL="285750" lvl="1" indent="171450">
              <a:lnSpc>
                <a:spcPct val="90000"/>
              </a:lnSpc>
              <a:spcBef>
                <a:spcPts val="4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asmlinkage int </a:t>
            </a:r>
            <a:r>
              <a:rPr sz="2000" dirty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sys_foo</a:t>
            </a:r>
            <a:r>
              <a:rPr sz="20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(int arg) {</a:t>
            </a:r>
          </a:p>
          <a:p>
            <a:pPr marL="285750" lvl="1" indent="171450">
              <a:lnSpc>
                <a:spcPct val="90000"/>
              </a:lnSpc>
              <a:spcBef>
                <a:spcPts val="4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	printk (KERN ALERT “This is foo. Argument is %d\n”, arg); </a:t>
            </a:r>
          </a:p>
          <a:p>
            <a:pPr marL="285750" lvl="1" indent="171450">
              <a:lnSpc>
                <a:spcPct val="90000"/>
              </a:lnSpc>
              <a:spcBef>
                <a:spcPts val="4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	return arg;</a:t>
            </a:r>
          </a:p>
          <a:p>
            <a:pPr marL="285750" lvl="1" indent="171450">
              <a:lnSpc>
                <a:spcPct val="90000"/>
              </a:lnSpc>
              <a:spcBef>
                <a:spcPts val="4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20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}</a:t>
            </a:r>
          </a:p>
          <a:p>
            <a:pPr marL="0" lvl="1" indent="457200">
              <a:lnSpc>
                <a:spcPct val="90000"/>
              </a:lnSpc>
              <a:spcBef>
                <a:spcPts val="4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endParaRPr sz="2000" dirty="0"/>
          </a:p>
          <a:p>
            <a:pPr marL="377825" indent="-238125">
              <a:lnSpc>
                <a:spcPct val="90000"/>
              </a:lnSpc>
              <a:spcBef>
                <a:spcPts val="400"/>
              </a:spcBef>
              <a:buSzPct val="58332"/>
            </a:pPr>
            <a:r>
              <a:rPr sz="2400" dirty="0"/>
              <a:t>To see log: </a:t>
            </a:r>
            <a:r>
              <a:rPr sz="2400" dirty="0" smtClean="0"/>
              <a:t>dmesg</a:t>
            </a:r>
            <a:r>
              <a:rPr lang="en-US" sz="2400" dirty="0"/>
              <a:t> </a:t>
            </a:r>
            <a:r>
              <a:rPr lang="en-US" sz="2400" dirty="0" smtClean="0"/>
              <a:t>OR the end of </a:t>
            </a:r>
            <a:r>
              <a:rPr sz="2400" dirty="0" smtClean="0"/>
              <a:t>/var/log/</a:t>
            </a:r>
            <a:r>
              <a:rPr lang="en-US" sz="2400" dirty="0" smtClean="0"/>
              <a:t>messages</a:t>
            </a:r>
            <a:endParaRPr sz="2400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xfrm>
            <a:off x="152400" y="152400"/>
            <a:ext cx="94161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 defTabSz="905255">
              <a:defRPr sz="3564" u="sng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4356" u="none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564" u="sng">
                <a:latin typeface="Calibri"/>
                <a:ea typeface="Calibri"/>
                <a:cs typeface="Calibri"/>
                <a:sym typeface="Calibri"/>
              </a:rPr>
              <a:t>Step 2: Write the system call handler (cont...)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sz="half" idx="1"/>
          </p:nvPr>
        </p:nvSpPr>
        <p:spPr>
          <a:xfrm>
            <a:off x="76200" y="1219199"/>
            <a:ext cx="4419599" cy="5446714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SzPct val="47500"/>
            </a:pPr>
            <a:r>
              <a:rPr sz="2000" dirty="0"/>
              <a:t>Verifying argument passed by user space</a:t>
            </a:r>
          </a:p>
          <a:p>
            <a:pPr marL="0" indent="120650">
              <a:buSzTx/>
              <a:buNone/>
            </a:pPr>
            <a:endParaRPr sz="1400" dirty="0"/>
          </a:p>
          <a:p>
            <a:pPr marL="285750" lvl="1" indent="171450">
              <a:lnSpc>
                <a:spcPct val="80000"/>
              </a:lnSpc>
              <a:spcBef>
                <a:spcPts val="2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4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asmlinkage long </a:t>
            </a:r>
            <a:r>
              <a:rPr sz="1400" dirty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sys_close</a:t>
            </a:r>
            <a:r>
              <a:rPr sz="14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(unsigned int fd)</a:t>
            </a:r>
          </a:p>
          <a:p>
            <a:pPr marL="285750" lvl="1" indent="171450">
              <a:lnSpc>
                <a:spcPct val="80000"/>
              </a:lnSpc>
              <a:spcBef>
                <a:spcPts val="2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4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{</a:t>
            </a:r>
          </a:p>
          <a:p>
            <a:pPr marL="285750" lvl="1" indent="171450">
              <a:lnSpc>
                <a:spcPct val="80000"/>
              </a:lnSpc>
              <a:spcBef>
                <a:spcPts val="2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4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        struct file * filp;</a:t>
            </a:r>
          </a:p>
          <a:p>
            <a:pPr marL="285750" lvl="1" indent="171450">
              <a:lnSpc>
                <a:spcPct val="80000"/>
              </a:lnSpc>
              <a:spcBef>
                <a:spcPts val="2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4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        struct files_struct *files = current-&gt;files;</a:t>
            </a:r>
          </a:p>
          <a:p>
            <a:pPr marL="285750" lvl="1" indent="171450">
              <a:lnSpc>
                <a:spcPct val="80000"/>
              </a:lnSpc>
              <a:spcBef>
                <a:spcPts val="2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4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        struct fdtable *fdt;</a:t>
            </a:r>
          </a:p>
          <a:p>
            <a:pPr marL="285750" lvl="1" indent="171450">
              <a:lnSpc>
                <a:spcPct val="80000"/>
              </a:lnSpc>
              <a:spcBef>
                <a:spcPts val="2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4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        spin_lock(&amp;files-&gt;file_lock);</a:t>
            </a:r>
          </a:p>
          <a:p>
            <a:pPr marL="285750" lvl="1" indent="171450">
              <a:lnSpc>
                <a:spcPct val="80000"/>
              </a:lnSpc>
              <a:spcBef>
                <a:spcPts val="2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4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        fdt = files_fdtable(files);</a:t>
            </a:r>
          </a:p>
          <a:p>
            <a:pPr marL="285750" lvl="1" indent="171450">
              <a:lnSpc>
                <a:spcPct val="80000"/>
              </a:lnSpc>
              <a:spcBef>
                <a:spcPts val="2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        if (fd &gt;= fdt-&gt;max_fds)</a:t>
            </a:r>
          </a:p>
          <a:p>
            <a:pPr marL="285750" lvl="1" indent="171450">
              <a:lnSpc>
                <a:spcPct val="80000"/>
              </a:lnSpc>
              <a:spcBef>
                <a:spcPts val="2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                goto out_unlock;</a:t>
            </a:r>
          </a:p>
          <a:p>
            <a:pPr marL="285750" lvl="1" indent="171450">
              <a:lnSpc>
                <a:spcPct val="80000"/>
              </a:lnSpc>
              <a:spcBef>
                <a:spcPts val="2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8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        </a:t>
            </a:r>
            <a:r>
              <a:rPr sz="1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filp = fdt-&gt;fd[fd];</a:t>
            </a:r>
          </a:p>
          <a:p>
            <a:pPr marL="285750" lvl="1" indent="171450">
              <a:lnSpc>
                <a:spcPct val="80000"/>
              </a:lnSpc>
              <a:spcBef>
                <a:spcPts val="2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        if (!filp)</a:t>
            </a:r>
          </a:p>
          <a:p>
            <a:pPr marL="285750" lvl="1" indent="171450">
              <a:lnSpc>
                <a:spcPct val="80000"/>
              </a:lnSpc>
              <a:spcBef>
                <a:spcPts val="2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                goto out_unlock;</a:t>
            </a:r>
          </a:p>
          <a:p>
            <a:pPr marL="285750" lvl="1" indent="171450">
              <a:lnSpc>
                <a:spcPct val="80000"/>
              </a:lnSpc>
              <a:spcBef>
                <a:spcPts val="2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4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	…</a:t>
            </a:r>
          </a:p>
          <a:p>
            <a:pPr marL="285750" lvl="1" indent="171450">
              <a:lnSpc>
                <a:spcPct val="80000"/>
              </a:lnSpc>
              <a:spcBef>
                <a:spcPts val="2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4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out_unlock:</a:t>
            </a:r>
          </a:p>
          <a:p>
            <a:pPr marL="285750" lvl="1" indent="171450">
              <a:lnSpc>
                <a:spcPct val="80000"/>
              </a:lnSpc>
              <a:spcBef>
                <a:spcPts val="2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4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        spin_unlock(&amp;files-&gt;file_lock);</a:t>
            </a:r>
          </a:p>
          <a:p>
            <a:pPr marL="285750" lvl="1" indent="171450">
              <a:lnSpc>
                <a:spcPct val="80000"/>
              </a:lnSpc>
              <a:spcBef>
                <a:spcPts val="2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4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        return -EBADF;</a:t>
            </a:r>
          </a:p>
          <a:p>
            <a:pPr marL="285750" lvl="1" indent="171450">
              <a:lnSpc>
                <a:spcPct val="80000"/>
              </a:lnSpc>
              <a:spcBef>
                <a:spcPts val="2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sz="1400" dirty="0">
                <a:latin typeface="Times New Roman" charset="0"/>
                <a:ea typeface="Times New Roman" charset="0"/>
                <a:cs typeface="Times New Roman" charset="0"/>
                <a:sym typeface="Comic Sans MS"/>
              </a:rPr>
              <a:t>}</a:t>
            </a:r>
          </a:p>
        </p:txBody>
      </p:sp>
      <p:grpSp>
        <p:nvGrpSpPr>
          <p:cNvPr id="112" name="Group 112"/>
          <p:cNvGrpSpPr/>
          <p:nvPr/>
        </p:nvGrpSpPr>
        <p:grpSpPr>
          <a:xfrm>
            <a:off x="4303058" y="1219198"/>
            <a:ext cx="4688541" cy="5446804"/>
            <a:chOff x="0" y="-1"/>
            <a:chExt cx="4495800" cy="5446802"/>
          </a:xfrm>
        </p:grpSpPr>
        <p:sp>
          <p:nvSpPr>
            <p:cNvPr id="110" name="Shape 110"/>
            <p:cNvSpPr/>
            <p:nvPr/>
          </p:nvSpPr>
          <p:spPr>
            <a:xfrm>
              <a:off x="0" y="-1"/>
              <a:ext cx="4495800" cy="5446802"/>
            </a:xfrm>
            <a:prstGeom prst="rect">
              <a:avLst/>
            </a:prstGeom>
            <a:noFill/>
            <a:ln w="28575" cap="rnd">
              <a:noFill/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200"/>
                </a:spcBef>
                <a:defRPr sz="32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0" y="-1"/>
              <a:ext cx="4495800" cy="37220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444500" indent="-342900">
                <a:lnSpc>
                  <a:spcPct val="90000"/>
                </a:lnSpc>
                <a:spcBef>
                  <a:spcPts val="300"/>
                </a:spcBef>
                <a:buClr>
                  <a:schemeClr val="tx1"/>
                </a:buClr>
                <a:buSzPct val="100000"/>
                <a:buFont typeface="Arial" charset="0"/>
                <a:buChar char="•"/>
                <a:defRPr sz="32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 sz="2000" dirty="0">
                  <a:latin typeface="Times New Roman" charset="0"/>
                  <a:ea typeface="Times New Roman" charset="0"/>
                  <a:cs typeface="Times New Roman" charset="0"/>
                </a:rPr>
                <a:t>Call-by-reference argument</a:t>
              </a:r>
            </a:p>
            <a:p>
              <a:pPr marL="812800" lvl="1" indent="-254000">
                <a:lnSpc>
                  <a:spcPct val="90000"/>
                </a:lnSpc>
                <a:spcBef>
                  <a:spcPts val="200"/>
                </a:spcBef>
                <a:buClr>
                  <a:schemeClr val="tx1"/>
                </a:buClr>
                <a:buSzPct val="100000"/>
                <a:buFont typeface="Courier New"/>
                <a:buChar char="o"/>
                <a:defRPr sz="2800"/>
              </a:pPr>
              <a:r>
                <a:rPr sz="2000" dirty="0">
                  <a:latin typeface="Times New Roman" charset="0"/>
                  <a:ea typeface="Times New Roman" charset="0"/>
                  <a:cs typeface="Times New Roman" charset="0"/>
                  <a:sym typeface="Comic Sans MS"/>
                </a:rPr>
                <a:t>User-space pointer sent as argument.</a:t>
              </a:r>
            </a:p>
            <a:p>
              <a:pPr marL="812800" lvl="1" indent="-254000">
                <a:lnSpc>
                  <a:spcPct val="90000"/>
                </a:lnSpc>
                <a:spcBef>
                  <a:spcPts val="200"/>
                </a:spcBef>
                <a:buClr>
                  <a:schemeClr val="tx1"/>
                </a:buClr>
                <a:buSzPct val="100000"/>
                <a:buFont typeface="Courier New"/>
                <a:buChar char="o"/>
                <a:defRPr sz="2800"/>
              </a:pPr>
              <a:r>
                <a:rPr sz="2000" dirty="0">
                  <a:latin typeface="Times New Roman" charset="0"/>
                  <a:ea typeface="Times New Roman" charset="0"/>
                  <a:cs typeface="Times New Roman" charset="0"/>
                  <a:sym typeface="Comic Sans MS"/>
                </a:rPr>
                <a:t>Data to be copied back using the pointer.</a:t>
              </a:r>
            </a:p>
            <a:p>
              <a:pPr indent="120650">
                <a:spcBef>
                  <a:spcPts val="600"/>
                </a:spcBef>
                <a:defRPr sz="32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endParaRPr sz="1800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>
                <a:lnSpc>
                  <a:spcPct val="90000"/>
                </a:lnSpc>
                <a:spcBef>
                  <a:spcPts val="200"/>
                </a:spcBef>
                <a:defRPr sz="32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 sz="1400" dirty="0">
                  <a:latin typeface="Times New Roman" charset="0"/>
                  <a:ea typeface="Times New Roman" charset="0"/>
                  <a:cs typeface="Times New Roman" charset="0"/>
                </a:rPr>
                <a:t>asmlinkage ssize_t </a:t>
              </a:r>
              <a:r>
                <a:rPr sz="1400" dirty="0">
                  <a:solidFill>
                    <a:srgbClr val="0000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sys_read</a:t>
              </a:r>
              <a:r>
                <a:rPr sz="1400" dirty="0">
                  <a:latin typeface="Times New Roman" charset="0"/>
                  <a:ea typeface="Times New Roman" charset="0"/>
                  <a:cs typeface="Times New Roman" charset="0"/>
                </a:rPr>
                <a:t> ( unsigned int fd,  </a:t>
              </a:r>
            </a:p>
            <a:p>
              <a:pPr>
                <a:lnSpc>
                  <a:spcPct val="90000"/>
                </a:lnSpc>
                <a:spcBef>
                  <a:spcPts val="200"/>
                </a:spcBef>
                <a:defRPr sz="32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 sz="1400" dirty="0">
                  <a:latin typeface="Times New Roman" charset="0"/>
                  <a:ea typeface="Times New Roman" charset="0"/>
                  <a:cs typeface="Times New Roman" charset="0"/>
                </a:rPr>
                <a:t>	char __user * buf,  size_t count)</a:t>
              </a:r>
            </a:p>
            <a:p>
              <a:pPr>
                <a:lnSpc>
                  <a:spcPct val="90000"/>
                </a:lnSpc>
                <a:spcBef>
                  <a:spcPts val="200"/>
                </a:spcBef>
                <a:defRPr sz="32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 sz="1400" dirty="0">
                  <a:latin typeface="Times New Roman" charset="0"/>
                  <a:ea typeface="Times New Roman" charset="0"/>
                  <a:cs typeface="Times New Roman" charset="0"/>
                </a:rPr>
                <a:t>{</a:t>
              </a:r>
            </a:p>
            <a:p>
              <a:pPr>
                <a:lnSpc>
                  <a:spcPct val="90000"/>
                </a:lnSpc>
                <a:spcBef>
                  <a:spcPts val="200"/>
                </a:spcBef>
                <a:defRPr sz="32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 sz="1400" dirty="0">
                  <a:latin typeface="Times New Roman" charset="0"/>
                  <a:ea typeface="Times New Roman" charset="0"/>
                  <a:cs typeface="Times New Roman" charset="0"/>
                </a:rPr>
                <a:t>	…</a:t>
              </a:r>
            </a:p>
            <a:p>
              <a:pPr lvl="3">
                <a:lnSpc>
                  <a:spcPct val="90000"/>
                </a:lnSpc>
                <a:spcBef>
                  <a:spcPts val="200"/>
                </a:spcBef>
                <a:defRPr sz="32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 dirty="0">
                  <a:latin typeface="Times New Roman" charset="0"/>
                  <a:ea typeface="Times New Roman" charset="0"/>
                  <a:cs typeface="Times New Roman" charset="0"/>
                </a:rPr>
                <a:t>       </a:t>
              </a:r>
              <a:r>
                <a:rPr sz="16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if( !access_ok( VERIFY_WRITE, buf, count))</a:t>
              </a:r>
              <a:endParaRPr sz="3000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>
                <a:lnSpc>
                  <a:spcPct val="90000"/>
                </a:lnSpc>
                <a:spcBef>
                  <a:spcPts val="200"/>
                </a:spcBef>
                <a:defRPr sz="32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 sz="16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	</a:t>
              </a:r>
              <a:r>
                <a:rPr sz="18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	return –EFAULT;</a:t>
              </a:r>
            </a:p>
            <a:p>
              <a:pPr>
                <a:lnSpc>
                  <a:spcPct val="90000"/>
                </a:lnSpc>
                <a:spcBef>
                  <a:spcPts val="200"/>
                </a:spcBef>
                <a:defRPr sz="32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 sz="1800" dirty="0">
                  <a:latin typeface="Times New Roman" charset="0"/>
                  <a:ea typeface="Times New Roman" charset="0"/>
                  <a:cs typeface="Times New Roman" charset="0"/>
                </a:rPr>
                <a:t>	…</a:t>
              </a:r>
            </a:p>
            <a:p>
              <a:pPr>
                <a:lnSpc>
                  <a:spcPct val="90000"/>
                </a:lnSpc>
                <a:spcBef>
                  <a:spcPts val="200"/>
                </a:spcBef>
                <a:defRPr sz="3200">
                  <a:latin typeface="Comic Sans MS"/>
                  <a:ea typeface="Comic Sans MS"/>
                  <a:cs typeface="Comic Sans MS"/>
                  <a:sym typeface="Comic Sans MS"/>
                </a:defRPr>
              </a:pPr>
              <a:r>
                <a:rPr sz="1400" dirty="0">
                  <a:latin typeface="Times New Roman" charset="0"/>
                  <a:ea typeface="Times New Roman" charset="0"/>
                  <a:cs typeface="Times New Roman" charset="0"/>
                </a:rPr>
                <a:t>}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00805E"/>
      </a:accent4>
      <a:accent5>
        <a:srgbClr val="8F7401"/>
      </a:accent5>
      <a:accent6>
        <a:srgbClr val="6E6E6E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00805E"/>
      </a:accent4>
      <a:accent5>
        <a:srgbClr val="8F7401"/>
      </a:accent5>
      <a:accent6>
        <a:srgbClr val="6E6E6E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849</Words>
  <Application>Microsoft Macintosh PowerPoint</Application>
  <PresentationFormat>On-screen Show (4:3)</PresentationFormat>
  <Paragraphs>196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Comic Sans MS</vt:lpstr>
      <vt:lpstr>Courier New</vt:lpstr>
      <vt:lpstr>Helvetica Neue</vt:lpstr>
      <vt:lpstr>Tahoma</vt:lpstr>
      <vt:lpstr>Times New Roman</vt:lpstr>
      <vt:lpstr>Trebuchet MS</vt:lpstr>
      <vt:lpstr>Wingdings</vt:lpstr>
      <vt:lpstr>Default</vt:lpstr>
      <vt:lpstr>System Calls</vt:lpstr>
      <vt:lpstr>Simplified Organization of Linux Kernel</vt:lpstr>
      <vt:lpstr>System Calls</vt:lpstr>
      <vt:lpstr>How system call works</vt:lpstr>
      <vt:lpstr>Library wrappers around system calls</vt:lpstr>
      <vt:lpstr>Steps in writing a system call</vt:lpstr>
      <vt:lpstr>Step 1: Create a sys_call_table entry (for 64-bit x86 machines)</vt:lpstr>
      <vt:lpstr>Step 2: Write the system call handler</vt:lpstr>
      <vt:lpstr>Step 2: Write the system call handler (cont...)</vt:lpstr>
      <vt:lpstr>Example syscall implementation</vt:lpstr>
      <vt:lpstr>Step 3: Invoke your new handler with syscall</vt:lpstr>
      <vt:lpstr>Step 3: Invoke your new handler with syscall (cont...)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Calls</dc:title>
  <cp:lastModifiedBy>Kartik Gopalan</cp:lastModifiedBy>
  <cp:revision>25</cp:revision>
  <dcterms:modified xsi:type="dcterms:W3CDTF">2017-09-19T05:18:22Z</dcterms:modified>
</cp:coreProperties>
</file>