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omic Sans MS"/>
        <a:ea typeface="Comic Sans MS"/>
        <a:cs typeface="Comic Sans MS"/>
        <a:sym typeface="Comic Sans MS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omic Sans MS"/>
        <a:ea typeface="Comic Sans MS"/>
        <a:cs typeface="Comic Sans MS"/>
        <a:sym typeface="Comic Sans MS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omic Sans MS"/>
        <a:ea typeface="Comic Sans MS"/>
        <a:cs typeface="Comic Sans MS"/>
        <a:sym typeface="Comic Sans MS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omic Sans MS"/>
        <a:ea typeface="Comic Sans MS"/>
        <a:cs typeface="Comic Sans MS"/>
        <a:sym typeface="Comic Sans MS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omic Sans MS"/>
        <a:ea typeface="Comic Sans MS"/>
        <a:cs typeface="Comic Sans MS"/>
        <a:sym typeface="Comic Sans MS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omic Sans MS"/>
        <a:ea typeface="Comic Sans MS"/>
        <a:cs typeface="Comic Sans MS"/>
        <a:sym typeface="Comic Sans MS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omic Sans MS"/>
        <a:ea typeface="Comic Sans MS"/>
        <a:cs typeface="Comic Sans MS"/>
        <a:sym typeface="Comic Sans MS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omic Sans MS"/>
        <a:ea typeface="Comic Sans MS"/>
        <a:cs typeface="Comic Sans MS"/>
        <a:sym typeface="Comic Sans MS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omic Sans MS"/>
        <a:ea typeface="Comic Sans MS"/>
        <a:cs typeface="Comic Sans MS"/>
        <a:sym typeface="Comic Sans M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F5E1"/>
          </a:solidFill>
        </a:fill>
      </a:tcStyle>
    </a:wholeTbl>
    <a:band2H>
      <a:tcTxStyle b="def" i="def"/>
      <a:tcStyle>
        <a:tcBdr/>
        <a:fill>
          <a:solidFill>
            <a:srgbClr val="E6FAF1"/>
          </a:solidFill>
        </a:fill>
      </a:tcStyle>
    </a:band2H>
    <a:firstCol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F6E7CA"/>
          </a:solidFill>
        </a:fill>
      </a:tcStyle>
    </a:wholeTbl>
    <a:band2H>
      <a:tcTxStyle b="def" i="def"/>
      <a:tcStyle>
        <a:tcBdr/>
        <a:fill>
          <a:solidFill>
            <a:srgbClr val="FAF3E6"/>
          </a:solidFill>
        </a:fill>
      </a:tcStyle>
    </a:band2H>
    <a:firstCol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" name="Shape 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63500" y="2719189"/>
            <a:ext cx="7772400" cy="90031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half" idx="1"/>
          </p:nvPr>
        </p:nvSpPr>
        <p:spPr>
          <a:xfrm>
            <a:off x="76200" y="3721100"/>
            <a:ext cx="6400800" cy="29718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  <a:lvl2pPr marL="0" indent="457200">
              <a:buSzTx/>
              <a:buNone/>
            </a:lvl2pPr>
            <a:lvl3pPr marL="0" indent="914400">
              <a:buSzTx/>
              <a:buNone/>
            </a:lvl3pPr>
            <a:lvl4pPr marL="0" indent="1371600">
              <a:buSzTx/>
              <a:buNone/>
            </a:lvl4pPr>
            <a:lvl5pPr marL="0" indent="1828800"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xfrm>
            <a:off x="6858000" y="6372859"/>
            <a:ext cx="1905000" cy="3327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sldNum" sz="quarter" idx="2"/>
          </p:nvPr>
        </p:nvSpPr>
        <p:spPr>
          <a:xfrm>
            <a:off x="7239000" y="6525259"/>
            <a:ext cx="1905000" cy="3327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>
            <a:spAutoFit/>
          </a:bodyPr>
          <a:lstStyle>
            <a:lvl1pPr algn="r">
              <a:defRPr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0" y="0"/>
            <a:ext cx="9144000" cy="696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/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-22573" y="816421"/>
            <a:ext cx="9144001" cy="6041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4572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9144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13716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18288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20842" marR="0" indent="-320842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701842" marR="0" indent="-320842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1082842" marR="0" indent="-320842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1463842" marR="0" indent="-320842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1844842" marR="0" indent="-320842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2225842" marR="0" indent="-320842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2606842" marR="0" indent="-320842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2987842" marR="0" indent="-320842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3368842" marR="0" indent="-320842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mic Sans MS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mic Sans MS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mic Sans MS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mic Sans MS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mic Sans MS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mic Sans MS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mic Sans MS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mic Sans MS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mic Sans M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binghamton.edu/~kartik/cs350/examples/seminit.c" TargetMode="External"/><Relationship Id="rId3" Type="http://schemas.openxmlformats.org/officeDocument/2006/relationships/hyperlink" Target="http://www.cs.binghamton.edu/~kartik/cs350/examples/semdemo.c" TargetMode="External"/><Relationship Id="rId4" Type="http://schemas.openxmlformats.org/officeDocument/2006/relationships/hyperlink" Target="http://www.cs.binghamton.edu/~kartik/cs350/examples/semrm.c" TargetMode="Externa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ctrTitle"/>
          </p:nvPr>
        </p:nvSpPr>
        <p:spPr>
          <a:xfrm>
            <a:off x="228600" y="1971575"/>
            <a:ext cx="7851775" cy="328746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defTabSz="777240">
              <a:defRPr sz="4420"/>
            </a:pPr>
            <a:r>
              <a:t>Concurrency </a:t>
            </a:r>
            <a:endParaRPr sz="3400"/>
          </a:p>
          <a:p>
            <a:pPr marL="340894" indent="-340894" defTabSz="777240">
              <a:buSzPct val="100000"/>
              <a:defRPr sz="3740"/>
            </a:pPr>
            <a:r>
              <a:rPr sz="3400"/>
              <a:t>Semaphores, Condition Variables, Producer Consumer Problem</a:t>
            </a:r>
            <a:br>
              <a:rPr sz="3400"/>
            </a:br>
            <a:endParaRPr sz="3400"/>
          </a:p>
          <a:p>
            <a:pPr defTabSz="777240">
              <a:defRPr sz="3740"/>
            </a:pPr>
            <a:r>
              <a:rPr sz="1955"/>
              <a:t>Kartik Gopalan</a:t>
            </a:r>
            <a:endParaRPr sz="1955"/>
          </a:p>
          <a:p>
            <a:pPr defTabSz="777240">
              <a:defRPr sz="3740"/>
            </a:pPr>
            <a:endParaRPr sz="1955"/>
          </a:p>
          <a:p>
            <a:pPr defTabSz="777240">
              <a:defRPr sz="3740"/>
            </a:pPr>
            <a:r>
              <a:rPr sz="1955"/>
              <a:t>Chapters 2 (2.3) and 6</a:t>
            </a:r>
            <a:br>
              <a:rPr sz="1955"/>
            </a:br>
            <a:r>
              <a:rPr sz="1955"/>
              <a:t>Tanenbaum’s Modern 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300"/>
            </a:lvl1pPr>
          </a:lstStyle>
          <a:p>
            <a:pPr/>
            <a:r>
              <a:t>Semaphore Example — “Chair is taken”</a:t>
            </a:r>
          </a:p>
        </p:txBody>
      </p:sp>
      <p:pic>
        <p:nvPicPr>
          <p:cNvPr id="144" name="chai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54800" y="2720358"/>
            <a:ext cx="1334149" cy="17811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chai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75250" y="2720358"/>
            <a:ext cx="1334149" cy="17811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chai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95700" y="2663516"/>
            <a:ext cx="1334149" cy="1781158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Shape 147"/>
          <p:cNvSpPr/>
          <p:nvPr/>
        </p:nvSpPr>
        <p:spPr>
          <a:xfrm>
            <a:off x="1181100" y="2794000"/>
            <a:ext cx="1270000" cy="12700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sem = 0</a:t>
            </a:r>
          </a:p>
        </p:txBody>
      </p:sp>
      <p:grpSp>
        <p:nvGrpSpPr>
          <p:cNvPr id="152" name="Group 152"/>
          <p:cNvGrpSpPr/>
          <p:nvPr/>
        </p:nvGrpSpPr>
        <p:grpSpPr>
          <a:xfrm>
            <a:off x="4000402" y="3062535"/>
            <a:ext cx="724745" cy="732930"/>
            <a:chOff x="0" y="0"/>
            <a:chExt cx="724743" cy="732928"/>
          </a:xfrm>
        </p:grpSpPr>
        <p:sp>
          <p:nvSpPr>
            <p:cNvPr id="148" name="Shape 148"/>
            <p:cNvSpPr/>
            <p:nvPr/>
          </p:nvSpPr>
          <p:spPr>
            <a:xfrm>
              <a:off x="0" y="0"/>
              <a:ext cx="724744" cy="732929"/>
            </a:xfrm>
            <a:prstGeom prst="ellipse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203200" y="215900"/>
              <a:ext cx="102146" cy="20379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482600" y="215900"/>
              <a:ext cx="102146" cy="20379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232888" y="465517"/>
              <a:ext cx="339280" cy="164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1" fill="norm" stroke="1" extrusionOk="0">
                  <a:moveTo>
                    <a:pt x="21600" y="361"/>
                  </a:moveTo>
                  <a:cubicBezTo>
                    <a:pt x="13024" y="21600"/>
                    <a:pt x="5824" y="21480"/>
                    <a:pt x="0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/>
            <a:lstStyle/>
            <a:p>
              <a:pPr/>
            </a:p>
          </p:txBody>
        </p:sp>
      </p:grpSp>
      <p:grpSp>
        <p:nvGrpSpPr>
          <p:cNvPr id="157" name="Group 157"/>
          <p:cNvGrpSpPr/>
          <p:nvPr/>
        </p:nvGrpSpPr>
        <p:grpSpPr>
          <a:xfrm>
            <a:off x="5499002" y="3024435"/>
            <a:ext cx="724745" cy="732930"/>
            <a:chOff x="0" y="0"/>
            <a:chExt cx="724743" cy="732928"/>
          </a:xfrm>
        </p:grpSpPr>
        <p:sp>
          <p:nvSpPr>
            <p:cNvPr id="153" name="Shape 153"/>
            <p:cNvSpPr/>
            <p:nvPr/>
          </p:nvSpPr>
          <p:spPr>
            <a:xfrm>
              <a:off x="0" y="0"/>
              <a:ext cx="724744" cy="732929"/>
            </a:xfrm>
            <a:prstGeom prst="ellipse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203200" y="215900"/>
              <a:ext cx="102146" cy="20379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482600" y="215900"/>
              <a:ext cx="102146" cy="20379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232888" y="465517"/>
              <a:ext cx="339280" cy="164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1" fill="norm" stroke="1" extrusionOk="0">
                  <a:moveTo>
                    <a:pt x="21600" y="361"/>
                  </a:moveTo>
                  <a:cubicBezTo>
                    <a:pt x="13024" y="21600"/>
                    <a:pt x="5824" y="21480"/>
                    <a:pt x="0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/>
            <a:lstStyle/>
            <a:p>
              <a:pPr/>
            </a:p>
          </p:txBody>
        </p:sp>
      </p:grpSp>
      <p:grpSp>
        <p:nvGrpSpPr>
          <p:cNvPr id="162" name="Group 162"/>
          <p:cNvGrpSpPr/>
          <p:nvPr/>
        </p:nvGrpSpPr>
        <p:grpSpPr>
          <a:xfrm>
            <a:off x="6997602" y="3062535"/>
            <a:ext cx="724744" cy="732930"/>
            <a:chOff x="0" y="0"/>
            <a:chExt cx="724743" cy="732928"/>
          </a:xfrm>
        </p:grpSpPr>
        <p:sp>
          <p:nvSpPr>
            <p:cNvPr id="158" name="Shape 158"/>
            <p:cNvSpPr/>
            <p:nvPr/>
          </p:nvSpPr>
          <p:spPr>
            <a:xfrm>
              <a:off x="0" y="0"/>
              <a:ext cx="724744" cy="732929"/>
            </a:xfrm>
            <a:prstGeom prst="ellipse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203200" y="215900"/>
              <a:ext cx="102146" cy="20379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482600" y="215900"/>
              <a:ext cx="102146" cy="20379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232888" y="465517"/>
              <a:ext cx="339280" cy="164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1" fill="norm" stroke="1" extrusionOk="0">
                  <a:moveTo>
                    <a:pt x="21600" y="361"/>
                  </a:moveTo>
                  <a:cubicBezTo>
                    <a:pt x="13024" y="21600"/>
                    <a:pt x="5824" y="21480"/>
                    <a:pt x="0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/>
            <a:lstStyle/>
            <a:p>
              <a:pPr/>
            </a:p>
          </p:txBody>
        </p:sp>
      </p:grpSp>
      <p:sp>
        <p:nvSpPr>
          <p:cNvPr id="163" name="Shape 163"/>
          <p:cNvSpPr/>
          <p:nvPr/>
        </p:nvSpPr>
        <p:spPr>
          <a:xfrm>
            <a:off x="2126376" y="5313803"/>
            <a:ext cx="1119893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Blocked</a:t>
            </a:r>
          </a:p>
        </p:txBody>
      </p:sp>
      <p:grpSp>
        <p:nvGrpSpPr>
          <p:cNvPr id="168" name="Group 168"/>
          <p:cNvGrpSpPr/>
          <p:nvPr/>
        </p:nvGrpSpPr>
        <p:grpSpPr>
          <a:xfrm>
            <a:off x="5753002" y="5158035"/>
            <a:ext cx="724745" cy="732930"/>
            <a:chOff x="0" y="0"/>
            <a:chExt cx="724743" cy="732928"/>
          </a:xfrm>
        </p:grpSpPr>
        <p:sp>
          <p:nvSpPr>
            <p:cNvPr id="164" name="Shape 164"/>
            <p:cNvSpPr/>
            <p:nvPr/>
          </p:nvSpPr>
          <p:spPr>
            <a:xfrm>
              <a:off x="0" y="0"/>
              <a:ext cx="724744" cy="732929"/>
            </a:xfrm>
            <a:prstGeom prst="ellipse">
              <a:avLst/>
            </a:prstGeom>
            <a:solidFill>
              <a:srgbClr val="00FDFF"/>
            </a:solidFill>
            <a:ln w="254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203200" y="215900"/>
              <a:ext cx="102146" cy="20379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482600" y="215900"/>
              <a:ext cx="102146" cy="20379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232888" y="444733"/>
              <a:ext cx="339280" cy="138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1" fill="norm" stroke="1" extrusionOk="0">
                  <a:moveTo>
                    <a:pt x="21600" y="16201"/>
                  </a:moveTo>
                  <a:cubicBezTo>
                    <a:pt x="15268" y="-5256"/>
                    <a:pt x="8068" y="-5399"/>
                    <a:pt x="0" y="15772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/>
            <a:lstStyle/>
            <a:p>
              <a:pPr/>
            </a:p>
          </p:txBody>
        </p:sp>
      </p:grpSp>
      <p:grpSp>
        <p:nvGrpSpPr>
          <p:cNvPr id="173" name="Group 173"/>
          <p:cNvGrpSpPr/>
          <p:nvPr/>
        </p:nvGrpSpPr>
        <p:grpSpPr>
          <a:xfrm>
            <a:off x="4508402" y="5158035"/>
            <a:ext cx="724745" cy="732930"/>
            <a:chOff x="0" y="0"/>
            <a:chExt cx="724743" cy="732928"/>
          </a:xfrm>
        </p:grpSpPr>
        <p:sp>
          <p:nvSpPr>
            <p:cNvPr id="169" name="Shape 169"/>
            <p:cNvSpPr/>
            <p:nvPr/>
          </p:nvSpPr>
          <p:spPr>
            <a:xfrm>
              <a:off x="0" y="0"/>
              <a:ext cx="724744" cy="732929"/>
            </a:xfrm>
            <a:prstGeom prst="ellipse">
              <a:avLst/>
            </a:prstGeom>
            <a:solidFill>
              <a:srgbClr val="FF2600"/>
            </a:solidFill>
            <a:ln w="254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203200" y="215900"/>
              <a:ext cx="102146" cy="20379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482600" y="215900"/>
              <a:ext cx="102146" cy="20379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232888" y="444733"/>
              <a:ext cx="339280" cy="138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1" fill="norm" stroke="1" extrusionOk="0">
                  <a:moveTo>
                    <a:pt x="21600" y="16201"/>
                  </a:moveTo>
                  <a:cubicBezTo>
                    <a:pt x="15268" y="-5256"/>
                    <a:pt x="8068" y="-5399"/>
                    <a:pt x="0" y="15772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/>
            <a:lstStyle/>
            <a:p>
              <a:pPr/>
            </a:p>
          </p:txBody>
        </p:sp>
      </p:grpSp>
      <p:sp>
        <p:nvSpPr>
          <p:cNvPr id="174" name="Shape 174"/>
          <p:cNvSpPr/>
          <p:nvPr/>
        </p:nvSpPr>
        <p:spPr>
          <a:xfrm>
            <a:off x="5187950" y="4305300"/>
            <a:ext cx="1651000" cy="812800"/>
          </a:xfrm>
          <a:prstGeom prst="wedgeEllipseCallout">
            <a:avLst>
              <a:gd name="adj1" fmla="val -49385"/>
              <a:gd name="adj2" fmla="val 70000"/>
            </a:avLst>
          </a:prstGeom>
          <a:solidFill>
            <a:schemeClr val="accent3">
              <a:lumOff val="44000"/>
            </a:schemeClr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Down (sem)</a:t>
            </a:r>
          </a:p>
        </p:txBody>
      </p:sp>
      <p:sp>
        <p:nvSpPr>
          <p:cNvPr id="175" name="Shape 175"/>
          <p:cNvSpPr/>
          <p:nvPr/>
        </p:nvSpPr>
        <p:spPr>
          <a:xfrm>
            <a:off x="6496374" y="4318000"/>
            <a:ext cx="1651001" cy="812800"/>
          </a:xfrm>
          <a:prstGeom prst="wedgeEllipseCallout">
            <a:avLst>
              <a:gd name="adj1" fmla="val -49385"/>
              <a:gd name="adj2" fmla="val 70000"/>
            </a:avLst>
          </a:prstGeom>
          <a:solidFill>
            <a:schemeClr val="accent3">
              <a:lumOff val="44000"/>
            </a:schemeClr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Down (sem)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3" name="Shape 1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300"/>
            </a:lvl1pPr>
          </a:lstStyle>
          <a:p>
            <a:pPr/>
            <a:r>
              <a:t>Semaphore Example — “Chair is taken”</a:t>
            </a:r>
          </a:p>
        </p:txBody>
      </p:sp>
      <p:pic>
        <p:nvPicPr>
          <p:cNvPr id="184" name="chai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54800" y="2720358"/>
            <a:ext cx="1334149" cy="17811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chai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75250" y="2720358"/>
            <a:ext cx="1334149" cy="17811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chai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95700" y="2663516"/>
            <a:ext cx="1334149" cy="1781158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Shape 187"/>
          <p:cNvSpPr/>
          <p:nvPr/>
        </p:nvSpPr>
        <p:spPr>
          <a:xfrm>
            <a:off x="1181100" y="2794000"/>
            <a:ext cx="1270000" cy="12700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sem = 1</a:t>
            </a:r>
          </a:p>
        </p:txBody>
      </p:sp>
      <p:grpSp>
        <p:nvGrpSpPr>
          <p:cNvPr id="192" name="Group 192"/>
          <p:cNvGrpSpPr/>
          <p:nvPr/>
        </p:nvGrpSpPr>
        <p:grpSpPr>
          <a:xfrm>
            <a:off x="4000402" y="3062535"/>
            <a:ext cx="724745" cy="732930"/>
            <a:chOff x="0" y="0"/>
            <a:chExt cx="724743" cy="732928"/>
          </a:xfrm>
        </p:grpSpPr>
        <p:sp>
          <p:nvSpPr>
            <p:cNvPr id="188" name="Shape 188"/>
            <p:cNvSpPr/>
            <p:nvPr/>
          </p:nvSpPr>
          <p:spPr>
            <a:xfrm>
              <a:off x="0" y="0"/>
              <a:ext cx="724744" cy="732929"/>
            </a:xfrm>
            <a:prstGeom prst="ellipse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203200" y="215900"/>
              <a:ext cx="102146" cy="20379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482600" y="215900"/>
              <a:ext cx="102146" cy="20379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232888" y="465517"/>
              <a:ext cx="339280" cy="164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1" fill="norm" stroke="1" extrusionOk="0">
                  <a:moveTo>
                    <a:pt x="21600" y="361"/>
                  </a:moveTo>
                  <a:cubicBezTo>
                    <a:pt x="13024" y="21600"/>
                    <a:pt x="5824" y="21480"/>
                    <a:pt x="0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/>
            <a:lstStyle/>
            <a:p>
              <a:pPr/>
            </a:p>
          </p:txBody>
        </p:sp>
      </p:grpSp>
      <p:grpSp>
        <p:nvGrpSpPr>
          <p:cNvPr id="197" name="Group 197"/>
          <p:cNvGrpSpPr/>
          <p:nvPr/>
        </p:nvGrpSpPr>
        <p:grpSpPr>
          <a:xfrm>
            <a:off x="5499002" y="3024435"/>
            <a:ext cx="724745" cy="732930"/>
            <a:chOff x="0" y="0"/>
            <a:chExt cx="724743" cy="732928"/>
          </a:xfrm>
        </p:grpSpPr>
        <p:sp>
          <p:nvSpPr>
            <p:cNvPr id="193" name="Shape 193"/>
            <p:cNvSpPr/>
            <p:nvPr/>
          </p:nvSpPr>
          <p:spPr>
            <a:xfrm>
              <a:off x="0" y="0"/>
              <a:ext cx="724744" cy="732929"/>
            </a:xfrm>
            <a:prstGeom prst="ellipse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203200" y="215900"/>
              <a:ext cx="102146" cy="20379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482600" y="215900"/>
              <a:ext cx="102146" cy="20379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232888" y="465517"/>
              <a:ext cx="339280" cy="164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1" fill="norm" stroke="1" extrusionOk="0">
                  <a:moveTo>
                    <a:pt x="21600" y="361"/>
                  </a:moveTo>
                  <a:cubicBezTo>
                    <a:pt x="13024" y="21600"/>
                    <a:pt x="5824" y="21480"/>
                    <a:pt x="0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/>
            <a:lstStyle/>
            <a:p>
              <a:pPr/>
            </a:p>
          </p:txBody>
        </p:sp>
      </p:grpSp>
      <p:grpSp>
        <p:nvGrpSpPr>
          <p:cNvPr id="202" name="Group 202"/>
          <p:cNvGrpSpPr/>
          <p:nvPr/>
        </p:nvGrpSpPr>
        <p:grpSpPr>
          <a:xfrm>
            <a:off x="6832502" y="2165566"/>
            <a:ext cx="724744" cy="732930"/>
            <a:chOff x="0" y="0"/>
            <a:chExt cx="724743" cy="732928"/>
          </a:xfrm>
        </p:grpSpPr>
        <p:sp>
          <p:nvSpPr>
            <p:cNvPr id="198" name="Shape 198"/>
            <p:cNvSpPr/>
            <p:nvPr/>
          </p:nvSpPr>
          <p:spPr>
            <a:xfrm>
              <a:off x="0" y="0"/>
              <a:ext cx="724744" cy="732929"/>
            </a:xfrm>
            <a:prstGeom prst="ellipse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203200" y="215900"/>
              <a:ext cx="102146" cy="20379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482600" y="215900"/>
              <a:ext cx="102146" cy="20379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232888" y="465517"/>
              <a:ext cx="339280" cy="164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1" fill="norm" stroke="1" extrusionOk="0">
                  <a:moveTo>
                    <a:pt x="21600" y="361"/>
                  </a:moveTo>
                  <a:cubicBezTo>
                    <a:pt x="13024" y="21600"/>
                    <a:pt x="5824" y="21480"/>
                    <a:pt x="0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/>
            <a:lstStyle/>
            <a:p>
              <a:pPr/>
            </a:p>
          </p:txBody>
        </p:sp>
      </p:grpSp>
      <p:sp>
        <p:nvSpPr>
          <p:cNvPr id="203" name="Shape 203"/>
          <p:cNvSpPr/>
          <p:nvPr/>
        </p:nvSpPr>
        <p:spPr>
          <a:xfrm>
            <a:off x="2126376" y="5313803"/>
            <a:ext cx="1119893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Blocked</a:t>
            </a:r>
          </a:p>
        </p:txBody>
      </p:sp>
      <p:sp>
        <p:nvSpPr>
          <p:cNvPr id="204" name="Shape 204"/>
          <p:cNvSpPr/>
          <p:nvPr/>
        </p:nvSpPr>
        <p:spPr>
          <a:xfrm>
            <a:off x="7480300" y="1221156"/>
            <a:ext cx="1651000" cy="812801"/>
          </a:xfrm>
          <a:prstGeom prst="wedgeEllipseCallout">
            <a:avLst>
              <a:gd name="adj1" fmla="val -49385"/>
              <a:gd name="adj2" fmla="val 70000"/>
            </a:avLst>
          </a:prstGeom>
          <a:solidFill>
            <a:schemeClr val="accent3">
              <a:lumOff val="44000"/>
            </a:schemeClr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UP (sem)</a:t>
            </a:r>
          </a:p>
        </p:txBody>
      </p:sp>
      <p:grpSp>
        <p:nvGrpSpPr>
          <p:cNvPr id="209" name="Group 209"/>
          <p:cNvGrpSpPr/>
          <p:nvPr/>
        </p:nvGrpSpPr>
        <p:grpSpPr>
          <a:xfrm>
            <a:off x="4508402" y="5158035"/>
            <a:ext cx="724745" cy="732930"/>
            <a:chOff x="0" y="0"/>
            <a:chExt cx="724743" cy="732928"/>
          </a:xfrm>
        </p:grpSpPr>
        <p:sp>
          <p:nvSpPr>
            <p:cNvPr id="205" name="Shape 205"/>
            <p:cNvSpPr/>
            <p:nvPr/>
          </p:nvSpPr>
          <p:spPr>
            <a:xfrm>
              <a:off x="0" y="0"/>
              <a:ext cx="724744" cy="732929"/>
            </a:xfrm>
            <a:prstGeom prst="ellipse">
              <a:avLst/>
            </a:prstGeom>
            <a:solidFill>
              <a:srgbClr val="FF2600"/>
            </a:solidFill>
            <a:ln w="254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203200" y="215900"/>
              <a:ext cx="102146" cy="20379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482600" y="215900"/>
              <a:ext cx="102146" cy="20379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232888" y="444733"/>
              <a:ext cx="339280" cy="138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1" fill="norm" stroke="1" extrusionOk="0">
                  <a:moveTo>
                    <a:pt x="21600" y="16201"/>
                  </a:moveTo>
                  <a:cubicBezTo>
                    <a:pt x="15268" y="-5256"/>
                    <a:pt x="8068" y="-5399"/>
                    <a:pt x="0" y="15772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/>
            <a:lstStyle/>
            <a:p>
              <a:pPr/>
            </a:p>
          </p:txBody>
        </p:sp>
      </p:grpSp>
      <p:grpSp>
        <p:nvGrpSpPr>
          <p:cNvPr id="214" name="Group 214"/>
          <p:cNvGrpSpPr/>
          <p:nvPr/>
        </p:nvGrpSpPr>
        <p:grpSpPr>
          <a:xfrm>
            <a:off x="5753002" y="5158035"/>
            <a:ext cx="724745" cy="732930"/>
            <a:chOff x="0" y="0"/>
            <a:chExt cx="724743" cy="732928"/>
          </a:xfrm>
        </p:grpSpPr>
        <p:sp>
          <p:nvSpPr>
            <p:cNvPr id="210" name="Shape 210"/>
            <p:cNvSpPr/>
            <p:nvPr/>
          </p:nvSpPr>
          <p:spPr>
            <a:xfrm>
              <a:off x="0" y="0"/>
              <a:ext cx="724744" cy="732929"/>
            </a:xfrm>
            <a:prstGeom prst="ellipse">
              <a:avLst/>
            </a:prstGeom>
            <a:solidFill>
              <a:srgbClr val="00FDFF"/>
            </a:solidFill>
            <a:ln w="254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203200" y="215900"/>
              <a:ext cx="102146" cy="20379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482600" y="215900"/>
              <a:ext cx="102146" cy="20379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232888" y="444733"/>
              <a:ext cx="339280" cy="138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1" fill="norm" stroke="1" extrusionOk="0">
                  <a:moveTo>
                    <a:pt x="21600" y="16201"/>
                  </a:moveTo>
                  <a:cubicBezTo>
                    <a:pt x="15268" y="-5256"/>
                    <a:pt x="8068" y="-5399"/>
                    <a:pt x="0" y="15772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/>
            <a:lstStyle/>
            <a:p>
              <a:pPr/>
            </a:p>
          </p:txBody>
        </p:sp>
      </p:grpSp>
      <p:sp>
        <p:nvSpPr>
          <p:cNvPr id="215" name="Shape 215"/>
          <p:cNvSpPr/>
          <p:nvPr/>
        </p:nvSpPr>
        <p:spPr>
          <a:xfrm>
            <a:off x="5187950" y="4305300"/>
            <a:ext cx="1651000" cy="812800"/>
          </a:xfrm>
          <a:prstGeom prst="wedgeEllipseCallout">
            <a:avLst>
              <a:gd name="adj1" fmla="val -49385"/>
              <a:gd name="adj2" fmla="val 70000"/>
            </a:avLst>
          </a:prstGeom>
          <a:solidFill>
            <a:schemeClr val="accent3">
              <a:lumOff val="44000"/>
            </a:schemeClr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Down (sem)</a:t>
            </a:r>
          </a:p>
        </p:txBody>
      </p:sp>
      <p:sp>
        <p:nvSpPr>
          <p:cNvPr id="216" name="Shape 216"/>
          <p:cNvSpPr/>
          <p:nvPr/>
        </p:nvSpPr>
        <p:spPr>
          <a:xfrm>
            <a:off x="6496374" y="4318000"/>
            <a:ext cx="1651001" cy="812800"/>
          </a:xfrm>
          <a:prstGeom prst="wedgeEllipseCallout">
            <a:avLst>
              <a:gd name="adj1" fmla="val -49385"/>
              <a:gd name="adj2" fmla="val 70000"/>
            </a:avLst>
          </a:prstGeom>
          <a:solidFill>
            <a:schemeClr val="accent3">
              <a:lumOff val="44000"/>
            </a:schemeClr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Down (sem)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4" name="Shape 2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300"/>
            </a:lvl1pPr>
          </a:lstStyle>
          <a:p>
            <a:pPr/>
            <a:r>
              <a:t>Semaphore Example — “Chair is taken”</a:t>
            </a:r>
          </a:p>
        </p:txBody>
      </p:sp>
      <p:pic>
        <p:nvPicPr>
          <p:cNvPr id="225" name="chai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54800" y="2720358"/>
            <a:ext cx="1334149" cy="178115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chai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75250" y="2720358"/>
            <a:ext cx="1334149" cy="178115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chai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95700" y="2663516"/>
            <a:ext cx="1334149" cy="1781158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Shape 228"/>
          <p:cNvSpPr/>
          <p:nvPr/>
        </p:nvSpPr>
        <p:spPr>
          <a:xfrm>
            <a:off x="1181100" y="2794000"/>
            <a:ext cx="1270000" cy="12700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sem = 0</a:t>
            </a:r>
          </a:p>
        </p:txBody>
      </p:sp>
      <p:grpSp>
        <p:nvGrpSpPr>
          <p:cNvPr id="233" name="Group 233"/>
          <p:cNvGrpSpPr/>
          <p:nvPr/>
        </p:nvGrpSpPr>
        <p:grpSpPr>
          <a:xfrm>
            <a:off x="4000402" y="3062535"/>
            <a:ext cx="724745" cy="732930"/>
            <a:chOff x="0" y="0"/>
            <a:chExt cx="724743" cy="732928"/>
          </a:xfrm>
        </p:grpSpPr>
        <p:sp>
          <p:nvSpPr>
            <p:cNvPr id="229" name="Shape 229"/>
            <p:cNvSpPr/>
            <p:nvPr/>
          </p:nvSpPr>
          <p:spPr>
            <a:xfrm>
              <a:off x="0" y="0"/>
              <a:ext cx="724744" cy="732929"/>
            </a:xfrm>
            <a:prstGeom prst="ellipse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203200" y="215900"/>
              <a:ext cx="102146" cy="20379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482600" y="215900"/>
              <a:ext cx="102146" cy="20379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232888" y="465517"/>
              <a:ext cx="339280" cy="164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1" fill="norm" stroke="1" extrusionOk="0">
                  <a:moveTo>
                    <a:pt x="21600" y="361"/>
                  </a:moveTo>
                  <a:cubicBezTo>
                    <a:pt x="13024" y="21600"/>
                    <a:pt x="5824" y="21480"/>
                    <a:pt x="0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/>
            <a:lstStyle/>
            <a:p>
              <a:pPr/>
            </a:p>
          </p:txBody>
        </p:sp>
      </p:grpSp>
      <p:grpSp>
        <p:nvGrpSpPr>
          <p:cNvPr id="238" name="Group 238"/>
          <p:cNvGrpSpPr/>
          <p:nvPr/>
        </p:nvGrpSpPr>
        <p:grpSpPr>
          <a:xfrm>
            <a:off x="5499002" y="3024435"/>
            <a:ext cx="724745" cy="732930"/>
            <a:chOff x="0" y="0"/>
            <a:chExt cx="724743" cy="732928"/>
          </a:xfrm>
        </p:grpSpPr>
        <p:sp>
          <p:nvSpPr>
            <p:cNvPr id="234" name="Shape 234"/>
            <p:cNvSpPr/>
            <p:nvPr/>
          </p:nvSpPr>
          <p:spPr>
            <a:xfrm>
              <a:off x="0" y="0"/>
              <a:ext cx="724744" cy="732929"/>
            </a:xfrm>
            <a:prstGeom prst="ellipse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203200" y="215900"/>
              <a:ext cx="102146" cy="20379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482600" y="215900"/>
              <a:ext cx="102146" cy="20379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232888" y="465517"/>
              <a:ext cx="339280" cy="164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1" fill="norm" stroke="1" extrusionOk="0">
                  <a:moveTo>
                    <a:pt x="21600" y="361"/>
                  </a:moveTo>
                  <a:cubicBezTo>
                    <a:pt x="13024" y="21600"/>
                    <a:pt x="5824" y="21480"/>
                    <a:pt x="0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/>
            <a:lstStyle/>
            <a:p>
              <a:pPr/>
            </a:p>
          </p:txBody>
        </p:sp>
      </p:grpSp>
      <p:sp>
        <p:nvSpPr>
          <p:cNvPr id="239" name="Shape 239"/>
          <p:cNvSpPr/>
          <p:nvPr/>
        </p:nvSpPr>
        <p:spPr>
          <a:xfrm>
            <a:off x="2126376" y="5313803"/>
            <a:ext cx="1119893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Blocked</a:t>
            </a:r>
          </a:p>
        </p:txBody>
      </p:sp>
      <p:grpSp>
        <p:nvGrpSpPr>
          <p:cNvPr id="244" name="Group 244"/>
          <p:cNvGrpSpPr/>
          <p:nvPr/>
        </p:nvGrpSpPr>
        <p:grpSpPr>
          <a:xfrm>
            <a:off x="4508402" y="5158035"/>
            <a:ext cx="724745" cy="732930"/>
            <a:chOff x="0" y="0"/>
            <a:chExt cx="724743" cy="732928"/>
          </a:xfrm>
        </p:grpSpPr>
        <p:sp>
          <p:nvSpPr>
            <p:cNvPr id="240" name="Shape 240"/>
            <p:cNvSpPr/>
            <p:nvPr/>
          </p:nvSpPr>
          <p:spPr>
            <a:xfrm>
              <a:off x="0" y="0"/>
              <a:ext cx="724744" cy="732929"/>
            </a:xfrm>
            <a:prstGeom prst="ellipse">
              <a:avLst/>
            </a:prstGeom>
            <a:solidFill>
              <a:srgbClr val="FF2600"/>
            </a:solidFill>
            <a:ln w="254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03200" y="215900"/>
              <a:ext cx="102146" cy="20379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482600" y="215900"/>
              <a:ext cx="102146" cy="20379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232888" y="444733"/>
              <a:ext cx="339280" cy="138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1" fill="norm" stroke="1" extrusionOk="0">
                  <a:moveTo>
                    <a:pt x="21600" y="16201"/>
                  </a:moveTo>
                  <a:cubicBezTo>
                    <a:pt x="15268" y="-5256"/>
                    <a:pt x="8068" y="-5399"/>
                    <a:pt x="0" y="15772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/>
            <a:lstStyle/>
            <a:p>
              <a:pPr/>
            </a:p>
          </p:txBody>
        </p:sp>
      </p:grpSp>
      <p:grpSp>
        <p:nvGrpSpPr>
          <p:cNvPr id="249" name="Group 249"/>
          <p:cNvGrpSpPr/>
          <p:nvPr/>
        </p:nvGrpSpPr>
        <p:grpSpPr>
          <a:xfrm>
            <a:off x="6997602" y="3024435"/>
            <a:ext cx="724744" cy="732930"/>
            <a:chOff x="0" y="0"/>
            <a:chExt cx="724743" cy="732928"/>
          </a:xfrm>
        </p:grpSpPr>
        <p:sp>
          <p:nvSpPr>
            <p:cNvPr id="245" name="Shape 245"/>
            <p:cNvSpPr/>
            <p:nvPr/>
          </p:nvSpPr>
          <p:spPr>
            <a:xfrm>
              <a:off x="0" y="0"/>
              <a:ext cx="724744" cy="732929"/>
            </a:xfrm>
            <a:prstGeom prst="ellipse">
              <a:avLst/>
            </a:prstGeom>
            <a:solidFill>
              <a:srgbClr val="00FDFF"/>
            </a:solidFill>
            <a:ln w="254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203200" y="215900"/>
              <a:ext cx="102146" cy="20379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482600" y="215900"/>
              <a:ext cx="102146" cy="20379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232888" y="444733"/>
              <a:ext cx="339280" cy="138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1" fill="norm" stroke="1" extrusionOk="0">
                  <a:moveTo>
                    <a:pt x="21600" y="16201"/>
                  </a:moveTo>
                  <a:cubicBezTo>
                    <a:pt x="15268" y="-5256"/>
                    <a:pt x="8068" y="-5399"/>
                    <a:pt x="0" y="15772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/>
            <a:lstStyle/>
            <a:p>
              <a:pPr/>
            </a:p>
          </p:txBody>
        </p:sp>
      </p:grpSp>
      <p:sp>
        <p:nvSpPr>
          <p:cNvPr id="250" name="Shape 250"/>
          <p:cNvSpPr/>
          <p:nvPr/>
        </p:nvSpPr>
        <p:spPr>
          <a:xfrm>
            <a:off x="7461574" y="1993900"/>
            <a:ext cx="1651001" cy="812800"/>
          </a:xfrm>
          <a:prstGeom prst="wedgeEllipseCallout">
            <a:avLst>
              <a:gd name="adj1" fmla="val -49385"/>
              <a:gd name="adj2" fmla="val 70000"/>
            </a:avLst>
          </a:prstGeom>
          <a:solidFill>
            <a:schemeClr val="accent3">
              <a:lumOff val="44000"/>
            </a:schemeClr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Down (sem)</a:t>
            </a:r>
          </a:p>
        </p:txBody>
      </p:sp>
      <p:sp>
        <p:nvSpPr>
          <p:cNvPr id="251" name="Shape 251"/>
          <p:cNvSpPr/>
          <p:nvPr/>
        </p:nvSpPr>
        <p:spPr>
          <a:xfrm>
            <a:off x="5187950" y="4305300"/>
            <a:ext cx="1651000" cy="812800"/>
          </a:xfrm>
          <a:prstGeom prst="wedgeEllipseCallout">
            <a:avLst>
              <a:gd name="adj1" fmla="val -49385"/>
              <a:gd name="adj2" fmla="val 70000"/>
            </a:avLst>
          </a:prstGeom>
          <a:solidFill>
            <a:schemeClr val="accent3">
              <a:lumOff val="44000"/>
            </a:schemeClr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Down (sem)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8" name="Shape 2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300"/>
            </a:lvl1pPr>
          </a:lstStyle>
          <a:p>
            <a:pPr/>
            <a:r>
              <a:t>Semaphore Example — “Chair is taken”</a:t>
            </a:r>
          </a:p>
        </p:txBody>
      </p:sp>
      <p:pic>
        <p:nvPicPr>
          <p:cNvPr id="259" name="chai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54800" y="2720358"/>
            <a:ext cx="1334149" cy="1781158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chai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75250" y="2720358"/>
            <a:ext cx="1334149" cy="1781158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chai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95700" y="2663516"/>
            <a:ext cx="1334149" cy="1781158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Shape 262"/>
          <p:cNvSpPr/>
          <p:nvPr/>
        </p:nvSpPr>
        <p:spPr>
          <a:xfrm>
            <a:off x="1181100" y="2794000"/>
            <a:ext cx="1270000" cy="12700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sem = 1</a:t>
            </a:r>
          </a:p>
        </p:txBody>
      </p:sp>
      <p:grpSp>
        <p:nvGrpSpPr>
          <p:cNvPr id="267" name="Group 267"/>
          <p:cNvGrpSpPr/>
          <p:nvPr/>
        </p:nvGrpSpPr>
        <p:grpSpPr>
          <a:xfrm>
            <a:off x="4000402" y="3062535"/>
            <a:ext cx="724745" cy="732930"/>
            <a:chOff x="0" y="0"/>
            <a:chExt cx="724743" cy="732928"/>
          </a:xfrm>
        </p:grpSpPr>
        <p:sp>
          <p:nvSpPr>
            <p:cNvPr id="263" name="Shape 263"/>
            <p:cNvSpPr/>
            <p:nvPr/>
          </p:nvSpPr>
          <p:spPr>
            <a:xfrm>
              <a:off x="0" y="0"/>
              <a:ext cx="724744" cy="732929"/>
            </a:xfrm>
            <a:prstGeom prst="ellipse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03200" y="215900"/>
              <a:ext cx="102146" cy="20379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482600" y="215900"/>
              <a:ext cx="102146" cy="20379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232888" y="465517"/>
              <a:ext cx="339280" cy="164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1" fill="norm" stroke="1" extrusionOk="0">
                  <a:moveTo>
                    <a:pt x="21600" y="361"/>
                  </a:moveTo>
                  <a:cubicBezTo>
                    <a:pt x="13024" y="21600"/>
                    <a:pt x="5824" y="21480"/>
                    <a:pt x="0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/>
            <a:lstStyle/>
            <a:p>
              <a:pPr/>
            </a:p>
          </p:txBody>
        </p:sp>
      </p:grpSp>
      <p:grpSp>
        <p:nvGrpSpPr>
          <p:cNvPr id="272" name="Group 272"/>
          <p:cNvGrpSpPr/>
          <p:nvPr/>
        </p:nvGrpSpPr>
        <p:grpSpPr>
          <a:xfrm>
            <a:off x="5479952" y="2071935"/>
            <a:ext cx="724745" cy="732930"/>
            <a:chOff x="0" y="0"/>
            <a:chExt cx="724743" cy="732928"/>
          </a:xfrm>
        </p:grpSpPr>
        <p:sp>
          <p:nvSpPr>
            <p:cNvPr id="268" name="Shape 268"/>
            <p:cNvSpPr/>
            <p:nvPr/>
          </p:nvSpPr>
          <p:spPr>
            <a:xfrm>
              <a:off x="0" y="0"/>
              <a:ext cx="724744" cy="732929"/>
            </a:xfrm>
            <a:prstGeom prst="ellipse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203200" y="215900"/>
              <a:ext cx="102146" cy="20379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482600" y="215900"/>
              <a:ext cx="102146" cy="20379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232888" y="465517"/>
              <a:ext cx="339280" cy="164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1" fill="norm" stroke="1" extrusionOk="0">
                  <a:moveTo>
                    <a:pt x="21600" y="361"/>
                  </a:moveTo>
                  <a:cubicBezTo>
                    <a:pt x="13024" y="21600"/>
                    <a:pt x="5824" y="21480"/>
                    <a:pt x="0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/>
            <a:lstStyle/>
            <a:p>
              <a:pPr/>
            </a:p>
          </p:txBody>
        </p:sp>
      </p:grpSp>
      <p:sp>
        <p:nvSpPr>
          <p:cNvPr id="273" name="Shape 273"/>
          <p:cNvSpPr/>
          <p:nvPr/>
        </p:nvSpPr>
        <p:spPr>
          <a:xfrm>
            <a:off x="2126376" y="5313803"/>
            <a:ext cx="1119893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Blocked</a:t>
            </a:r>
          </a:p>
        </p:txBody>
      </p:sp>
      <p:grpSp>
        <p:nvGrpSpPr>
          <p:cNvPr id="278" name="Group 278"/>
          <p:cNvGrpSpPr/>
          <p:nvPr/>
        </p:nvGrpSpPr>
        <p:grpSpPr>
          <a:xfrm>
            <a:off x="4508402" y="5158035"/>
            <a:ext cx="724745" cy="732930"/>
            <a:chOff x="0" y="0"/>
            <a:chExt cx="724743" cy="732928"/>
          </a:xfrm>
        </p:grpSpPr>
        <p:sp>
          <p:nvSpPr>
            <p:cNvPr id="274" name="Shape 274"/>
            <p:cNvSpPr/>
            <p:nvPr/>
          </p:nvSpPr>
          <p:spPr>
            <a:xfrm>
              <a:off x="0" y="0"/>
              <a:ext cx="724744" cy="732929"/>
            </a:xfrm>
            <a:prstGeom prst="ellipse">
              <a:avLst/>
            </a:prstGeom>
            <a:solidFill>
              <a:srgbClr val="FF2600"/>
            </a:solidFill>
            <a:ln w="254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203200" y="215900"/>
              <a:ext cx="102146" cy="20379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482600" y="215900"/>
              <a:ext cx="102146" cy="20379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232888" y="444733"/>
              <a:ext cx="339280" cy="138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1" fill="norm" stroke="1" extrusionOk="0">
                  <a:moveTo>
                    <a:pt x="21600" y="16201"/>
                  </a:moveTo>
                  <a:cubicBezTo>
                    <a:pt x="15268" y="-5256"/>
                    <a:pt x="8068" y="-5399"/>
                    <a:pt x="0" y="15772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/>
            <a:lstStyle/>
            <a:p>
              <a:pPr/>
            </a:p>
          </p:txBody>
        </p:sp>
      </p:grpSp>
      <p:grpSp>
        <p:nvGrpSpPr>
          <p:cNvPr id="283" name="Group 283"/>
          <p:cNvGrpSpPr/>
          <p:nvPr/>
        </p:nvGrpSpPr>
        <p:grpSpPr>
          <a:xfrm>
            <a:off x="6997602" y="3024435"/>
            <a:ext cx="724744" cy="732930"/>
            <a:chOff x="0" y="0"/>
            <a:chExt cx="724743" cy="732928"/>
          </a:xfrm>
        </p:grpSpPr>
        <p:sp>
          <p:nvSpPr>
            <p:cNvPr id="279" name="Shape 279"/>
            <p:cNvSpPr/>
            <p:nvPr/>
          </p:nvSpPr>
          <p:spPr>
            <a:xfrm>
              <a:off x="0" y="0"/>
              <a:ext cx="724744" cy="732929"/>
            </a:xfrm>
            <a:prstGeom prst="ellipse">
              <a:avLst/>
            </a:prstGeom>
            <a:solidFill>
              <a:srgbClr val="00FDFF"/>
            </a:solidFill>
            <a:ln w="254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203200" y="215900"/>
              <a:ext cx="102146" cy="20379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482600" y="215900"/>
              <a:ext cx="102146" cy="20379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232888" y="444733"/>
              <a:ext cx="339280" cy="138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1" fill="norm" stroke="1" extrusionOk="0">
                  <a:moveTo>
                    <a:pt x="21600" y="16201"/>
                  </a:moveTo>
                  <a:cubicBezTo>
                    <a:pt x="15268" y="-5256"/>
                    <a:pt x="8068" y="-5399"/>
                    <a:pt x="0" y="15772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/>
            <a:lstStyle/>
            <a:p>
              <a:pPr/>
            </a:p>
          </p:txBody>
        </p:sp>
      </p:grpSp>
      <p:sp>
        <p:nvSpPr>
          <p:cNvPr id="284" name="Shape 284"/>
          <p:cNvSpPr/>
          <p:nvPr/>
        </p:nvSpPr>
        <p:spPr>
          <a:xfrm>
            <a:off x="6115374" y="1076477"/>
            <a:ext cx="1651001" cy="812801"/>
          </a:xfrm>
          <a:prstGeom prst="wedgeEllipseCallout">
            <a:avLst>
              <a:gd name="adj1" fmla="val -49385"/>
              <a:gd name="adj2" fmla="val 70000"/>
            </a:avLst>
          </a:prstGeom>
          <a:solidFill>
            <a:schemeClr val="accent3">
              <a:lumOff val="44000"/>
            </a:schemeClr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Up (sem)</a:t>
            </a:r>
          </a:p>
        </p:txBody>
      </p:sp>
      <p:sp>
        <p:nvSpPr>
          <p:cNvPr id="285" name="Shape 285"/>
          <p:cNvSpPr/>
          <p:nvPr/>
        </p:nvSpPr>
        <p:spPr>
          <a:xfrm>
            <a:off x="5187950" y="4305300"/>
            <a:ext cx="1651000" cy="812800"/>
          </a:xfrm>
          <a:prstGeom prst="wedgeEllipseCallout">
            <a:avLst>
              <a:gd name="adj1" fmla="val -49385"/>
              <a:gd name="adj2" fmla="val 70000"/>
            </a:avLst>
          </a:prstGeom>
          <a:solidFill>
            <a:schemeClr val="accent3">
              <a:lumOff val="44000"/>
            </a:schemeClr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Down (sem)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2" name="Shape 2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300"/>
            </a:lvl1pPr>
          </a:lstStyle>
          <a:p>
            <a:pPr/>
            <a:r>
              <a:t>Semaphore Example — “Chair is taken”</a:t>
            </a:r>
          </a:p>
        </p:txBody>
      </p:sp>
      <p:pic>
        <p:nvPicPr>
          <p:cNvPr id="293" name="chai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54800" y="2720358"/>
            <a:ext cx="1334149" cy="1781158"/>
          </a:xfrm>
          <a:prstGeom prst="rect">
            <a:avLst/>
          </a:prstGeom>
          <a:ln w="12700">
            <a:miter lim="400000"/>
          </a:ln>
        </p:spPr>
      </p:pic>
      <p:pic>
        <p:nvPicPr>
          <p:cNvPr id="294" name="chai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75250" y="2720358"/>
            <a:ext cx="1334149" cy="1781158"/>
          </a:xfrm>
          <a:prstGeom prst="rect">
            <a:avLst/>
          </a:prstGeom>
          <a:ln w="12700">
            <a:miter lim="400000"/>
          </a:ln>
        </p:spPr>
      </p:pic>
      <p:pic>
        <p:nvPicPr>
          <p:cNvPr id="295" name="chai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95700" y="2663516"/>
            <a:ext cx="1334149" cy="1781158"/>
          </a:xfrm>
          <a:prstGeom prst="rect">
            <a:avLst/>
          </a:prstGeom>
          <a:ln w="12700">
            <a:miter lim="400000"/>
          </a:ln>
        </p:spPr>
      </p:pic>
      <p:sp>
        <p:nvSpPr>
          <p:cNvPr id="296" name="Shape 296"/>
          <p:cNvSpPr/>
          <p:nvPr/>
        </p:nvSpPr>
        <p:spPr>
          <a:xfrm>
            <a:off x="1181100" y="2794000"/>
            <a:ext cx="1270000" cy="12700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sem = 2</a:t>
            </a:r>
          </a:p>
        </p:txBody>
      </p:sp>
      <p:grpSp>
        <p:nvGrpSpPr>
          <p:cNvPr id="301" name="Group 301"/>
          <p:cNvGrpSpPr/>
          <p:nvPr/>
        </p:nvGrpSpPr>
        <p:grpSpPr>
          <a:xfrm>
            <a:off x="4000402" y="2033835"/>
            <a:ext cx="724745" cy="732930"/>
            <a:chOff x="0" y="0"/>
            <a:chExt cx="724743" cy="732928"/>
          </a:xfrm>
        </p:grpSpPr>
        <p:sp>
          <p:nvSpPr>
            <p:cNvPr id="297" name="Shape 297"/>
            <p:cNvSpPr/>
            <p:nvPr/>
          </p:nvSpPr>
          <p:spPr>
            <a:xfrm>
              <a:off x="0" y="0"/>
              <a:ext cx="724744" cy="732929"/>
            </a:xfrm>
            <a:prstGeom prst="ellipse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03200" y="215900"/>
              <a:ext cx="102146" cy="20379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482600" y="215900"/>
              <a:ext cx="102146" cy="20379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232888" y="465517"/>
              <a:ext cx="339280" cy="164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1" fill="norm" stroke="1" extrusionOk="0">
                  <a:moveTo>
                    <a:pt x="21600" y="361"/>
                  </a:moveTo>
                  <a:cubicBezTo>
                    <a:pt x="13024" y="21600"/>
                    <a:pt x="5824" y="21480"/>
                    <a:pt x="0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/>
            <a:lstStyle/>
            <a:p>
              <a:pPr/>
            </a:p>
          </p:txBody>
        </p:sp>
      </p:grpSp>
      <p:sp>
        <p:nvSpPr>
          <p:cNvPr id="302" name="Shape 302"/>
          <p:cNvSpPr/>
          <p:nvPr/>
        </p:nvSpPr>
        <p:spPr>
          <a:xfrm>
            <a:off x="2126376" y="5313803"/>
            <a:ext cx="1119893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Blocked</a:t>
            </a:r>
          </a:p>
        </p:txBody>
      </p:sp>
      <p:grpSp>
        <p:nvGrpSpPr>
          <p:cNvPr id="307" name="Group 307"/>
          <p:cNvGrpSpPr/>
          <p:nvPr/>
        </p:nvGrpSpPr>
        <p:grpSpPr>
          <a:xfrm>
            <a:off x="4508402" y="5158035"/>
            <a:ext cx="724745" cy="732930"/>
            <a:chOff x="0" y="0"/>
            <a:chExt cx="724743" cy="732928"/>
          </a:xfrm>
        </p:grpSpPr>
        <p:sp>
          <p:nvSpPr>
            <p:cNvPr id="303" name="Shape 303"/>
            <p:cNvSpPr/>
            <p:nvPr/>
          </p:nvSpPr>
          <p:spPr>
            <a:xfrm>
              <a:off x="0" y="0"/>
              <a:ext cx="724744" cy="732929"/>
            </a:xfrm>
            <a:prstGeom prst="ellipse">
              <a:avLst/>
            </a:prstGeom>
            <a:solidFill>
              <a:srgbClr val="FF2600"/>
            </a:solidFill>
            <a:ln w="254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203200" y="215900"/>
              <a:ext cx="102146" cy="20379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482600" y="215900"/>
              <a:ext cx="102146" cy="20379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232888" y="444733"/>
              <a:ext cx="339280" cy="138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1" fill="norm" stroke="1" extrusionOk="0">
                  <a:moveTo>
                    <a:pt x="21600" y="16201"/>
                  </a:moveTo>
                  <a:cubicBezTo>
                    <a:pt x="15268" y="-5256"/>
                    <a:pt x="8068" y="-5399"/>
                    <a:pt x="0" y="15772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/>
            <a:lstStyle/>
            <a:p>
              <a:pPr/>
            </a:p>
          </p:txBody>
        </p:sp>
      </p:grpSp>
      <p:grpSp>
        <p:nvGrpSpPr>
          <p:cNvPr id="312" name="Group 312"/>
          <p:cNvGrpSpPr/>
          <p:nvPr/>
        </p:nvGrpSpPr>
        <p:grpSpPr>
          <a:xfrm>
            <a:off x="6997602" y="3024435"/>
            <a:ext cx="724744" cy="732930"/>
            <a:chOff x="0" y="0"/>
            <a:chExt cx="724743" cy="732928"/>
          </a:xfrm>
        </p:grpSpPr>
        <p:sp>
          <p:nvSpPr>
            <p:cNvPr id="308" name="Shape 308"/>
            <p:cNvSpPr/>
            <p:nvPr/>
          </p:nvSpPr>
          <p:spPr>
            <a:xfrm>
              <a:off x="0" y="0"/>
              <a:ext cx="724744" cy="732929"/>
            </a:xfrm>
            <a:prstGeom prst="ellipse">
              <a:avLst/>
            </a:prstGeom>
            <a:solidFill>
              <a:srgbClr val="00FDFF"/>
            </a:solidFill>
            <a:ln w="254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203200" y="215900"/>
              <a:ext cx="102146" cy="20379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482600" y="215900"/>
              <a:ext cx="102146" cy="20379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232888" y="444733"/>
              <a:ext cx="339280" cy="138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1" fill="norm" stroke="1" extrusionOk="0">
                  <a:moveTo>
                    <a:pt x="21600" y="16201"/>
                  </a:moveTo>
                  <a:cubicBezTo>
                    <a:pt x="15268" y="-5256"/>
                    <a:pt x="8068" y="-5399"/>
                    <a:pt x="0" y="15772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/>
            <a:lstStyle/>
            <a:p>
              <a:pPr/>
            </a:p>
          </p:txBody>
        </p:sp>
      </p:grpSp>
      <p:sp>
        <p:nvSpPr>
          <p:cNvPr id="313" name="Shape 313"/>
          <p:cNvSpPr/>
          <p:nvPr/>
        </p:nvSpPr>
        <p:spPr>
          <a:xfrm>
            <a:off x="4743774" y="1192734"/>
            <a:ext cx="1651001" cy="812801"/>
          </a:xfrm>
          <a:prstGeom prst="wedgeEllipseCallout">
            <a:avLst>
              <a:gd name="adj1" fmla="val -49385"/>
              <a:gd name="adj2" fmla="val 70000"/>
            </a:avLst>
          </a:prstGeom>
          <a:solidFill>
            <a:schemeClr val="accent3">
              <a:lumOff val="44000"/>
            </a:schemeClr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Up (sem)</a:t>
            </a:r>
          </a:p>
        </p:txBody>
      </p:sp>
      <p:sp>
        <p:nvSpPr>
          <p:cNvPr id="314" name="Shape 314"/>
          <p:cNvSpPr/>
          <p:nvPr/>
        </p:nvSpPr>
        <p:spPr>
          <a:xfrm>
            <a:off x="5187950" y="4305300"/>
            <a:ext cx="1651000" cy="812800"/>
          </a:xfrm>
          <a:prstGeom prst="wedgeEllipseCallout">
            <a:avLst>
              <a:gd name="adj1" fmla="val -49385"/>
              <a:gd name="adj2" fmla="val 70000"/>
            </a:avLst>
          </a:prstGeom>
          <a:solidFill>
            <a:schemeClr val="accent3">
              <a:lumOff val="44000"/>
            </a:schemeClr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Down (sem)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0" name="Shape 3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300"/>
            </a:lvl1pPr>
          </a:lstStyle>
          <a:p>
            <a:pPr/>
            <a:r>
              <a:t>Semaphore Example — “Chair is taken”</a:t>
            </a:r>
          </a:p>
        </p:txBody>
      </p:sp>
      <p:pic>
        <p:nvPicPr>
          <p:cNvPr id="321" name="chai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54800" y="2720358"/>
            <a:ext cx="1334149" cy="1781158"/>
          </a:xfrm>
          <a:prstGeom prst="rect">
            <a:avLst/>
          </a:prstGeom>
          <a:ln w="12700">
            <a:miter lim="400000"/>
          </a:ln>
        </p:spPr>
      </p:pic>
      <p:pic>
        <p:nvPicPr>
          <p:cNvPr id="322" name="chai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75250" y="2720358"/>
            <a:ext cx="1334149" cy="1781158"/>
          </a:xfrm>
          <a:prstGeom prst="rect">
            <a:avLst/>
          </a:prstGeom>
          <a:ln w="12700">
            <a:miter lim="400000"/>
          </a:ln>
        </p:spPr>
      </p:pic>
      <p:pic>
        <p:nvPicPr>
          <p:cNvPr id="323" name="chai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95700" y="2663516"/>
            <a:ext cx="1334149" cy="1781158"/>
          </a:xfrm>
          <a:prstGeom prst="rect">
            <a:avLst/>
          </a:prstGeom>
          <a:ln w="12700">
            <a:miter lim="400000"/>
          </a:ln>
        </p:spPr>
      </p:pic>
      <p:sp>
        <p:nvSpPr>
          <p:cNvPr id="324" name="Shape 324"/>
          <p:cNvSpPr/>
          <p:nvPr/>
        </p:nvSpPr>
        <p:spPr>
          <a:xfrm>
            <a:off x="1181100" y="2794000"/>
            <a:ext cx="1270000" cy="12700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sem = 1</a:t>
            </a:r>
          </a:p>
        </p:txBody>
      </p:sp>
      <p:grpSp>
        <p:nvGrpSpPr>
          <p:cNvPr id="329" name="Group 329"/>
          <p:cNvGrpSpPr/>
          <p:nvPr/>
        </p:nvGrpSpPr>
        <p:grpSpPr>
          <a:xfrm>
            <a:off x="3962302" y="2935535"/>
            <a:ext cx="724745" cy="732930"/>
            <a:chOff x="0" y="0"/>
            <a:chExt cx="724743" cy="732928"/>
          </a:xfrm>
        </p:grpSpPr>
        <p:sp>
          <p:nvSpPr>
            <p:cNvPr id="325" name="Shape 325"/>
            <p:cNvSpPr/>
            <p:nvPr/>
          </p:nvSpPr>
          <p:spPr>
            <a:xfrm>
              <a:off x="0" y="0"/>
              <a:ext cx="724744" cy="732929"/>
            </a:xfrm>
            <a:prstGeom prst="ellipse">
              <a:avLst/>
            </a:prstGeom>
            <a:solidFill>
              <a:srgbClr val="FF2600"/>
            </a:solidFill>
            <a:ln w="254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203200" y="215900"/>
              <a:ext cx="102146" cy="20379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482600" y="215900"/>
              <a:ext cx="102146" cy="20379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232888" y="444733"/>
              <a:ext cx="339280" cy="138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1" fill="norm" stroke="1" extrusionOk="0">
                  <a:moveTo>
                    <a:pt x="21600" y="16201"/>
                  </a:moveTo>
                  <a:cubicBezTo>
                    <a:pt x="15268" y="-5256"/>
                    <a:pt x="8068" y="-5399"/>
                    <a:pt x="0" y="15772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/>
            <a:lstStyle/>
            <a:p>
              <a:pPr/>
            </a:p>
          </p:txBody>
        </p:sp>
      </p:grpSp>
      <p:grpSp>
        <p:nvGrpSpPr>
          <p:cNvPr id="334" name="Group 334"/>
          <p:cNvGrpSpPr/>
          <p:nvPr/>
        </p:nvGrpSpPr>
        <p:grpSpPr>
          <a:xfrm>
            <a:off x="6997602" y="3024435"/>
            <a:ext cx="724744" cy="732930"/>
            <a:chOff x="0" y="0"/>
            <a:chExt cx="724743" cy="732928"/>
          </a:xfrm>
        </p:grpSpPr>
        <p:sp>
          <p:nvSpPr>
            <p:cNvPr id="330" name="Shape 330"/>
            <p:cNvSpPr/>
            <p:nvPr/>
          </p:nvSpPr>
          <p:spPr>
            <a:xfrm>
              <a:off x="0" y="0"/>
              <a:ext cx="724744" cy="732929"/>
            </a:xfrm>
            <a:prstGeom prst="ellipse">
              <a:avLst/>
            </a:prstGeom>
            <a:solidFill>
              <a:srgbClr val="00FDFF"/>
            </a:solidFill>
            <a:ln w="254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203200" y="215900"/>
              <a:ext cx="102146" cy="20379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482600" y="215900"/>
              <a:ext cx="102146" cy="20379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232888" y="444733"/>
              <a:ext cx="339280" cy="138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1" fill="norm" stroke="1" extrusionOk="0">
                  <a:moveTo>
                    <a:pt x="21600" y="16201"/>
                  </a:moveTo>
                  <a:cubicBezTo>
                    <a:pt x="15268" y="-5256"/>
                    <a:pt x="8068" y="-5399"/>
                    <a:pt x="0" y="15772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/>
            <a:lstStyle/>
            <a:p>
              <a:pPr/>
            </a:p>
          </p:txBody>
        </p:sp>
      </p:grpSp>
      <p:sp>
        <p:nvSpPr>
          <p:cNvPr id="335" name="Shape 335"/>
          <p:cNvSpPr/>
          <p:nvPr/>
        </p:nvSpPr>
        <p:spPr>
          <a:xfrm>
            <a:off x="4553274" y="1992834"/>
            <a:ext cx="1651001" cy="812801"/>
          </a:xfrm>
          <a:prstGeom prst="wedgeEllipseCallout">
            <a:avLst>
              <a:gd name="adj1" fmla="val -49385"/>
              <a:gd name="adj2" fmla="val 70000"/>
            </a:avLst>
          </a:prstGeom>
          <a:solidFill>
            <a:schemeClr val="accent3">
              <a:lumOff val="44000"/>
            </a:schemeClr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Down (sem)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type="title"/>
          </p:nvPr>
        </p:nvSpPr>
        <p:spPr>
          <a:xfrm>
            <a:off x="152400" y="152400"/>
            <a:ext cx="8991600" cy="8382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Mutex</a:t>
            </a:r>
          </a:p>
        </p:txBody>
      </p:sp>
      <p:sp>
        <p:nvSpPr>
          <p:cNvPr id="340" name="Shape 340"/>
          <p:cNvSpPr/>
          <p:nvPr>
            <p:ph type="body" idx="1"/>
          </p:nvPr>
        </p:nvSpPr>
        <p:spPr>
          <a:xfrm>
            <a:off x="76200" y="987574"/>
            <a:ext cx="8991600" cy="556562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00526" indent="-200526">
              <a:lnSpc>
                <a:spcPct val="80000"/>
              </a:lnSpc>
              <a:spcBef>
                <a:spcPts val="400"/>
              </a:spcBef>
            </a:pPr>
            <a:r>
              <a:rPr sz="2000"/>
              <a:t>Mutex is simply a binary semaphore</a:t>
            </a:r>
            <a:endParaRPr sz="2000"/>
          </a:p>
          <a:p>
            <a:pPr lvl="1" marL="561473" indent="-180473">
              <a:lnSpc>
                <a:spcPct val="80000"/>
              </a:lnSpc>
              <a:spcBef>
                <a:spcPts val="400"/>
              </a:spcBef>
              <a:defRPr sz="2800"/>
            </a:pPr>
            <a:r>
              <a:rPr sz="1800"/>
              <a:t>It can have a value of either 0 or 1</a:t>
            </a:r>
            <a:endParaRPr sz="1800"/>
          </a:p>
          <a:p>
            <a:pPr>
              <a:lnSpc>
                <a:spcPct val="80000"/>
              </a:lnSpc>
            </a:pPr>
            <a:endParaRPr sz="2000"/>
          </a:p>
          <a:p>
            <a:pPr marL="200526" indent="-200526">
              <a:lnSpc>
                <a:spcPct val="80000"/>
              </a:lnSpc>
              <a:spcBef>
                <a:spcPts val="400"/>
              </a:spcBef>
            </a:pPr>
            <a:r>
              <a:rPr sz="2000"/>
              <a:t>Mutex is used as a LOCK around critical sections</a:t>
            </a:r>
            <a:endParaRPr sz="2000"/>
          </a:p>
          <a:p>
            <a:pPr>
              <a:lnSpc>
                <a:spcPct val="80000"/>
              </a:lnSpc>
            </a:pPr>
            <a:endParaRPr sz="2000"/>
          </a:p>
          <a:p>
            <a:pPr marL="200526" indent="-200526">
              <a:lnSpc>
                <a:spcPct val="80000"/>
              </a:lnSpc>
              <a:spcBef>
                <a:spcPts val="400"/>
              </a:spcBef>
            </a:pPr>
            <a:r>
              <a:rPr sz="2000"/>
              <a:t>Locking a mutex means calling Down(mutex) </a:t>
            </a:r>
            <a:endParaRPr sz="2000"/>
          </a:p>
          <a:p>
            <a:pPr lvl="1" marL="561473" indent="-180473">
              <a:lnSpc>
                <a:spcPct val="80000"/>
              </a:lnSpc>
              <a:spcBef>
                <a:spcPts val="400"/>
              </a:spcBef>
              <a:defRPr sz="2800"/>
            </a:pPr>
            <a:r>
              <a:rPr sz="1800"/>
              <a:t>If mutex==1, decrement mutex value to 0</a:t>
            </a:r>
            <a:endParaRPr sz="1800"/>
          </a:p>
          <a:p>
            <a:pPr lvl="1" marL="561473" indent="-180473">
              <a:lnSpc>
                <a:spcPct val="80000"/>
              </a:lnSpc>
              <a:spcBef>
                <a:spcPts val="400"/>
              </a:spcBef>
              <a:defRPr sz="2800"/>
            </a:pPr>
            <a:r>
              <a:rPr sz="1800"/>
              <a:t>Else, sleep until someone performs an UP</a:t>
            </a:r>
            <a:endParaRPr sz="1800"/>
          </a:p>
          <a:p>
            <a:pPr lvl="1" marL="661736" indent="-280736">
              <a:lnSpc>
                <a:spcPct val="80000"/>
              </a:lnSpc>
              <a:spcBef>
                <a:spcPts val="600"/>
              </a:spcBef>
              <a:defRPr sz="2800"/>
            </a:pPr>
            <a:endParaRPr sz="1800"/>
          </a:p>
          <a:p>
            <a:pPr marL="200526" indent="-200526">
              <a:lnSpc>
                <a:spcPct val="80000"/>
              </a:lnSpc>
              <a:spcBef>
                <a:spcPts val="400"/>
              </a:spcBef>
            </a:pPr>
            <a:r>
              <a:rPr sz="2000"/>
              <a:t>Unlocking a semaphore means calling UP(mutex)</a:t>
            </a:r>
            <a:endParaRPr sz="2000"/>
          </a:p>
          <a:p>
            <a:pPr lvl="1" marL="561473" indent="-180473">
              <a:lnSpc>
                <a:spcPct val="80000"/>
              </a:lnSpc>
              <a:spcBef>
                <a:spcPts val="400"/>
              </a:spcBef>
              <a:defRPr sz="2800"/>
            </a:pPr>
            <a:r>
              <a:rPr sz="1800"/>
              <a:t>Increment mutex value to 1</a:t>
            </a:r>
            <a:endParaRPr sz="1800"/>
          </a:p>
          <a:p>
            <a:pPr lvl="1" marL="561473" indent="-180473">
              <a:lnSpc>
                <a:spcPct val="80000"/>
              </a:lnSpc>
              <a:spcBef>
                <a:spcPts val="400"/>
              </a:spcBef>
              <a:defRPr sz="2800"/>
            </a:pPr>
            <a:r>
              <a:rPr sz="1800"/>
              <a:t>Wake up all sleepers on DOWN(mutex)</a:t>
            </a:r>
            <a:endParaRPr sz="1800"/>
          </a:p>
          <a:p>
            <a:pPr lvl="1" marL="561473" indent="-180473">
              <a:lnSpc>
                <a:spcPct val="80000"/>
              </a:lnSpc>
              <a:spcBef>
                <a:spcPts val="400"/>
              </a:spcBef>
              <a:defRPr sz="2800"/>
            </a:pPr>
            <a:r>
              <a:rPr sz="1800"/>
              <a:t>Only one sleeper succeeds in acquiring the mutex. Rest go back to sleep.</a:t>
            </a:r>
            <a:endParaRPr sz="1800"/>
          </a:p>
          <a:p>
            <a:pPr>
              <a:lnSpc>
                <a:spcPct val="80000"/>
              </a:lnSpc>
            </a:pPr>
            <a:endParaRPr sz="2000"/>
          </a:p>
          <a:p>
            <a:pPr marL="200526" indent="-200526">
              <a:lnSpc>
                <a:spcPct val="80000"/>
              </a:lnSpc>
              <a:spcBef>
                <a:spcPts val="400"/>
              </a:spcBef>
            </a:pPr>
            <a:r>
              <a:rPr sz="2000"/>
              <a:t>For example:</a:t>
            </a:r>
            <a:endParaRPr sz="2000"/>
          </a:p>
          <a:p>
            <a:pPr lvl="1" marL="285750" indent="95250">
              <a:lnSpc>
                <a:spcPct val="80000"/>
              </a:lnSpc>
              <a:spcBef>
                <a:spcPts val="400"/>
              </a:spcBef>
              <a:buSzTx/>
              <a:buNone/>
              <a:defRPr sz="2800"/>
            </a:pPr>
            <a:r>
              <a:rPr sz="1800"/>
              <a:t>Down(mutex) // Acquire the lock, sleep if mutex is 0</a:t>
            </a:r>
            <a:endParaRPr sz="1800"/>
          </a:p>
          <a:p>
            <a:pPr lvl="1" marL="285750" indent="95250">
              <a:lnSpc>
                <a:spcPct val="80000"/>
              </a:lnSpc>
              <a:spcBef>
                <a:spcPts val="400"/>
              </a:spcBef>
              <a:buSzTx/>
              <a:buNone/>
              <a:defRPr sz="2800"/>
            </a:pPr>
            <a:r>
              <a:rPr sz="1800"/>
              <a:t>Critical Section…</a:t>
            </a:r>
            <a:endParaRPr sz="1800"/>
          </a:p>
          <a:p>
            <a:pPr lvl="1" marL="285750" indent="95250">
              <a:lnSpc>
                <a:spcPct val="80000"/>
              </a:lnSpc>
              <a:spcBef>
                <a:spcPts val="400"/>
              </a:spcBef>
              <a:buSzTx/>
              <a:buNone/>
              <a:defRPr sz="2800"/>
            </a:pPr>
            <a:r>
              <a:rPr sz="1800"/>
              <a:t>Up(mutex) // release the lock, wake up sleepers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3" name="Shape 3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300"/>
            </a:lvl1pPr>
          </a:lstStyle>
          <a:p>
            <a:pPr/>
            <a:r>
              <a:t>Mutex Example — “Chair is taken”</a:t>
            </a:r>
          </a:p>
        </p:txBody>
      </p:sp>
      <p:pic>
        <p:nvPicPr>
          <p:cNvPr id="344" name="chai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95700" y="2663516"/>
            <a:ext cx="1334149" cy="1781158"/>
          </a:xfrm>
          <a:prstGeom prst="rect">
            <a:avLst/>
          </a:prstGeom>
          <a:ln w="12700">
            <a:miter lim="400000"/>
          </a:ln>
        </p:spPr>
      </p:pic>
      <p:sp>
        <p:nvSpPr>
          <p:cNvPr id="345" name="Shape 345"/>
          <p:cNvSpPr/>
          <p:nvPr/>
        </p:nvSpPr>
        <p:spPr>
          <a:xfrm>
            <a:off x="1181100" y="2794000"/>
            <a:ext cx="1599807" cy="12700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mutex =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8" name="Shape 3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300"/>
            </a:lvl1pPr>
          </a:lstStyle>
          <a:p>
            <a:pPr/>
            <a:r>
              <a:t>Mutex Example — “Chair is taken”</a:t>
            </a:r>
          </a:p>
        </p:txBody>
      </p:sp>
      <p:pic>
        <p:nvPicPr>
          <p:cNvPr id="349" name="chai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95700" y="2663516"/>
            <a:ext cx="1334149" cy="1781158"/>
          </a:xfrm>
          <a:prstGeom prst="rect">
            <a:avLst/>
          </a:prstGeom>
          <a:ln w="12700">
            <a:miter lim="400000"/>
          </a:ln>
        </p:spPr>
      </p:pic>
      <p:sp>
        <p:nvSpPr>
          <p:cNvPr id="350" name="Shape 350"/>
          <p:cNvSpPr/>
          <p:nvPr/>
        </p:nvSpPr>
        <p:spPr>
          <a:xfrm>
            <a:off x="1181100" y="2794000"/>
            <a:ext cx="1599807" cy="12700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mutex = 0</a:t>
            </a:r>
          </a:p>
        </p:txBody>
      </p:sp>
      <p:sp>
        <p:nvSpPr>
          <p:cNvPr id="351" name="Shape 351"/>
          <p:cNvSpPr/>
          <p:nvPr/>
        </p:nvSpPr>
        <p:spPr>
          <a:xfrm>
            <a:off x="4559300" y="1943100"/>
            <a:ext cx="1879501" cy="812800"/>
          </a:xfrm>
          <a:prstGeom prst="wedgeEllipseCallout">
            <a:avLst>
              <a:gd name="adj1" fmla="val -49459"/>
              <a:gd name="adj2" fmla="val 70000"/>
            </a:avLst>
          </a:prstGeom>
          <a:solidFill>
            <a:schemeClr val="accent3">
              <a:lumOff val="44000"/>
            </a:schemeClr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Down (mutex)</a:t>
            </a:r>
          </a:p>
        </p:txBody>
      </p:sp>
      <p:grpSp>
        <p:nvGrpSpPr>
          <p:cNvPr id="356" name="Group 356"/>
          <p:cNvGrpSpPr/>
          <p:nvPr/>
        </p:nvGrpSpPr>
        <p:grpSpPr>
          <a:xfrm>
            <a:off x="4076602" y="2973635"/>
            <a:ext cx="724744" cy="732930"/>
            <a:chOff x="0" y="0"/>
            <a:chExt cx="724743" cy="732928"/>
          </a:xfrm>
        </p:grpSpPr>
        <p:sp>
          <p:nvSpPr>
            <p:cNvPr id="352" name="Shape 352"/>
            <p:cNvSpPr/>
            <p:nvPr/>
          </p:nvSpPr>
          <p:spPr>
            <a:xfrm>
              <a:off x="0" y="0"/>
              <a:ext cx="724744" cy="732929"/>
            </a:xfrm>
            <a:prstGeom prst="ellipse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203200" y="215900"/>
              <a:ext cx="102146" cy="20379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482600" y="215900"/>
              <a:ext cx="102146" cy="20379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232888" y="465517"/>
              <a:ext cx="339280" cy="164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1" fill="norm" stroke="1" extrusionOk="0">
                  <a:moveTo>
                    <a:pt x="21600" y="361"/>
                  </a:moveTo>
                  <a:cubicBezTo>
                    <a:pt x="13024" y="21600"/>
                    <a:pt x="5824" y="21480"/>
                    <a:pt x="0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/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0" name="Shape 3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300"/>
            </a:lvl1pPr>
          </a:lstStyle>
          <a:p>
            <a:pPr/>
            <a:r>
              <a:t>Mutex Example — “Chair is taken”</a:t>
            </a:r>
          </a:p>
        </p:txBody>
      </p:sp>
      <p:pic>
        <p:nvPicPr>
          <p:cNvPr id="361" name="chai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95700" y="2663516"/>
            <a:ext cx="1334149" cy="1781158"/>
          </a:xfrm>
          <a:prstGeom prst="rect">
            <a:avLst/>
          </a:prstGeom>
          <a:ln w="12700">
            <a:miter lim="400000"/>
          </a:ln>
        </p:spPr>
      </p:pic>
      <p:sp>
        <p:nvSpPr>
          <p:cNvPr id="362" name="Shape 362"/>
          <p:cNvSpPr/>
          <p:nvPr/>
        </p:nvSpPr>
        <p:spPr>
          <a:xfrm>
            <a:off x="1181100" y="2794000"/>
            <a:ext cx="1599807" cy="12700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mutex = 0</a:t>
            </a:r>
          </a:p>
        </p:txBody>
      </p:sp>
      <p:grpSp>
        <p:nvGrpSpPr>
          <p:cNvPr id="367" name="Group 367"/>
          <p:cNvGrpSpPr/>
          <p:nvPr/>
        </p:nvGrpSpPr>
        <p:grpSpPr>
          <a:xfrm>
            <a:off x="4076602" y="2973635"/>
            <a:ext cx="724744" cy="732930"/>
            <a:chOff x="0" y="0"/>
            <a:chExt cx="724743" cy="732928"/>
          </a:xfrm>
        </p:grpSpPr>
        <p:sp>
          <p:nvSpPr>
            <p:cNvPr id="363" name="Shape 363"/>
            <p:cNvSpPr/>
            <p:nvPr/>
          </p:nvSpPr>
          <p:spPr>
            <a:xfrm>
              <a:off x="0" y="0"/>
              <a:ext cx="724744" cy="732929"/>
            </a:xfrm>
            <a:prstGeom prst="ellipse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203200" y="215900"/>
              <a:ext cx="102146" cy="20379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482600" y="215900"/>
              <a:ext cx="102146" cy="20379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232888" y="465517"/>
              <a:ext cx="339280" cy="164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1" fill="norm" stroke="1" extrusionOk="0">
                  <a:moveTo>
                    <a:pt x="21600" y="361"/>
                  </a:moveTo>
                  <a:cubicBezTo>
                    <a:pt x="13024" y="21600"/>
                    <a:pt x="5824" y="21480"/>
                    <a:pt x="0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/>
            <a:lstStyle/>
            <a:p>
              <a:pPr/>
            </a:p>
          </p:txBody>
        </p:sp>
      </p:grpSp>
      <p:grpSp>
        <p:nvGrpSpPr>
          <p:cNvPr id="372" name="Group 372"/>
          <p:cNvGrpSpPr/>
          <p:nvPr/>
        </p:nvGrpSpPr>
        <p:grpSpPr>
          <a:xfrm>
            <a:off x="4209628" y="5158035"/>
            <a:ext cx="724744" cy="732930"/>
            <a:chOff x="0" y="0"/>
            <a:chExt cx="724743" cy="732928"/>
          </a:xfrm>
        </p:grpSpPr>
        <p:sp>
          <p:nvSpPr>
            <p:cNvPr id="368" name="Shape 368"/>
            <p:cNvSpPr/>
            <p:nvPr/>
          </p:nvSpPr>
          <p:spPr>
            <a:xfrm>
              <a:off x="0" y="0"/>
              <a:ext cx="724744" cy="732929"/>
            </a:xfrm>
            <a:prstGeom prst="ellipse">
              <a:avLst/>
            </a:prstGeom>
            <a:solidFill>
              <a:srgbClr val="FF2600"/>
            </a:solidFill>
            <a:ln w="254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203200" y="215900"/>
              <a:ext cx="102146" cy="20379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482600" y="215900"/>
              <a:ext cx="102146" cy="20379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232888" y="444733"/>
              <a:ext cx="339280" cy="138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1" fill="norm" stroke="1" extrusionOk="0">
                  <a:moveTo>
                    <a:pt x="21600" y="16201"/>
                  </a:moveTo>
                  <a:cubicBezTo>
                    <a:pt x="15268" y="-5256"/>
                    <a:pt x="8068" y="-5399"/>
                    <a:pt x="0" y="15772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/>
            <a:lstStyle/>
            <a:p>
              <a:pPr/>
            </a:p>
          </p:txBody>
        </p:sp>
      </p:grpSp>
      <p:sp>
        <p:nvSpPr>
          <p:cNvPr id="373" name="Shape 373"/>
          <p:cNvSpPr/>
          <p:nvPr/>
        </p:nvSpPr>
        <p:spPr>
          <a:xfrm>
            <a:off x="2761376" y="5313803"/>
            <a:ext cx="1119893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Blocked</a:t>
            </a:r>
          </a:p>
        </p:txBody>
      </p:sp>
      <p:sp>
        <p:nvSpPr>
          <p:cNvPr id="374" name="Shape 374"/>
          <p:cNvSpPr/>
          <p:nvPr/>
        </p:nvSpPr>
        <p:spPr>
          <a:xfrm>
            <a:off x="4927600" y="4330700"/>
            <a:ext cx="1879501" cy="812800"/>
          </a:xfrm>
          <a:prstGeom prst="wedgeEllipseCallout">
            <a:avLst>
              <a:gd name="adj1" fmla="val -49459"/>
              <a:gd name="adj2" fmla="val 70000"/>
            </a:avLst>
          </a:prstGeom>
          <a:solidFill>
            <a:schemeClr val="accent3">
              <a:lumOff val="44000"/>
            </a:schemeClr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Down (mutex)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xfrm>
            <a:off x="152400" y="152400"/>
            <a:ext cx="8991600" cy="8382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Semaphore</a:t>
            </a:r>
          </a:p>
        </p:txBody>
      </p:sp>
      <p:sp>
        <p:nvSpPr>
          <p:cNvPr id="34" name="Shape 34"/>
          <p:cNvSpPr/>
          <p:nvPr>
            <p:ph type="body" idx="1"/>
          </p:nvPr>
        </p:nvSpPr>
        <p:spPr>
          <a:xfrm>
            <a:off x="76200" y="1066800"/>
            <a:ext cx="8991600" cy="5105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90000"/>
              </a:lnSpc>
            </a:pPr>
            <a:r>
              <a:t>Semaphore is a fundamental synchronization primitive used for</a:t>
            </a:r>
          </a:p>
          <a:p>
            <a:pPr lvl="1" marL="661736" indent="-280736">
              <a:lnSpc>
                <a:spcPct val="90000"/>
              </a:lnSpc>
              <a:spcBef>
                <a:spcPts val="600"/>
              </a:spcBef>
              <a:defRPr sz="2800"/>
            </a:pPr>
            <a:r>
              <a:t>Locking around critical regions</a:t>
            </a:r>
          </a:p>
          <a:p>
            <a:pPr lvl="1" marL="661736" indent="-280736">
              <a:lnSpc>
                <a:spcPct val="90000"/>
              </a:lnSpc>
              <a:spcBef>
                <a:spcPts val="600"/>
              </a:spcBef>
              <a:defRPr sz="2800"/>
            </a:pPr>
            <a:r>
              <a:t>Inter-process synchronization</a:t>
            </a:r>
          </a:p>
          <a:p>
            <a:pPr>
              <a:lnSpc>
                <a:spcPct val="90000"/>
              </a:lnSpc>
            </a:pPr>
            <a:endParaRPr sz="2800"/>
          </a:p>
          <a:p>
            <a:pPr marL="280736" indent="-280736">
              <a:lnSpc>
                <a:spcPct val="90000"/>
              </a:lnSpc>
            </a:pPr>
            <a:r>
              <a:rPr sz="2800"/>
              <a:t>A </a:t>
            </a:r>
            <a:r>
              <a:t>semaphore “sem” is a special integer on which only two operations can be performed.</a:t>
            </a:r>
          </a:p>
          <a:p>
            <a:pPr lvl="1" marL="661736" indent="-280736">
              <a:lnSpc>
                <a:spcPct val="90000"/>
              </a:lnSpc>
              <a:spcBef>
                <a:spcPts val="600"/>
              </a:spcBef>
              <a:defRPr sz="2800"/>
            </a:pPr>
            <a:r>
              <a:t>DOWN(sem)</a:t>
            </a:r>
          </a:p>
          <a:p>
            <a:pPr lvl="1" marL="661736" indent="-280736">
              <a:lnSpc>
                <a:spcPct val="90000"/>
              </a:lnSpc>
              <a:spcBef>
                <a:spcPts val="600"/>
              </a:spcBef>
              <a:defRPr sz="2800"/>
            </a:pPr>
            <a:r>
              <a:t>UP(sem)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9" name="Shape 3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300"/>
            </a:lvl1pPr>
          </a:lstStyle>
          <a:p>
            <a:pPr/>
            <a:r>
              <a:t>Mutex Example — “Chair is taken”</a:t>
            </a:r>
          </a:p>
        </p:txBody>
      </p:sp>
      <p:pic>
        <p:nvPicPr>
          <p:cNvPr id="380" name="chai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95700" y="2663516"/>
            <a:ext cx="1334149" cy="1781158"/>
          </a:xfrm>
          <a:prstGeom prst="rect">
            <a:avLst/>
          </a:prstGeom>
          <a:ln w="12700">
            <a:miter lim="400000"/>
          </a:ln>
        </p:spPr>
      </p:pic>
      <p:sp>
        <p:nvSpPr>
          <p:cNvPr id="381" name="Shape 381"/>
          <p:cNvSpPr/>
          <p:nvPr/>
        </p:nvSpPr>
        <p:spPr>
          <a:xfrm>
            <a:off x="1181100" y="2794000"/>
            <a:ext cx="1599807" cy="12700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mutex = 1</a:t>
            </a:r>
          </a:p>
        </p:txBody>
      </p:sp>
      <p:grpSp>
        <p:nvGrpSpPr>
          <p:cNvPr id="386" name="Group 386"/>
          <p:cNvGrpSpPr/>
          <p:nvPr/>
        </p:nvGrpSpPr>
        <p:grpSpPr>
          <a:xfrm>
            <a:off x="4483002" y="2140842"/>
            <a:ext cx="724744" cy="732930"/>
            <a:chOff x="0" y="0"/>
            <a:chExt cx="724743" cy="732928"/>
          </a:xfrm>
        </p:grpSpPr>
        <p:sp>
          <p:nvSpPr>
            <p:cNvPr id="382" name="Shape 382"/>
            <p:cNvSpPr/>
            <p:nvPr/>
          </p:nvSpPr>
          <p:spPr>
            <a:xfrm>
              <a:off x="0" y="0"/>
              <a:ext cx="724744" cy="732929"/>
            </a:xfrm>
            <a:prstGeom prst="ellipse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203200" y="215900"/>
              <a:ext cx="102146" cy="20379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482600" y="215900"/>
              <a:ext cx="102146" cy="20379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232888" y="465517"/>
              <a:ext cx="339280" cy="164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1" fill="norm" stroke="1" extrusionOk="0">
                  <a:moveTo>
                    <a:pt x="21600" y="361"/>
                  </a:moveTo>
                  <a:cubicBezTo>
                    <a:pt x="13024" y="21600"/>
                    <a:pt x="5824" y="21480"/>
                    <a:pt x="0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/>
            <a:lstStyle/>
            <a:p>
              <a:pPr/>
            </a:p>
          </p:txBody>
        </p:sp>
      </p:grpSp>
      <p:grpSp>
        <p:nvGrpSpPr>
          <p:cNvPr id="391" name="Group 391"/>
          <p:cNvGrpSpPr/>
          <p:nvPr/>
        </p:nvGrpSpPr>
        <p:grpSpPr>
          <a:xfrm>
            <a:off x="4209628" y="5158035"/>
            <a:ext cx="724744" cy="732930"/>
            <a:chOff x="0" y="0"/>
            <a:chExt cx="724743" cy="732928"/>
          </a:xfrm>
        </p:grpSpPr>
        <p:sp>
          <p:nvSpPr>
            <p:cNvPr id="387" name="Shape 387"/>
            <p:cNvSpPr/>
            <p:nvPr/>
          </p:nvSpPr>
          <p:spPr>
            <a:xfrm>
              <a:off x="0" y="0"/>
              <a:ext cx="724744" cy="732929"/>
            </a:xfrm>
            <a:prstGeom prst="ellipse">
              <a:avLst/>
            </a:prstGeom>
            <a:solidFill>
              <a:srgbClr val="FF2600"/>
            </a:solidFill>
            <a:ln w="254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203200" y="215900"/>
              <a:ext cx="102146" cy="20379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482600" y="215900"/>
              <a:ext cx="102146" cy="20379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232888" y="444733"/>
              <a:ext cx="339280" cy="138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1" fill="norm" stroke="1" extrusionOk="0">
                  <a:moveTo>
                    <a:pt x="21600" y="16201"/>
                  </a:moveTo>
                  <a:cubicBezTo>
                    <a:pt x="15268" y="-5256"/>
                    <a:pt x="8068" y="-5399"/>
                    <a:pt x="0" y="15772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/>
            <a:lstStyle/>
            <a:p>
              <a:pPr/>
            </a:p>
          </p:txBody>
        </p:sp>
      </p:grpSp>
      <p:sp>
        <p:nvSpPr>
          <p:cNvPr id="392" name="Shape 392"/>
          <p:cNvSpPr/>
          <p:nvPr/>
        </p:nvSpPr>
        <p:spPr>
          <a:xfrm>
            <a:off x="2761376" y="5313803"/>
            <a:ext cx="1119893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Blocked</a:t>
            </a:r>
          </a:p>
        </p:txBody>
      </p:sp>
      <p:sp>
        <p:nvSpPr>
          <p:cNvPr id="393" name="Shape 393"/>
          <p:cNvSpPr/>
          <p:nvPr/>
        </p:nvSpPr>
        <p:spPr>
          <a:xfrm>
            <a:off x="5156200" y="1257300"/>
            <a:ext cx="1879501" cy="812800"/>
          </a:xfrm>
          <a:prstGeom prst="wedgeEllipseCallout">
            <a:avLst>
              <a:gd name="adj1" fmla="val -49459"/>
              <a:gd name="adj2" fmla="val 70000"/>
            </a:avLst>
          </a:prstGeom>
          <a:solidFill>
            <a:schemeClr val="accent3">
              <a:lumOff val="44000"/>
            </a:schemeClr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UP (mutex)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98" name="Shape 3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300"/>
            </a:lvl1pPr>
          </a:lstStyle>
          <a:p>
            <a:pPr/>
            <a:r>
              <a:t>Mutex Example — “Chair is taken”</a:t>
            </a:r>
          </a:p>
        </p:txBody>
      </p:sp>
      <p:pic>
        <p:nvPicPr>
          <p:cNvPr id="399" name="chai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95700" y="2663516"/>
            <a:ext cx="1334149" cy="1781158"/>
          </a:xfrm>
          <a:prstGeom prst="rect">
            <a:avLst/>
          </a:prstGeom>
          <a:ln w="12700">
            <a:miter lim="400000"/>
          </a:ln>
        </p:spPr>
      </p:pic>
      <p:sp>
        <p:nvSpPr>
          <p:cNvPr id="400" name="Shape 400"/>
          <p:cNvSpPr/>
          <p:nvPr/>
        </p:nvSpPr>
        <p:spPr>
          <a:xfrm>
            <a:off x="1181100" y="2794000"/>
            <a:ext cx="1599807" cy="12700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mutex = 0</a:t>
            </a:r>
          </a:p>
        </p:txBody>
      </p:sp>
      <p:grpSp>
        <p:nvGrpSpPr>
          <p:cNvPr id="405" name="Group 405"/>
          <p:cNvGrpSpPr/>
          <p:nvPr/>
        </p:nvGrpSpPr>
        <p:grpSpPr>
          <a:xfrm>
            <a:off x="4000402" y="3062535"/>
            <a:ext cx="724745" cy="732930"/>
            <a:chOff x="0" y="0"/>
            <a:chExt cx="724743" cy="732928"/>
          </a:xfrm>
        </p:grpSpPr>
        <p:sp>
          <p:nvSpPr>
            <p:cNvPr id="401" name="Shape 401"/>
            <p:cNvSpPr/>
            <p:nvPr/>
          </p:nvSpPr>
          <p:spPr>
            <a:xfrm>
              <a:off x="0" y="0"/>
              <a:ext cx="724744" cy="732929"/>
            </a:xfrm>
            <a:prstGeom prst="ellipse">
              <a:avLst/>
            </a:prstGeom>
            <a:solidFill>
              <a:srgbClr val="FF2600"/>
            </a:solidFill>
            <a:ln w="254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203200" y="215900"/>
              <a:ext cx="102146" cy="20379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482600" y="215900"/>
              <a:ext cx="102146" cy="20379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232888" y="444733"/>
              <a:ext cx="339280" cy="138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1" fill="norm" stroke="1" extrusionOk="0">
                  <a:moveTo>
                    <a:pt x="21600" y="16201"/>
                  </a:moveTo>
                  <a:cubicBezTo>
                    <a:pt x="15268" y="-5256"/>
                    <a:pt x="8068" y="-5399"/>
                    <a:pt x="0" y="15772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/>
            <a:lstStyle/>
            <a:p>
              <a:pPr/>
            </a:p>
          </p:txBody>
        </p:sp>
      </p:grpSp>
      <p:sp>
        <p:nvSpPr>
          <p:cNvPr id="406" name="Shape 406"/>
          <p:cNvSpPr/>
          <p:nvPr/>
        </p:nvSpPr>
        <p:spPr>
          <a:xfrm>
            <a:off x="4724400" y="2260600"/>
            <a:ext cx="1879501" cy="812800"/>
          </a:xfrm>
          <a:prstGeom prst="wedgeEllipseCallout">
            <a:avLst>
              <a:gd name="adj1" fmla="val -49459"/>
              <a:gd name="adj2" fmla="val 70000"/>
            </a:avLst>
          </a:prstGeom>
          <a:solidFill>
            <a:schemeClr val="accent3">
              <a:lumOff val="44000"/>
            </a:schemeClr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Down (mutex)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>
            <p:ph type="title"/>
          </p:nvPr>
        </p:nvSpPr>
        <p:spPr>
          <a:xfrm>
            <a:off x="76199" y="76200"/>
            <a:ext cx="9144002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000"/>
            </a:lvl1pPr>
          </a:lstStyle>
          <a:p>
            <a:pPr>
              <a:defRPr sz="4400"/>
            </a:pPr>
            <a:r>
              <a:rPr sz="4000"/>
              <a:t>Example: Producer-Consumer Problem</a:t>
            </a:r>
          </a:p>
        </p:txBody>
      </p:sp>
      <p:sp>
        <p:nvSpPr>
          <p:cNvPr id="410" name="Shape 410"/>
          <p:cNvSpPr/>
          <p:nvPr>
            <p:ph type="body" sz="half" idx="1"/>
          </p:nvPr>
        </p:nvSpPr>
        <p:spPr>
          <a:xfrm>
            <a:off x="152400" y="3692525"/>
            <a:ext cx="8991600" cy="27432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28600" indent="-228600" defTabSz="868680">
              <a:spcBef>
                <a:spcPts val="500"/>
              </a:spcBef>
              <a:defRPr sz="3040"/>
            </a:pPr>
            <a:r>
              <a:rPr sz="2280"/>
              <a:t>Producers and consumers run in concurrent processes. </a:t>
            </a:r>
            <a:endParaRPr sz="1330"/>
          </a:p>
          <a:p>
            <a:pPr marL="228600" indent="-228600" defTabSz="868680">
              <a:spcBef>
                <a:spcPts val="500"/>
              </a:spcBef>
              <a:defRPr sz="3040"/>
            </a:pPr>
            <a:r>
              <a:rPr sz="2280"/>
              <a:t>Producers produce data and consumers consume data.</a:t>
            </a:r>
            <a:endParaRPr sz="1330"/>
          </a:p>
          <a:p>
            <a:pPr marL="228600" indent="-228600" defTabSz="868680">
              <a:spcBef>
                <a:spcPts val="500"/>
              </a:spcBef>
              <a:defRPr sz="3040"/>
            </a:pPr>
            <a:r>
              <a:rPr sz="2280"/>
              <a:t>Producer informs consumers when data is available</a:t>
            </a:r>
            <a:endParaRPr sz="2280"/>
          </a:p>
          <a:p>
            <a:pPr marL="228600" indent="-228600" defTabSz="868680">
              <a:spcBef>
                <a:spcPts val="500"/>
              </a:spcBef>
              <a:defRPr sz="3040"/>
            </a:pPr>
            <a:r>
              <a:rPr sz="2280"/>
              <a:t>Consumer informs producers when a buffer is empty.</a:t>
            </a:r>
            <a:endParaRPr sz="2280"/>
          </a:p>
          <a:p>
            <a:pPr marL="228600" indent="-228600" defTabSz="868680">
              <a:spcBef>
                <a:spcPts val="500"/>
              </a:spcBef>
              <a:defRPr sz="3040"/>
            </a:pPr>
            <a:r>
              <a:rPr sz="2280"/>
              <a:t>Two types of synchronization needed</a:t>
            </a:r>
            <a:endParaRPr sz="2280"/>
          </a:p>
          <a:p>
            <a:pPr lvl="1" marL="552450" indent="-190500" defTabSz="868680">
              <a:spcBef>
                <a:spcPts val="400"/>
              </a:spcBef>
              <a:defRPr sz="2660"/>
            </a:pPr>
            <a:r>
              <a:rPr sz="1900"/>
              <a:t>Locking the buffer to prevent concurrent modification</a:t>
            </a:r>
            <a:endParaRPr sz="1900"/>
          </a:p>
          <a:p>
            <a:pPr lvl="1" marL="552450" indent="-190500" defTabSz="868680">
              <a:spcBef>
                <a:spcPts val="400"/>
              </a:spcBef>
              <a:defRPr sz="2660"/>
            </a:pPr>
            <a:r>
              <a:rPr sz="1900"/>
              <a:t>Informing the other side that data/buffer is available</a:t>
            </a:r>
          </a:p>
        </p:txBody>
      </p:sp>
      <p:sp>
        <p:nvSpPr>
          <p:cNvPr id="411" name="Shape 411"/>
          <p:cNvSpPr/>
          <p:nvPr/>
        </p:nvSpPr>
        <p:spPr>
          <a:xfrm>
            <a:off x="1149350" y="990600"/>
            <a:ext cx="1143001" cy="533400"/>
          </a:xfrm>
          <a:prstGeom prst="ellipse">
            <a:avLst/>
          </a:prstGeom>
          <a:solidFill>
            <a:schemeClr val="accent1"/>
          </a:soli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412" name="Shape 412"/>
          <p:cNvSpPr/>
          <p:nvPr/>
        </p:nvSpPr>
        <p:spPr>
          <a:xfrm>
            <a:off x="1149350" y="1676400"/>
            <a:ext cx="1143001" cy="533400"/>
          </a:xfrm>
          <a:prstGeom prst="ellipse">
            <a:avLst/>
          </a:prstGeom>
          <a:solidFill>
            <a:schemeClr val="accent1"/>
          </a:soli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413" name="Shape 413"/>
          <p:cNvSpPr/>
          <p:nvPr/>
        </p:nvSpPr>
        <p:spPr>
          <a:xfrm>
            <a:off x="1149350" y="2362200"/>
            <a:ext cx="1143001" cy="533400"/>
          </a:xfrm>
          <a:prstGeom prst="ellipse">
            <a:avLst/>
          </a:prstGeom>
          <a:solidFill>
            <a:schemeClr val="accent1"/>
          </a:soli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414" name="Shape 414"/>
          <p:cNvSpPr/>
          <p:nvPr/>
        </p:nvSpPr>
        <p:spPr>
          <a:xfrm>
            <a:off x="6940550" y="990600"/>
            <a:ext cx="1143001" cy="533400"/>
          </a:xfrm>
          <a:prstGeom prst="ellipse">
            <a:avLst/>
          </a:prstGeom>
          <a:solidFill>
            <a:schemeClr val="accent1"/>
          </a:soli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415" name="Shape 415"/>
          <p:cNvSpPr/>
          <p:nvPr/>
        </p:nvSpPr>
        <p:spPr>
          <a:xfrm>
            <a:off x="6940550" y="1676400"/>
            <a:ext cx="1143001" cy="533400"/>
          </a:xfrm>
          <a:prstGeom prst="ellipse">
            <a:avLst/>
          </a:prstGeom>
          <a:solidFill>
            <a:schemeClr val="accent1"/>
          </a:soli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416" name="Shape 416"/>
          <p:cNvSpPr/>
          <p:nvPr/>
        </p:nvSpPr>
        <p:spPr>
          <a:xfrm>
            <a:off x="6940550" y="2362200"/>
            <a:ext cx="1143001" cy="533400"/>
          </a:xfrm>
          <a:prstGeom prst="ellipse">
            <a:avLst/>
          </a:prstGeom>
          <a:solidFill>
            <a:schemeClr val="accent1"/>
          </a:soli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417" name="Shape 417"/>
          <p:cNvSpPr/>
          <p:nvPr/>
        </p:nvSpPr>
        <p:spPr>
          <a:xfrm>
            <a:off x="2978150" y="1524000"/>
            <a:ext cx="1828800" cy="7620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418" name="Shape 418"/>
          <p:cNvSpPr/>
          <p:nvPr/>
        </p:nvSpPr>
        <p:spPr>
          <a:xfrm>
            <a:off x="3435350" y="1524000"/>
            <a:ext cx="0" cy="762000"/>
          </a:xfrm>
          <a:prstGeom prst="line">
            <a:avLst/>
          </a:prstGeom>
          <a:ln w="381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419" name="Shape 419"/>
          <p:cNvSpPr/>
          <p:nvPr/>
        </p:nvSpPr>
        <p:spPr>
          <a:xfrm>
            <a:off x="3892550" y="1524000"/>
            <a:ext cx="0" cy="762000"/>
          </a:xfrm>
          <a:prstGeom prst="line">
            <a:avLst/>
          </a:prstGeom>
          <a:ln w="381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420" name="Shape 420"/>
          <p:cNvSpPr/>
          <p:nvPr/>
        </p:nvSpPr>
        <p:spPr>
          <a:xfrm>
            <a:off x="4349750" y="1524000"/>
            <a:ext cx="0" cy="762000"/>
          </a:xfrm>
          <a:prstGeom prst="line">
            <a:avLst/>
          </a:prstGeom>
          <a:ln w="381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421" name="Shape 421"/>
          <p:cNvSpPr/>
          <p:nvPr/>
        </p:nvSpPr>
        <p:spPr>
          <a:xfrm>
            <a:off x="4806950" y="1524000"/>
            <a:ext cx="0" cy="762000"/>
          </a:xfrm>
          <a:prstGeom prst="line">
            <a:avLst/>
          </a:prstGeom>
          <a:ln w="381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422" name="Shape 422"/>
          <p:cNvSpPr/>
          <p:nvPr/>
        </p:nvSpPr>
        <p:spPr>
          <a:xfrm>
            <a:off x="4806950" y="1524000"/>
            <a:ext cx="1828800" cy="762000"/>
          </a:xfrm>
          <a:prstGeom prst="rect">
            <a:avLst/>
          </a:prstGeom>
          <a:solidFill>
            <a:schemeClr val="accent1"/>
          </a:solidFill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423" name="Shape 423"/>
          <p:cNvSpPr/>
          <p:nvPr/>
        </p:nvSpPr>
        <p:spPr>
          <a:xfrm>
            <a:off x="5264150" y="1524000"/>
            <a:ext cx="0" cy="762000"/>
          </a:xfrm>
          <a:prstGeom prst="line">
            <a:avLst/>
          </a:prstGeom>
          <a:ln w="381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424" name="Shape 424"/>
          <p:cNvSpPr/>
          <p:nvPr/>
        </p:nvSpPr>
        <p:spPr>
          <a:xfrm>
            <a:off x="5721350" y="1524000"/>
            <a:ext cx="0" cy="762000"/>
          </a:xfrm>
          <a:prstGeom prst="line">
            <a:avLst/>
          </a:prstGeom>
          <a:ln w="381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425" name="Shape 425"/>
          <p:cNvSpPr/>
          <p:nvPr/>
        </p:nvSpPr>
        <p:spPr>
          <a:xfrm>
            <a:off x="6102350" y="1524000"/>
            <a:ext cx="0" cy="762000"/>
          </a:xfrm>
          <a:prstGeom prst="line">
            <a:avLst/>
          </a:prstGeom>
          <a:ln w="381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426" name="Shape 426"/>
          <p:cNvSpPr/>
          <p:nvPr/>
        </p:nvSpPr>
        <p:spPr>
          <a:xfrm>
            <a:off x="5476875" y="2320925"/>
            <a:ext cx="573247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Tahoma"/>
                <a:ea typeface="Tahoma"/>
                <a:cs typeface="Tahoma"/>
                <a:sym typeface="Tahoma"/>
              </a:rPr>
              <a:t>Full</a:t>
            </a:r>
          </a:p>
        </p:txBody>
      </p:sp>
      <p:sp>
        <p:nvSpPr>
          <p:cNvPr id="427" name="Shape 427"/>
          <p:cNvSpPr/>
          <p:nvPr/>
        </p:nvSpPr>
        <p:spPr>
          <a:xfrm>
            <a:off x="3282950" y="2286000"/>
            <a:ext cx="950377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Tahoma"/>
                <a:ea typeface="Tahoma"/>
                <a:cs typeface="Tahoma"/>
                <a:sym typeface="Tahoma"/>
              </a:rPr>
              <a:t>Empty</a:t>
            </a:r>
          </a:p>
        </p:txBody>
      </p:sp>
      <p:sp>
        <p:nvSpPr>
          <p:cNvPr id="428" name="Shape 428"/>
          <p:cNvSpPr/>
          <p:nvPr/>
        </p:nvSpPr>
        <p:spPr>
          <a:xfrm>
            <a:off x="2216149" y="1371600"/>
            <a:ext cx="762002" cy="457200"/>
          </a:xfrm>
          <a:prstGeom prst="line">
            <a:avLst/>
          </a:prstGeom>
          <a:ln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429" name="Shape 429"/>
          <p:cNvSpPr/>
          <p:nvPr/>
        </p:nvSpPr>
        <p:spPr>
          <a:xfrm>
            <a:off x="2292350" y="1981200"/>
            <a:ext cx="685800" cy="0"/>
          </a:xfrm>
          <a:prstGeom prst="line">
            <a:avLst/>
          </a:prstGeom>
          <a:ln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430" name="Shape 430"/>
          <p:cNvSpPr/>
          <p:nvPr/>
        </p:nvSpPr>
        <p:spPr>
          <a:xfrm flipV="1">
            <a:off x="2292350" y="2133600"/>
            <a:ext cx="685800" cy="533400"/>
          </a:xfrm>
          <a:prstGeom prst="line">
            <a:avLst/>
          </a:prstGeom>
          <a:ln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431" name="Shape 431"/>
          <p:cNvSpPr/>
          <p:nvPr/>
        </p:nvSpPr>
        <p:spPr>
          <a:xfrm flipH="1">
            <a:off x="6635750" y="1295399"/>
            <a:ext cx="304801" cy="381002"/>
          </a:xfrm>
          <a:prstGeom prst="line">
            <a:avLst/>
          </a:prstGeom>
          <a:ln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432" name="Shape 432"/>
          <p:cNvSpPr/>
          <p:nvPr/>
        </p:nvSpPr>
        <p:spPr>
          <a:xfrm flipH="1">
            <a:off x="6635750" y="1905000"/>
            <a:ext cx="304800" cy="0"/>
          </a:xfrm>
          <a:prstGeom prst="line">
            <a:avLst/>
          </a:prstGeom>
          <a:ln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433" name="Shape 433"/>
          <p:cNvSpPr/>
          <p:nvPr/>
        </p:nvSpPr>
        <p:spPr>
          <a:xfrm flipH="1" flipV="1">
            <a:off x="6635750" y="2057399"/>
            <a:ext cx="304801" cy="533402"/>
          </a:xfrm>
          <a:prstGeom prst="line">
            <a:avLst/>
          </a:prstGeom>
          <a:ln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434" name="Shape 434"/>
          <p:cNvSpPr/>
          <p:nvPr/>
        </p:nvSpPr>
        <p:spPr>
          <a:xfrm>
            <a:off x="1133475" y="3082925"/>
            <a:ext cx="1431390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Tahoma"/>
                <a:ea typeface="Tahoma"/>
                <a:cs typeface="Tahoma"/>
                <a:sym typeface="Tahoma"/>
              </a:rPr>
              <a:t>Producers</a:t>
            </a:r>
          </a:p>
        </p:txBody>
      </p:sp>
      <p:sp>
        <p:nvSpPr>
          <p:cNvPr id="435" name="Shape 435"/>
          <p:cNvSpPr/>
          <p:nvPr/>
        </p:nvSpPr>
        <p:spPr>
          <a:xfrm>
            <a:off x="6559550" y="3048000"/>
            <a:ext cx="1590933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Tahoma"/>
                <a:ea typeface="Tahoma"/>
                <a:cs typeface="Tahoma"/>
                <a:sym typeface="Tahoma"/>
              </a:rPr>
              <a:t>Consumers</a:t>
            </a:r>
          </a:p>
        </p:txBody>
      </p:sp>
      <p:sp>
        <p:nvSpPr>
          <p:cNvPr id="436" name="Shape 436"/>
          <p:cNvSpPr/>
          <p:nvPr/>
        </p:nvSpPr>
        <p:spPr>
          <a:xfrm>
            <a:off x="3810000" y="1025525"/>
            <a:ext cx="2205742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Tahoma"/>
                <a:ea typeface="Tahoma"/>
                <a:cs typeface="Tahoma"/>
                <a:sym typeface="Tahoma"/>
              </a:rPr>
              <a:t>Common Buffer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8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8275" y="576262"/>
            <a:ext cx="8963025" cy="5649913"/>
          </a:xfrm>
          <a:prstGeom prst="rect">
            <a:avLst/>
          </a:prstGeom>
          <a:ln w="12700">
            <a:miter lim="400000"/>
          </a:ln>
        </p:spPr>
      </p:pic>
      <p:sp>
        <p:nvSpPr>
          <p:cNvPr id="439" name="Shape 439"/>
          <p:cNvSpPr/>
          <p:nvPr>
            <p:ph type="title"/>
          </p:nvPr>
        </p:nvSpPr>
        <p:spPr>
          <a:xfrm>
            <a:off x="22324" y="-171450"/>
            <a:ext cx="8826401" cy="85725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3200"/>
            </a:lvl1pPr>
          </a:lstStyle>
          <a:p>
            <a:pPr>
              <a:defRPr sz="4400"/>
            </a:pPr>
            <a:r>
              <a:rPr sz="3200"/>
              <a:t>Using Semaphores for the P-C problem</a:t>
            </a:r>
          </a:p>
        </p:txBody>
      </p:sp>
      <p:sp>
        <p:nvSpPr>
          <p:cNvPr id="440" name="Shape 440"/>
          <p:cNvSpPr/>
          <p:nvPr/>
        </p:nvSpPr>
        <p:spPr>
          <a:xfrm>
            <a:off x="2895599" y="3597275"/>
            <a:ext cx="6083302" cy="985525"/>
          </a:xfrm>
          <a:prstGeom prst="rect">
            <a:avLst/>
          </a:prstGeom>
          <a:ln w="28575">
            <a:solidFill>
              <a:srgbClr val="CC33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solidFill>
                  <a:srgbClr val="0000FF"/>
                </a:solidFill>
              </a:rPr>
              <a:t>Note: Two types of semaphores used here. </a:t>
            </a:r>
            <a:endParaRPr sz="2000">
              <a:solidFill>
                <a:srgbClr val="0000FF"/>
              </a:solidFill>
            </a:endParaRPr>
          </a:p>
          <a:p>
            <a:pPr lvl="1"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solidFill>
                  <a:srgbClr val="0000FF"/>
                </a:solidFill>
              </a:rPr>
              <a:t>A binary semaphore to lock the queue (mutex) </a:t>
            </a:r>
            <a:endParaRPr sz="2000">
              <a:solidFill>
                <a:srgbClr val="0000FF"/>
              </a:solidFill>
            </a:endParaRPr>
          </a:p>
          <a:p>
            <a:pPr lvl="1"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solidFill>
                  <a:srgbClr val="0000FF"/>
                </a:solidFill>
              </a:rPr>
              <a:t>Regular sems to block on event (empty and full).</a:t>
            </a:r>
          </a:p>
        </p:txBody>
      </p:sp>
      <p:sp>
        <p:nvSpPr>
          <p:cNvPr id="441" name="Shape 441"/>
          <p:cNvSpPr/>
          <p:nvPr/>
        </p:nvSpPr>
        <p:spPr>
          <a:xfrm>
            <a:off x="1179512" y="5959475"/>
            <a:ext cx="7964488" cy="643704"/>
          </a:xfrm>
          <a:prstGeom prst="rect">
            <a:avLst/>
          </a:prstGeom>
          <a:ln w="28575">
            <a:solidFill>
              <a:srgbClr val="CC33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800">
                <a:solidFill>
                  <a:srgbClr val="0000FF"/>
                </a:solidFill>
              </a:rPr>
              <a:t>Up: Increments the value of semaphore, wakes up sleepers to compete on sem</a:t>
            </a:r>
            <a:endParaRPr sz="1800">
              <a:solidFill>
                <a:srgbClr val="0000FF"/>
              </a:solidFill>
            </a:endParaRP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800">
                <a:solidFill>
                  <a:srgbClr val="0000FF"/>
                </a:solidFill>
              </a:rPr>
              <a:t>Down: Decrements semaphore, but blocks the caller if sem value is 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/>
          <p:nvPr>
            <p:ph type="title"/>
          </p:nvPr>
        </p:nvSpPr>
        <p:spPr>
          <a:xfrm>
            <a:off x="152400" y="152399"/>
            <a:ext cx="89916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000"/>
            </a:lvl1pPr>
          </a:lstStyle>
          <a:p>
            <a:pPr>
              <a:defRPr sz="4400"/>
            </a:pPr>
            <a:r>
              <a:rPr sz="4000"/>
              <a:t>Using Semaphores – POSIX interface</a:t>
            </a:r>
          </a:p>
        </p:txBody>
      </p:sp>
      <p:sp>
        <p:nvSpPr>
          <p:cNvPr id="444" name="Shape 444"/>
          <p:cNvSpPr/>
          <p:nvPr>
            <p:ph type="body" idx="1"/>
          </p:nvPr>
        </p:nvSpPr>
        <p:spPr>
          <a:xfrm>
            <a:off x="76200" y="1411287"/>
            <a:ext cx="8991600" cy="476091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152400" indent="-152400" defTabSz="868680">
              <a:lnSpc>
                <a:spcPct val="80000"/>
              </a:lnSpc>
              <a:spcBef>
                <a:spcPts val="300"/>
              </a:spcBef>
              <a:defRPr sz="3040"/>
            </a:pPr>
            <a:r>
              <a:rPr sz="1520"/>
              <a:t>sem_open() -- Connects to, and optionally creates, a named semaphore</a:t>
            </a:r>
            <a:endParaRPr sz="1520"/>
          </a:p>
          <a:p>
            <a:pPr marL="304800" indent="-304800" defTabSz="868680">
              <a:lnSpc>
                <a:spcPct val="80000"/>
              </a:lnSpc>
              <a:defRPr sz="3040"/>
            </a:pPr>
            <a:endParaRPr sz="1520"/>
          </a:p>
          <a:p>
            <a:pPr marL="152400" indent="-152400" defTabSz="868680">
              <a:lnSpc>
                <a:spcPct val="80000"/>
              </a:lnSpc>
              <a:spcBef>
                <a:spcPts val="300"/>
              </a:spcBef>
              <a:defRPr sz="3040"/>
            </a:pPr>
            <a:r>
              <a:rPr sz="1520"/>
              <a:t>sem_init() -- Initializes a semaphore structure (internal to the calling program, so not a named semaphore).</a:t>
            </a:r>
            <a:endParaRPr sz="1520"/>
          </a:p>
          <a:p>
            <a:pPr marL="304800" indent="-304800" defTabSz="868680">
              <a:lnSpc>
                <a:spcPct val="80000"/>
              </a:lnSpc>
              <a:defRPr sz="3040"/>
            </a:pPr>
            <a:endParaRPr sz="1520"/>
          </a:p>
          <a:p>
            <a:pPr marL="152400" indent="-152400" defTabSz="868680">
              <a:lnSpc>
                <a:spcPct val="80000"/>
              </a:lnSpc>
              <a:spcBef>
                <a:spcPts val="300"/>
              </a:spcBef>
              <a:defRPr sz="3040"/>
            </a:pPr>
            <a:r>
              <a:rPr sz="1520"/>
              <a:t>sem_wait(), sem_trywait() -- Blocks while the semaphore is held by other processes or returns an error if the semaphore is held by another process.</a:t>
            </a:r>
            <a:endParaRPr sz="1520"/>
          </a:p>
          <a:p>
            <a:pPr marL="304800" indent="-304800" defTabSz="868680">
              <a:lnSpc>
                <a:spcPct val="80000"/>
              </a:lnSpc>
              <a:defRPr sz="3040"/>
            </a:pPr>
            <a:endParaRPr sz="1520"/>
          </a:p>
          <a:p>
            <a:pPr marL="152400" indent="-152400" defTabSz="868680">
              <a:lnSpc>
                <a:spcPct val="80000"/>
              </a:lnSpc>
              <a:spcBef>
                <a:spcPts val="300"/>
              </a:spcBef>
              <a:defRPr sz="3040"/>
            </a:pPr>
            <a:r>
              <a:rPr sz="1520"/>
              <a:t>sem_post() -- Increments the count of the semaphore.</a:t>
            </a:r>
            <a:endParaRPr sz="1520"/>
          </a:p>
          <a:p>
            <a:pPr marL="304800" indent="-304800" defTabSz="868680">
              <a:lnSpc>
                <a:spcPct val="80000"/>
              </a:lnSpc>
              <a:defRPr sz="3040"/>
            </a:pPr>
            <a:endParaRPr sz="1520"/>
          </a:p>
          <a:p>
            <a:pPr marL="152400" indent="-152400" defTabSz="868680">
              <a:lnSpc>
                <a:spcPct val="80000"/>
              </a:lnSpc>
              <a:spcBef>
                <a:spcPts val="300"/>
              </a:spcBef>
              <a:defRPr sz="3040"/>
            </a:pPr>
            <a:r>
              <a:rPr sz="1520"/>
              <a:t>sem_close() -- Ends the connection to an open semaphore.</a:t>
            </a:r>
            <a:endParaRPr sz="1520"/>
          </a:p>
          <a:p>
            <a:pPr marL="304800" indent="-304800" defTabSz="868680">
              <a:lnSpc>
                <a:spcPct val="80000"/>
              </a:lnSpc>
              <a:defRPr sz="3040"/>
            </a:pPr>
            <a:endParaRPr sz="1520"/>
          </a:p>
          <a:p>
            <a:pPr marL="152400" indent="-152400" defTabSz="868680">
              <a:lnSpc>
                <a:spcPct val="80000"/>
              </a:lnSpc>
              <a:spcBef>
                <a:spcPts val="300"/>
              </a:spcBef>
              <a:defRPr sz="3040"/>
            </a:pPr>
            <a:r>
              <a:rPr sz="1520"/>
              <a:t>sem_unlink() -- Ends the connection to an open semaphore and causes the semaphore to be removed when the last process closes it.</a:t>
            </a:r>
            <a:endParaRPr sz="1520"/>
          </a:p>
          <a:p>
            <a:pPr marL="304800" indent="-304800" defTabSz="868680">
              <a:lnSpc>
                <a:spcPct val="80000"/>
              </a:lnSpc>
              <a:defRPr sz="3040"/>
            </a:pPr>
            <a:endParaRPr sz="1520"/>
          </a:p>
          <a:p>
            <a:pPr marL="152400" indent="-152400" defTabSz="868680">
              <a:lnSpc>
                <a:spcPct val="80000"/>
              </a:lnSpc>
              <a:spcBef>
                <a:spcPts val="300"/>
              </a:spcBef>
              <a:defRPr sz="3040"/>
            </a:pPr>
            <a:r>
              <a:rPr sz="1520"/>
              <a:t>sem_destroy() -- Initializes a semaphore structure (internal to the calling program, so not a named semaphore).</a:t>
            </a:r>
            <a:endParaRPr sz="1520"/>
          </a:p>
          <a:p>
            <a:pPr marL="304800" indent="-304800" defTabSz="868680">
              <a:lnSpc>
                <a:spcPct val="80000"/>
              </a:lnSpc>
              <a:defRPr sz="3040"/>
            </a:pPr>
            <a:endParaRPr sz="1520"/>
          </a:p>
          <a:p>
            <a:pPr marL="152400" indent="-152400" defTabSz="868680">
              <a:lnSpc>
                <a:spcPct val="80000"/>
              </a:lnSpc>
              <a:spcBef>
                <a:spcPts val="300"/>
              </a:spcBef>
              <a:defRPr sz="3040"/>
            </a:pPr>
            <a:r>
              <a:rPr sz="1520"/>
              <a:t>sem_getvalue() -- Copies the value of the semaphore into the specified integer.</a:t>
            </a:r>
            <a:endParaRPr sz="1520"/>
          </a:p>
          <a:p>
            <a:pPr marL="304800" indent="-304800" defTabSz="868680">
              <a:lnSpc>
                <a:spcPct val="80000"/>
              </a:lnSpc>
              <a:defRPr sz="3040"/>
            </a:pPr>
            <a:endParaRPr sz="1520"/>
          </a:p>
          <a:p>
            <a:pPr marL="152400" indent="-152400" defTabSz="868680">
              <a:lnSpc>
                <a:spcPct val="80000"/>
              </a:lnSpc>
              <a:spcBef>
                <a:spcPts val="300"/>
              </a:spcBef>
              <a:defRPr sz="3040"/>
            </a:pPr>
            <a:r>
              <a:rPr sz="1520"/>
              <a:t>Semaphore overview : Do “man sem_overview” on any linux machine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>
            <p:ph type="title"/>
          </p:nvPr>
        </p:nvSpPr>
        <p:spPr>
          <a:xfrm>
            <a:off x="100310" y="-152401"/>
            <a:ext cx="9043690" cy="830909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3100"/>
            </a:lvl1pPr>
          </a:lstStyle>
          <a:p>
            <a:pPr/>
            <a:r>
              <a:t>Another way for using Semaphores - System V interface</a:t>
            </a:r>
          </a:p>
        </p:txBody>
      </p:sp>
      <p:sp>
        <p:nvSpPr>
          <p:cNvPr id="447" name="Shape 447"/>
          <p:cNvSpPr/>
          <p:nvPr>
            <p:ph type="body" idx="1"/>
          </p:nvPr>
        </p:nvSpPr>
        <p:spPr>
          <a:xfrm>
            <a:off x="0" y="915987"/>
            <a:ext cx="9144000" cy="599459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180473" indent="-180473">
              <a:lnSpc>
                <a:spcPct val="80000"/>
              </a:lnSpc>
              <a:spcBef>
                <a:spcPts val="400"/>
              </a:spcBef>
            </a:pPr>
            <a:r>
              <a:rPr sz="1800"/>
              <a:t>Creation</a:t>
            </a:r>
            <a:endParaRPr sz="1800"/>
          </a:p>
          <a:p>
            <a:pPr lvl="1" marL="541421" indent="-160421">
              <a:lnSpc>
                <a:spcPct val="80000"/>
              </a:lnSpc>
              <a:spcBef>
                <a:spcPts val="300"/>
              </a:spcBef>
              <a:defRPr sz="2800"/>
            </a:pPr>
            <a:r>
              <a:rPr sz="1600"/>
              <a:t>int </a:t>
            </a:r>
            <a:r>
              <a:rPr sz="1600">
                <a:solidFill>
                  <a:srgbClr val="3333CC"/>
                </a:solidFill>
              </a:rPr>
              <a:t>semget</a:t>
            </a:r>
            <a:r>
              <a:rPr sz="1600"/>
              <a:t>(key_t key, int nsems, int semflg); </a:t>
            </a:r>
            <a:endParaRPr sz="1600"/>
          </a:p>
          <a:p>
            <a:pPr lvl="1" marL="541421" indent="-160421">
              <a:lnSpc>
                <a:spcPct val="80000"/>
              </a:lnSpc>
              <a:spcBef>
                <a:spcPts val="300"/>
              </a:spcBef>
              <a:defRPr sz="2800"/>
            </a:pPr>
            <a:r>
              <a:rPr sz="1600"/>
              <a:t>Sets sem values to zero.</a:t>
            </a:r>
            <a:endParaRPr sz="1600"/>
          </a:p>
          <a:p>
            <a:pPr lvl="1" marL="661736" indent="-280736">
              <a:lnSpc>
                <a:spcPct val="80000"/>
              </a:lnSpc>
              <a:spcBef>
                <a:spcPts val="600"/>
              </a:spcBef>
              <a:defRPr sz="2800"/>
            </a:pPr>
            <a:endParaRPr sz="1600"/>
          </a:p>
          <a:p>
            <a:pPr marL="180473" indent="-180473">
              <a:lnSpc>
                <a:spcPct val="80000"/>
              </a:lnSpc>
              <a:spcBef>
                <a:spcPts val="400"/>
              </a:spcBef>
            </a:pPr>
            <a:r>
              <a:rPr sz="1800"/>
              <a:t>Initialization (NOT atomic with creation!)</a:t>
            </a:r>
            <a:endParaRPr sz="1800"/>
          </a:p>
          <a:p>
            <a:pPr lvl="1" marL="285750" indent="95250">
              <a:lnSpc>
                <a:spcPct val="80000"/>
              </a:lnSpc>
              <a:spcBef>
                <a:spcPts val="300"/>
              </a:spcBef>
              <a:buSzTx/>
              <a:buNone/>
              <a:defRPr sz="2800"/>
            </a:pPr>
            <a:r>
              <a:rPr sz="1600"/>
              <a:t>union semun arg; </a:t>
            </a:r>
            <a:endParaRPr sz="1600"/>
          </a:p>
          <a:p>
            <a:pPr lvl="1" marL="285750" indent="95250">
              <a:lnSpc>
                <a:spcPct val="80000"/>
              </a:lnSpc>
              <a:spcBef>
                <a:spcPts val="300"/>
              </a:spcBef>
              <a:buSzTx/>
              <a:buNone/>
              <a:defRPr sz="2800"/>
            </a:pPr>
            <a:r>
              <a:rPr sz="1600"/>
              <a:t>arg.val = 1; </a:t>
            </a:r>
            <a:endParaRPr sz="1600"/>
          </a:p>
          <a:p>
            <a:pPr lvl="1" marL="285750" indent="95250">
              <a:lnSpc>
                <a:spcPct val="80000"/>
              </a:lnSpc>
              <a:spcBef>
                <a:spcPts val="300"/>
              </a:spcBef>
              <a:buSzTx/>
              <a:buNone/>
              <a:defRPr sz="2800"/>
            </a:pPr>
            <a:r>
              <a:rPr sz="1600"/>
              <a:t>if (</a:t>
            </a:r>
            <a:r>
              <a:rPr sz="1600">
                <a:solidFill>
                  <a:srgbClr val="3333CC"/>
                </a:solidFill>
              </a:rPr>
              <a:t>semctl</a:t>
            </a:r>
            <a:r>
              <a:rPr sz="1600"/>
              <a:t>(semid, 0, SETVAL, arg) == -1) { </a:t>
            </a:r>
            <a:endParaRPr sz="1600"/>
          </a:p>
          <a:p>
            <a:pPr lvl="2" marL="228600" indent="533400">
              <a:lnSpc>
                <a:spcPct val="80000"/>
              </a:lnSpc>
              <a:spcBef>
                <a:spcPts val="300"/>
              </a:spcBef>
              <a:buSzTx/>
              <a:buNone/>
              <a:defRPr sz="2400"/>
            </a:pPr>
            <a:r>
              <a:rPr sz="1400"/>
              <a:t>perror("semctl"); exit(1); </a:t>
            </a:r>
            <a:endParaRPr sz="1400"/>
          </a:p>
          <a:p>
            <a:pPr lvl="1" marL="285750" indent="95250">
              <a:lnSpc>
                <a:spcPct val="80000"/>
              </a:lnSpc>
              <a:spcBef>
                <a:spcPts val="300"/>
              </a:spcBef>
              <a:buSzTx/>
              <a:buNone/>
              <a:defRPr sz="2800"/>
            </a:pPr>
            <a:r>
              <a:rPr sz="1600"/>
              <a:t>} </a:t>
            </a:r>
            <a:endParaRPr sz="1600"/>
          </a:p>
          <a:p>
            <a:pPr>
              <a:lnSpc>
                <a:spcPct val="80000"/>
              </a:lnSpc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180473" indent="-180473">
              <a:lnSpc>
                <a:spcPct val="80000"/>
              </a:lnSpc>
              <a:spcBef>
                <a:spcPts val="400"/>
              </a:spcBef>
            </a:pPr>
            <a:r>
              <a:rPr sz="1800"/>
              <a:t>Incr/Decr/Test-and-set </a:t>
            </a:r>
            <a:endParaRPr sz="1800"/>
          </a:p>
          <a:p>
            <a:pPr lvl="1" marL="541421" indent="-160421">
              <a:lnSpc>
                <a:spcPct val="80000"/>
              </a:lnSpc>
              <a:spcBef>
                <a:spcPts val="400"/>
              </a:spcBef>
              <a:defRPr sz="2800"/>
            </a:pPr>
            <a:r>
              <a:rPr sz="1600"/>
              <a:t>int </a:t>
            </a:r>
            <a:r>
              <a:rPr sz="1600">
                <a:solidFill>
                  <a:srgbClr val="3333CC"/>
                </a:solidFill>
              </a:rPr>
              <a:t>semop</a:t>
            </a:r>
            <a:r>
              <a:rPr sz="1600"/>
              <a:t>(int semid ,struct sembuf *sops, unsigned int nsops);</a:t>
            </a:r>
            <a:r>
              <a:rPr sz="1800"/>
              <a:t> </a:t>
            </a:r>
            <a:endParaRPr sz="1600"/>
          </a:p>
          <a:p>
            <a:pPr marL="180473" indent="-180473">
              <a:lnSpc>
                <a:spcPct val="80000"/>
              </a:lnSpc>
              <a:spcBef>
                <a:spcPts val="400"/>
              </a:spcBef>
            </a:pPr>
            <a:r>
              <a:rPr sz="1800"/>
              <a:t>Deletion</a:t>
            </a:r>
            <a:endParaRPr sz="1800"/>
          </a:p>
          <a:p>
            <a:pPr lvl="1" marL="541421" indent="-160421">
              <a:lnSpc>
                <a:spcPct val="80000"/>
              </a:lnSpc>
              <a:spcBef>
                <a:spcPts val="300"/>
              </a:spcBef>
              <a:defRPr sz="2800"/>
            </a:pPr>
            <a:r>
              <a:rPr b="1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semctl</a:t>
            </a:r>
            <a:r>
              <a:rPr b="1" sz="1600">
                <a:latin typeface="Courier New"/>
                <a:ea typeface="Courier New"/>
                <a:cs typeface="Courier New"/>
                <a:sym typeface="Courier New"/>
              </a:rPr>
              <a:t>(semid, 0, IPC_RMID, 0);</a:t>
            </a: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600"/>
          </a:p>
          <a:p>
            <a:pPr lvl="1" marL="285750" indent="95250">
              <a:lnSpc>
                <a:spcPct val="80000"/>
              </a:lnSpc>
              <a:spcBef>
                <a:spcPts val="600"/>
              </a:spcBef>
              <a:buSzTx/>
              <a:buNone/>
              <a:defRPr sz="2800"/>
            </a:pPr>
            <a:endParaRPr sz="1600">
              <a:solidFill>
                <a:srgbClr val="333399"/>
              </a:solidFill>
            </a:endParaRPr>
          </a:p>
          <a:p>
            <a:pPr lvl="1" marL="285750" indent="95250">
              <a:lnSpc>
                <a:spcPct val="80000"/>
              </a:lnSpc>
              <a:spcBef>
                <a:spcPts val="400"/>
              </a:spcBef>
              <a:buSzTx/>
              <a:buNone/>
              <a:defRPr sz="2800"/>
            </a:pPr>
            <a:r>
              <a:rPr sz="2000">
                <a:solidFill>
                  <a:srgbClr val="333399"/>
                </a:solidFill>
              </a:rPr>
              <a:t>Examples:</a:t>
            </a:r>
            <a:endParaRPr sz="2000">
              <a:solidFill>
                <a:srgbClr val="333399"/>
              </a:solidFill>
            </a:endParaRPr>
          </a:p>
          <a:p>
            <a:pPr lvl="1" marL="285750" indent="95250">
              <a:lnSpc>
                <a:spcPct val="80000"/>
              </a:lnSpc>
              <a:spcBef>
                <a:spcPts val="400"/>
              </a:spcBef>
              <a:buSzTx/>
              <a:buNone/>
              <a:defRPr sz="2800"/>
            </a:pPr>
            <a:r>
              <a:rPr sz="2000" u="sng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hlinkClick r:id="rId2" invalidUrl="" action="" tgtFrame="" tooltip="" history="1" highlightClick="0" endSnd="0"/>
              </a:rPr>
              <a:t>seminit.c</a:t>
            </a:r>
            <a:endParaRPr sz="2000">
              <a:solidFill>
                <a:srgbClr val="333399"/>
              </a:solidFill>
            </a:endParaRPr>
          </a:p>
          <a:p>
            <a:pPr lvl="1" marL="285750" indent="95250">
              <a:lnSpc>
                <a:spcPct val="80000"/>
              </a:lnSpc>
              <a:spcBef>
                <a:spcPts val="400"/>
              </a:spcBef>
              <a:buSzTx/>
              <a:buNone/>
              <a:defRPr sz="2800"/>
            </a:pPr>
            <a:r>
              <a:rPr sz="2000" u="sng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hlinkClick r:id="rId3" invalidUrl="" action="" tgtFrame="" tooltip="" history="1" highlightClick="0" endSnd="0"/>
              </a:rPr>
              <a:t>semdemo.c</a:t>
            </a:r>
            <a:endParaRPr sz="2000">
              <a:solidFill>
                <a:srgbClr val="333399"/>
              </a:solidFill>
            </a:endParaRPr>
          </a:p>
          <a:p>
            <a:pPr lvl="1" marL="285750" indent="95250">
              <a:lnSpc>
                <a:spcPct val="80000"/>
              </a:lnSpc>
              <a:spcBef>
                <a:spcPts val="400"/>
              </a:spcBef>
              <a:buSzTx/>
              <a:buNone/>
              <a:defRPr sz="2800"/>
            </a:pPr>
            <a:r>
              <a:rPr sz="2000" u="sng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hlinkClick r:id="rId4" invalidUrl="" action="" tgtFrame="" tooltip="" history="1" highlightClick="0" endSnd="0"/>
              </a:rPr>
              <a:t>semrm.c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/>
          <p:nvPr>
            <p:ph type="ctrTitle"/>
          </p:nvPr>
        </p:nvSpPr>
        <p:spPr>
          <a:xfrm>
            <a:off x="228600" y="2057400"/>
            <a:ext cx="77724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000"/>
            </a:lvl1pPr>
          </a:lstStyle>
          <a:p>
            <a:pPr>
              <a:defRPr sz="4400"/>
            </a:pPr>
            <a:r>
              <a:rPr sz="4000"/>
              <a:t>Monitors and Condition Variables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/>
          <p:nvPr>
            <p:ph type="title"/>
          </p:nvPr>
        </p:nvSpPr>
        <p:spPr>
          <a:xfrm>
            <a:off x="76200" y="19049"/>
            <a:ext cx="8991600" cy="7366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Monitors and condition variables</a:t>
            </a:r>
          </a:p>
        </p:txBody>
      </p:sp>
      <p:pic>
        <p:nvPicPr>
          <p:cNvPr id="452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300" y="1038225"/>
            <a:ext cx="3187700" cy="4765675"/>
          </a:xfrm>
          <a:prstGeom prst="rect">
            <a:avLst/>
          </a:prstGeom>
          <a:ln w="12700">
            <a:miter lim="400000"/>
          </a:ln>
        </p:spPr>
      </p:pic>
      <p:sp>
        <p:nvSpPr>
          <p:cNvPr id="453" name="Shape 453"/>
          <p:cNvSpPr/>
          <p:nvPr/>
        </p:nvSpPr>
        <p:spPr>
          <a:xfrm>
            <a:off x="2433637" y="2286000"/>
            <a:ext cx="1374389" cy="37275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i="1"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 i="0" sz="2400"/>
            </a:pPr>
            <a:r>
              <a:rPr b="1" i="1" sz="2000"/>
              <a:t>Function1()</a:t>
            </a:r>
          </a:p>
        </p:txBody>
      </p:sp>
      <p:sp>
        <p:nvSpPr>
          <p:cNvPr id="454" name="Shape 454"/>
          <p:cNvSpPr/>
          <p:nvPr/>
        </p:nvSpPr>
        <p:spPr>
          <a:xfrm>
            <a:off x="2438400" y="4038600"/>
            <a:ext cx="1374389" cy="37275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i="1"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 i="0" sz="2400"/>
            </a:pPr>
            <a:r>
              <a:rPr b="1" i="1" sz="2000"/>
              <a:t>Function2()</a:t>
            </a:r>
          </a:p>
        </p:txBody>
      </p:sp>
      <p:sp>
        <p:nvSpPr>
          <p:cNvPr id="455" name="Shape 455"/>
          <p:cNvSpPr/>
          <p:nvPr/>
        </p:nvSpPr>
        <p:spPr>
          <a:xfrm>
            <a:off x="2057400" y="2895600"/>
            <a:ext cx="908184" cy="37275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i="1"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 i="0" sz="2400"/>
            </a:pPr>
            <a:r>
              <a:rPr b="1" i="1" sz="2000"/>
              <a:t>wait(c);</a:t>
            </a:r>
          </a:p>
        </p:txBody>
      </p:sp>
      <p:sp>
        <p:nvSpPr>
          <p:cNvPr id="456" name="Shape 456"/>
          <p:cNvSpPr/>
          <p:nvPr/>
        </p:nvSpPr>
        <p:spPr>
          <a:xfrm>
            <a:off x="2017712" y="4648200"/>
            <a:ext cx="1105878" cy="37275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i="1"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 i="0" sz="2400"/>
            </a:pPr>
            <a:r>
              <a:rPr b="1" i="1" sz="2000"/>
              <a:t>signal(c);</a:t>
            </a:r>
          </a:p>
        </p:txBody>
      </p:sp>
      <p:sp>
        <p:nvSpPr>
          <p:cNvPr id="457" name="Shape 457"/>
          <p:cNvSpPr/>
          <p:nvPr/>
        </p:nvSpPr>
        <p:spPr>
          <a:xfrm>
            <a:off x="4267200" y="990600"/>
            <a:ext cx="4876800" cy="5672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10552" indent="-210552">
              <a:spcBef>
                <a:spcPts val="500"/>
              </a:spcBef>
              <a:buSzPct val="100000"/>
              <a:buChar char="•"/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Monitor is a collection of procedures (functions)</a:t>
            </a:r>
          </a:p>
          <a:p>
            <a:pPr marL="210552" indent="-210552">
              <a:spcBef>
                <a:spcPts val="500"/>
              </a:spcBef>
              <a:buSzPct val="100000"/>
              <a:buChar char="•"/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210552" indent="-210552">
              <a:spcBef>
                <a:spcPts val="500"/>
              </a:spcBef>
              <a:buSzPct val="100000"/>
              <a:buChar char="•"/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There’s one global lock on all procedures in the monitor.</a:t>
            </a:r>
          </a:p>
          <a:p>
            <a:pPr lvl="1" marL="591552" indent="-210552">
              <a:spcBef>
                <a:spcPts val="500"/>
              </a:spcBef>
              <a:buSzPct val="100000"/>
              <a:buChar char="•"/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Only one procedure can be executed at any time</a:t>
            </a:r>
            <a:endParaRPr>
              <a:solidFill>
                <a:srgbClr val="0000FF"/>
              </a:solidFill>
            </a:endParaRPr>
          </a:p>
          <a:p>
            <a:pPr marL="210552" indent="-210552">
              <a:spcBef>
                <a:spcPts val="500"/>
              </a:spcBef>
              <a:buSzPct val="100000"/>
              <a:buChar char="•"/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>
              <a:solidFill>
                <a:srgbClr val="0000FF"/>
              </a:solidFill>
            </a:endParaRPr>
          </a:p>
          <a:p>
            <a:pPr marL="210552" indent="-210552">
              <a:spcBef>
                <a:spcPts val="500"/>
              </a:spcBef>
              <a:buSzPct val="100000"/>
              <a:buChar char="•"/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0000FF"/>
                </a:solidFill>
              </a:rPr>
              <a:t>wait(c)</a:t>
            </a:r>
            <a:r>
              <a:t> : releases the lock on monitor and puts the calling process to sleep. </a:t>
            </a:r>
            <a:r>
              <a:rPr b="1"/>
              <a:t>ALSO:</a:t>
            </a:r>
            <a:r>
              <a:t>Automatically re-acquires the lock upon return from wait(c).</a:t>
            </a:r>
          </a:p>
          <a:p>
            <a:pPr marL="210552" indent="-210552">
              <a:spcBef>
                <a:spcPts val="500"/>
              </a:spcBef>
              <a:buSzPct val="100000"/>
              <a:buChar char="•"/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210552" indent="-210552">
              <a:spcBef>
                <a:spcPts val="500"/>
              </a:spcBef>
              <a:buSzPct val="100000"/>
              <a:buChar char="•"/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0000FF"/>
                </a:solidFill>
              </a:rPr>
              <a:t>signal(c):</a:t>
            </a:r>
            <a:r>
              <a:t> wakes up all the processes sleeping on c; the woken processes then compete to obtain lock on the monitor.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>
            <p:ph type="title"/>
          </p:nvPr>
        </p:nvSpPr>
        <p:spPr>
          <a:xfrm>
            <a:off x="29567" y="101600"/>
            <a:ext cx="9061996" cy="572145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777240">
              <a:defRPr sz="3400"/>
            </a:lvl1pPr>
          </a:lstStyle>
          <a:p>
            <a:pPr>
              <a:defRPr sz="3740"/>
            </a:pPr>
            <a:r>
              <a:rPr sz="3400"/>
              <a:t>P-C problem with monitors and condition variables</a:t>
            </a:r>
          </a:p>
        </p:txBody>
      </p:sp>
      <p:pic>
        <p:nvPicPr>
          <p:cNvPr id="460" name="image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44395"/>
          <a:stretch>
            <a:fillRect/>
          </a:stretch>
        </p:blipFill>
        <p:spPr>
          <a:xfrm>
            <a:off x="5029200" y="1173162"/>
            <a:ext cx="4151313" cy="5303839"/>
          </a:xfrm>
          <a:prstGeom prst="rect">
            <a:avLst/>
          </a:prstGeom>
          <a:ln w="12700">
            <a:miter lim="400000"/>
          </a:ln>
        </p:spPr>
      </p:pic>
      <p:pic>
        <p:nvPicPr>
          <p:cNvPr id="461" name="image.png"/>
          <p:cNvPicPr>
            <a:picLocks noChangeAspect="1"/>
          </p:cNvPicPr>
          <p:nvPr/>
        </p:nvPicPr>
        <p:blipFill>
          <a:blip r:embed="rId2">
            <a:extLst/>
          </a:blip>
          <a:srcRect l="0" t="56637" r="0" b="0"/>
          <a:stretch>
            <a:fillRect/>
          </a:stretch>
        </p:blipFill>
        <p:spPr>
          <a:xfrm>
            <a:off x="533400" y="1447800"/>
            <a:ext cx="4191000" cy="4176713"/>
          </a:xfrm>
          <a:prstGeom prst="rect">
            <a:avLst/>
          </a:prstGeom>
          <a:ln w="12700">
            <a:miter lim="400000"/>
          </a:ln>
        </p:spPr>
      </p:pic>
      <p:sp>
        <p:nvSpPr>
          <p:cNvPr id="462" name="Shape 462"/>
          <p:cNvSpPr/>
          <p:nvPr/>
        </p:nvSpPr>
        <p:spPr>
          <a:xfrm>
            <a:off x="7620000" y="2667000"/>
            <a:ext cx="1066800" cy="30480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463" name="Shape 463"/>
          <p:cNvSpPr/>
          <p:nvPr/>
        </p:nvSpPr>
        <p:spPr>
          <a:xfrm>
            <a:off x="7543800" y="3505200"/>
            <a:ext cx="1371600" cy="22860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464" name="Shape 464"/>
          <p:cNvSpPr/>
          <p:nvPr/>
        </p:nvSpPr>
        <p:spPr>
          <a:xfrm>
            <a:off x="7924800" y="5257800"/>
            <a:ext cx="1219200" cy="30480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465" name="Shape 465"/>
          <p:cNvSpPr/>
          <p:nvPr/>
        </p:nvSpPr>
        <p:spPr>
          <a:xfrm>
            <a:off x="7543800" y="4495800"/>
            <a:ext cx="1295400" cy="30480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/>
          <p:nvPr>
            <p:ph type="ctrTitle"/>
          </p:nvPr>
        </p:nvSpPr>
        <p:spPr>
          <a:xfrm>
            <a:off x="88900" y="2019300"/>
            <a:ext cx="77724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000"/>
            </a:lvl1pPr>
          </a:lstStyle>
          <a:p>
            <a:pPr>
              <a:defRPr sz="4400"/>
            </a:pPr>
            <a:r>
              <a:rPr sz="4000"/>
              <a:t>Atomic Locking – TSL Instruction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xfrm>
            <a:off x="76200" y="50799"/>
            <a:ext cx="8991600" cy="74215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The DOWN(sem) Operation</a:t>
            </a:r>
          </a:p>
        </p:txBody>
      </p:sp>
      <p:sp>
        <p:nvSpPr>
          <p:cNvPr id="37" name="Shape 37"/>
          <p:cNvSpPr/>
          <p:nvPr>
            <p:ph type="body" idx="1"/>
          </p:nvPr>
        </p:nvSpPr>
        <p:spPr>
          <a:xfrm>
            <a:off x="228600" y="1089322"/>
            <a:ext cx="8686800" cy="575821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20842" indent="-320842">
              <a:lnSpc>
                <a:spcPct val="80000"/>
              </a:lnSpc>
              <a:spcBef>
                <a:spcPts val="500"/>
              </a:spcBef>
              <a:defRPr sz="2500"/>
            </a:pPr>
            <a:r>
              <a:t>If (sem &gt; 0) then </a:t>
            </a:r>
          </a:p>
          <a:p>
            <a:pPr lvl="1" marL="661736" indent="-280736">
              <a:lnSpc>
                <a:spcPct val="80000"/>
              </a:lnSpc>
              <a:spcBef>
                <a:spcPts val="400"/>
              </a:spcBef>
              <a:defRPr sz="2500"/>
            </a:pPr>
            <a:r>
              <a:t>Decrements sem by 1</a:t>
            </a:r>
          </a:p>
          <a:p>
            <a:pPr lvl="1" marL="661736" indent="-280736">
              <a:lnSpc>
                <a:spcPct val="80000"/>
              </a:lnSpc>
              <a:spcBef>
                <a:spcPts val="400"/>
              </a:spcBef>
              <a:defRPr sz="2500"/>
            </a:pPr>
            <a:r>
              <a:t>The caller continues executing.</a:t>
            </a:r>
          </a:p>
          <a:p>
            <a:pPr lvl="1" marL="661736" indent="-280736">
              <a:lnSpc>
                <a:spcPct val="80000"/>
              </a:lnSpc>
              <a:spcBef>
                <a:spcPts val="400"/>
              </a:spcBef>
              <a:defRPr sz="2500"/>
            </a:pPr>
            <a:r>
              <a:t>This is a “</a:t>
            </a:r>
            <a:r>
              <a:rPr>
                <a:solidFill>
                  <a:srgbClr val="0000FF"/>
                </a:solidFill>
              </a:rPr>
              <a:t>successful</a:t>
            </a:r>
            <a:r>
              <a:t>” down operation.</a:t>
            </a:r>
          </a:p>
          <a:p>
            <a:pPr marL="320842" indent="-320842">
              <a:lnSpc>
                <a:spcPct val="80000"/>
              </a:lnSpc>
              <a:defRPr sz="2500"/>
            </a:pPr>
          </a:p>
          <a:p>
            <a:pPr marL="320842" indent="-320842">
              <a:lnSpc>
                <a:spcPct val="80000"/>
              </a:lnSpc>
              <a:spcBef>
                <a:spcPts val="500"/>
              </a:spcBef>
              <a:defRPr sz="2500"/>
            </a:pPr>
            <a:r>
              <a:t>If (sem == 0) then </a:t>
            </a:r>
          </a:p>
          <a:p>
            <a:pPr lvl="1" marL="661736" indent="-280736">
              <a:lnSpc>
                <a:spcPct val="80000"/>
              </a:lnSpc>
              <a:spcBef>
                <a:spcPts val="400"/>
              </a:spcBef>
              <a:defRPr sz="2500"/>
            </a:pPr>
            <a:r>
              <a:t>Block the caller</a:t>
            </a:r>
          </a:p>
          <a:p>
            <a:pPr lvl="1" marL="661736" indent="-280736">
              <a:lnSpc>
                <a:spcPct val="80000"/>
              </a:lnSpc>
              <a:spcBef>
                <a:spcPts val="400"/>
              </a:spcBef>
              <a:defRPr sz="2500"/>
            </a:pPr>
            <a:r>
              <a:t>The caller blocks until another process calls an UP.</a:t>
            </a:r>
          </a:p>
          <a:p>
            <a:pPr lvl="1" marL="661736" indent="-280736">
              <a:lnSpc>
                <a:spcPct val="80000"/>
              </a:lnSpc>
              <a:spcBef>
                <a:spcPts val="400"/>
              </a:spcBef>
              <a:defRPr sz="2500"/>
            </a:pPr>
            <a:r>
              <a:t>The blocked process wakes up and tries DOWN again. </a:t>
            </a:r>
          </a:p>
          <a:p>
            <a:pPr lvl="1" marL="661736" indent="-280736">
              <a:lnSpc>
                <a:spcPct val="80000"/>
              </a:lnSpc>
              <a:spcBef>
                <a:spcPts val="400"/>
              </a:spcBef>
              <a:defRPr sz="2500"/>
            </a:pPr>
            <a:r>
              <a:t>If it succeeds, then it moves to “ready” state</a:t>
            </a:r>
          </a:p>
          <a:p>
            <a:pPr lvl="1" marL="621631" indent="-240631">
              <a:lnSpc>
                <a:spcPct val="80000"/>
              </a:lnSpc>
              <a:spcBef>
                <a:spcPts val="400"/>
              </a:spcBef>
              <a:defRPr sz="2500"/>
            </a:pPr>
            <a:r>
              <a:t>Otherwise it is blocked again till someone calls UP.</a:t>
            </a:r>
          </a:p>
          <a:p>
            <a:pPr lvl="1" marL="621631" indent="-240631">
              <a:lnSpc>
                <a:spcPct val="80000"/>
              </a:lnSpc>
              <a:spcBef>
                <a:spcPts val="400"/>
              </a:spcBef>
              <a:defRPr sz="2500"/>
            </a:pPr>
            <a:r>
              <a:t>And so 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/>
          <p:nvPr>
            <p:ph type="title"/>
          </p:nvPr>
        </p:nvSpPr>
        <p:spPr>
          <a:xfrm>
            <a:off x="76200" y="-12701"/>
            <a:ext cx="8991600" cy="759819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000"/>
            </a:lvl1pPr>
          </a:lstStyle>
          <a:p>
            <a:pPr>
              <a:defRPr sz="4400"/>
            </a:pPr>
            <a:r>
              <a:rPr sz="4000"/>
              <a:t>Test-and-Set Lock (TSL) Instruction</a:t>
            </a:r>
          </a:p>
        </p:txBody>
      </p:sp>
      <p:sp>
        <p:nvSpPr>
          <p:cNvPr id="470" name="Shape 470"/>
          <p:cNvSpPr/>
          <p:nvPr>
            <p:ph type="body" idx="1"/>
          </p:nvPr>
        </p:nvSpPr>
        <p:spPr>
          <a:xfrm>
            <a:off x="228600" y="925909"/>
            <a:ext cx="8839200" cy="5435204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66298" indent="-266298" defTabSz="758951">
              <a:lnSpc>
                <a:spcPct val="80000"/>
              </a:lnSpc>
              <a:spcBef>
                <a:spcPts val="400"/>
              </a:spcBef>
              <a:defRPr sz="2075"/>
            </a:pPr>
            <a:r>
              <a:rPr>
                <a:latin typeface="Arial"/>
                <a:ea typeface="Arial"/>
                <a:cs typeface="Arial"/>
                <a:sym typeface="Arial"/>
              </a:rPr>
              <a:t>Instruction format: </a:t>
            </a:r>
            <a:r>
              <a:rPr b="1">
                <a:latin typeface="Arial"/>
                <a:ea typeface="Arial"/>
                <a:cs typeface="Arial"/>
                <a:sym typeface="Arial"/>
              </a:rPr>
              <a:t>TSL Register, Lock</a:t>
            </a:r>
            <a:endParaRPr b="1" u="sng">
              <a:latin typeface="Arial"/>
              <a:ea typeface="Arial"/>
              <a:cs typeface="Arial"/>
              <a:sym typeface="Arial"/>
            </a:endParaRPr>
          </a:p>
          <a:p>
            <a:pPr marL="266298" indent="-266298" defTabSz="758951">
              <a:lnSpc>
                <a:spcPct val="80000"/>
              </a:lnSpc>
              <a:spcBef>
                <a:spcPts val="400"/>
              </a:spcBef>
              <a:defRPr sz="2075"/>
            </a:pPr>
            <a:endParaRPr b="1" u="sng">
              <a:latin typeface="Arial"/>
              <a:ea typeface="Arial"/>
              <a:cs typeface="Arial"/>
              <a:sym typeface="Arial"/>
            </a:endParaRPr>
          </a:p>
          <a:p>
            <a:pPr marL="266298" indent="-266298" defTabSz="758951">
              <a:lnSpc>
                <a:spcPct val="80000"/>
              </a:lnSpc>
              <a:spcBef>
                <a:spcPts val="400"/>
              </a:spcBef>
              <a:defRPr sz="2075"/>
            </a:pPr>
            <a:r>
              <a:t>Lock </a:t>
            </a:r>
          </a:p>
          <a:p>
            <a:pPr lvl="1" marL="549241" indent="-233011" defTabSz="758951">
              <a:lnSpc>
                <a:spcPct val="80000"/>
              </a:lnSpc>
              <a:spcBef>
                <a:spcPts val="300"/>
              </a:spcBef>
              <a:defRPr sz="2075"/>
            </a:pPr>
            <a:r>
              <a:t>Located in memory. </a:t>
            </a:r>
          </a:p>
          <a:p>
            <a:pPr lvl="1" marL="549241" indent="-233011" defTabSz="758951">
              <a:lnSpc>
                <a:spcPct val="80000"/>
              </a:lnSpc>
              <a:spcBef>
                <a:spcPts val="300"/>
              </a:spcBef>
              <a:defRPr sz="2075"/>
            </a:pPr>
            <a:r>
              <a:t>Has a value of 0 or 1</a:t>
            </a:r>
          </a:p>
          <a:p>
            <a:pPr lvl="1" marL="549241" indent="-233011" defTabSz="758951">
              <a:lnSpc>
                <a:spcPct val="80000"/>
              </a:lnSpc>
              <a:spcBef>
                <a:spcPts val="300"/>
              </a:spcBef>
              <a:defRPr sz="2075"/>
            </a:pPr>
          </a:p>
          <a:p>
            <a:pPr marL="266298" indent="-266298" defTabSz="758951">
              <a:lnSpc>
                <a:spcPct val="80000"/>
              </a:lnSpc>
              <a:spcBef>
                <a:spcPts val="400"/>
              </a:spcBef>
              <a:defRPr sz="2075"/>
            </a:pPr>
            <a:r>
              <a:t>Register</a:t>
            </a:r>
          </a:p>
          <a:p>
            <a:pPr lvl="1" marL="549241" indent="-233011" defTabSz="758951">
              <a:lnSpc>
                <a:spcPct val="80000"/>
              </a:lnSpc>
              <a:spcBef>
                <a:spcPts val="300"/>
              </a:spcBef>
              <a:defRPr sz="2075"/>
            </a:pPr>
            <a:r>
              <a:t>One of CPU registers</a:t>
            </a:r>
          </a:p>
          <a:p>
            <a:pPr marL="266298" indent="-266298" defTabSz="758951">
              <a:lnSpc>
                <a:spcPct val="80000"/>
              </a:lnSpc>
              <a:spcBef>
                <a:spcPts val="600"/>
              </a:spcBef>
              <a:defRPr sz="2075"/>
            </a:pPr>
          </a:p>
          <a:p>
            <a:pPr marL="266298" indent="-266298" defTabSz="758951">
              <a:lnSpc>
                <a:spcPct val="80000"/>
              </a:lnSpc>
              <a:spcBef>
                <a:spcPts val="400"/>
              </a:spcBef>
              <a:defRPr sz="2075"/>
            </a:pPr>
            <a:r>
              <a:t>TSL does the following two operations </a:t>
            </a:r>
            <a:r>
              <a:rPr b="1"/>
              <a:t>atomically</a:t>
            </a:r>
            <a:r>
              <a:rPr b="1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t>(as one step)</a:t>
            </a:r>
            <a:endParaRPr b="1"/>
          </a:p>
          <a:p>
            <a:pPr lvl="1" marL="732322" indent="-310682" defTabSz="758951">
              <a:lnSpc>
                <a:spcPct val="80000"/>
              </a:lnSpc>
              <a:spcBef>
                <a:spcPts val="300"/>
              </a:spcBef>
              <a:buAutoNum type="arabicPeriod" startAt="1"/>
              <a:defRPr sz="2075"/>
            </a:pPr>
            <a:r>
              <a:t>Copies the old value of Lock to Register</a:t>
            </a:r>
          </a:p>
          <a:p>
            <a:pPr lvl="1" marL="732322" indent="-310682" defTabSz="758951">
              <a:lnSpc>
                <a:spcPct val="80000"/>
              </a:lnSpc>
              <a:spcBef>
                <a:spcPts val="300"/>
              </a:spcBef>
              <a:buAutoNum type="arabicPeriod" startAt="1"/>
              <a:defRPr sz="2075"/>
            </a:pPr>
            <a:r>
              <a:t>Sets the new value of Lock to 1</a:t>
            </a:r>
          </a:p>
          <a:p>
            <a:pPr marL="266298" indent="-266298" defTabSz="758951">
              <a:lnSpc>
                <a:spcPct val="80000"/>
              </a:lnSpc>
              <a:spcBef>
                <a:spcPts val="600"/>
              </a:spcBef>
              <a:defRPr sz="2075"/>
            </a:pPr>
          </a:p>
          <a:p>
            <a:pPr marL="266298" indent="-266298" defTabSz="758951">
              <a:lnSpc>
                <a:spcPct val="80000"/>
              </a:lnSpc>
              <a:spcBef>
                <a:spcPts val="600"/>
              </a:spcBef>
              <a:defRPr sz="2075"/>
            </a:pPr>
            <a:r>
              <a:rPr b="1"/>
              <a:t>Atomic</a:t>
            </a:r>
            <a:r>
              <a:t>: means that the caller cannot be preempted between the two operations</a:t>
            </a:r>
          </a:p>
          <a:p>
            <a:pPr marL="266298" indent="-266298" defTabSz="758951">
              <a:lnSpc>
                <a:spcPct val="80000"/>
              </a:lnSpc>
              <a:spcBef>
                <a:spcPts val="600"/>
              </a:spcBef>
              <a:defRPr sz="2075"/>
            </a:pPr>
          </a:p>
          <a:p>
            <a:pPr marL="266298" indent="-266298" defTabSz="758951">
              <a:lnSpc>
                <a:spcPct val="80000"/>
              </a:lnSpc>
              <a:spcBef>
                <a:spcPts val="400"/>
              </a:spcBef>
              <a:defRPr sz="2075"/>
            </a:pPr>
            <a:r>
              <a:t>TSL is a basic primitive using which other more complex locking mechanisms can be implemented.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/>
          <p:nvPr>
            <p:ph type="title"/>
          </p:nvPr>
        </p:nvSpPr>
        <p:spPr>
          <a:xfrm>
            <a:off x="187325" y="-1"/>
            <a:ext cx="84582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3600"/>
            </a:lvl1pPr>
          </a:lstStyle>
          <a:p>
            <a:pPr>
              <a:defRPr sz="4400"/>
            </a:pPr>
            <a:r>
              <a:rPr sz="3600"/>
              <a:t>Busy waiting solution implemented using the TSL instruction</a:t>
            </a:r>
          </a:p>
        </p:txBody>
      </p:sp>
      <p:sp>
        <p:nvSpPr>
          <p:cNvPr id="473" name="Shape 473"/>
          <p:cNvSpPr/>
          <p:nvPr>
            <p:ph type="body" sz="quarter" idx="1"/>
          </p:nvPr>
        </p:nvSpPr>
        <p:spPr>
          <a:xfrm>
            <a:off x="1015379" y="5394325"/>
            <a:ext cx="6802092" cy="6572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22884" indent="-222884" defTabSz="594359">
              <a:spcBef>
                <a:spcPts val="400"/>
              </a:spcBef>
              <a:buSzTx/>
              <a:buNone/>
              <a:defRPr sz="2080"/>
            </a:pPr>
            <a:r>
              <a:t>Entering and leaving a critical region using the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TSL</a:t>
            </a:r>
            <a:r>
              <a:t> instruction</a:t>
            </a:r>
          </a:p>
        </p:txBody>
      </p:sp>
      <p:pic>
        <p:nvPicPr>
          <p:cNvPr id="474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8625" y="1855787"/>
            <a:ext cx="8237538" cy="28257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/>
          <p:nvPr>
            <p:ph type="title"/>
          </p:nvPr>
        </p:nvSpPr>
        <p:spPr>
          <a:xfrm>
            <a:off x="152400" y="152399"/>
            <a:ext cx="89916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000"/>
            </a:lvl1pPr>
          </a:lstStyle>
          <a:p>
            <a:pPr>
              <a:defRPr sz="4400"/>
            </a:pPr>
            <a:r>
              <a:rPr sz="4000"/>
              <a:t>Implementation of Mutex Using TSL</a:t>
            </a:r>
          </a:p>
        </p:txBody>
      </p:sp>
      <p:pic>
        <p:nvPicPr>
          <p:cNvPr id="477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0987" y="1585912"/>
            <a:ext cx="8691563" cy="3355976"/>
          </a:xfrm>
          <a:prstGeom prst="rect">
            <a:avLst/>
          </a:prstGeom>
          <a:ln w="12700">
            <a:miter lim="400000"/>
          </a:ln>
        </p:spPr>
      </p:pic>
      <p:sp>
        <p:nvSpPr>
          <p:cNvPr id="478" name="Shape 478"/>
          <p:cNvSpPr/>
          <p:nvPr/>
        </p:nvSpPr>
        <p:spPr>
          <a:xfrm>
            <a:off x="183276" y="5118100"/>
            <a:ext cx="7066346" cy="1249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 C-syntax:</a:t>
            </a:r>
          </a:p>
          <a:p>
            <a:pPr lvl="1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void Lock(boolean *lock) {</a:t>
            </a:r>
          </a:p>
          <a:p>
            <a:pPr lvl="1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while (test_and_set(lock) == true);</a:t>
            </a:r>
          </a:p>
          <a:p>
            <a:pPr lvl="1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81" name="Shape 481"/>
          <p:cNvSpPr/>
          <p:nvPr>
            <p:ph type="title"/>
          </p:nvPr>
        </p:nvSpPr>
        <p:spPr>
          <a:xfrm>
            <a:off x="76200" y="-101600"/>
            <a:ext cx="8991600" cy="894507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pPr/>
            <a:r>
              <a:t>Compare and Set Instruction</a:t>
            </a:r>
          </a:p>
        </p:txBody>
      </p:sp>
      <p:sp>
        <p:nvSpPr>
          <p:cNvPr id="482" name="Shape 482"/>
          <p:cNvSpPr/>
          <p:nvPr>
            <p:ph type="body" idx="1"/>
          </p:nvPr>
        </p:nvSpPr>
        <p:spPr>
          <a:xfrm>
            <a:off x="76200" y="804267"/>
            <a:ext cx="8991600" cy="6066433"/>
          </a:xfrm>
          <a:prstGeom prst="rect">
            <a:avLst/>
          </a:prstGeom>
        </p:spPr>
        <p:txBody>
          <a:bodyPr/>
          <a:lstStyle/>
          <a:p>
            <a:pPr marL="190500" indent="-190500">
              <a:defRPr sz="1900"/>
            </a:pPr>
            <a:r>
              <a:t>Atomic Operation:</a:t>
            </a:r>
          </a:p>
          <a:p>
            <a:pPr lvl="1" marL="584596" indent="-203596">
              <a:defRPr sz="1900"/>
            </a:pPr>
            <a:r>
              <a:t>If a memory location equals a “given” value, then assign a “new” value to the memory location. Else return the old value of the memory location.</a:t>
            </a:r>
          </a:p>
          <a:p>
            <a:pPr marL="190500" indent="-190500">
              <a:defRPr sz="1900"/>
            </a:pPr>
            <a:r>
              <a:t>Intel’s instruction: CMPXCHG  NEWVAL, MEMORY</a:t>
            </a:r>
          </a:p>
          <a:p>
            <a:pPr lvl="1" marL="584596" indent="-203596">
              <a:defRPr sz="1900"/>
            </a:pPr>
            <a:r>
              <a:t>NEWVAL: Explicit operand. A register.</a:t>
            </a:r>
          </a:p>
          <a:p>
            <a:pPr lvl="1" marL="584596" indent="-203596">
              <a:defRPr sz="1900"/>
            </a:pPr>
            <a:r>
              <a:t>MEMORY: Explicit operand. A memory location (or a register).</a:t>
            </a:r>
          </a:p>
          <a:p>
            <a:pPr lvl="1" marL="584596" indent="-203596">
              <a:defRPr sz="1900"/>
            </a:pPr>
            <a:r>
              <a:t>Plus two implicit operands: </a:t>
            </a:r>
          </a:p>
          <a:p>
            <a:pPr lvl="2" marL="965596" indent="-203596">
              <a:defRPr sz="1900"/>
            </a:pPr>
            <a:r>
              <a:t>EAX register : contains the “given” value and returns the final value of MEMORY</a:t>
            </a:r>
          </a:p>
          <a:p>
            <a:pPr lvl="2" marL="965596" indent="-203596">
              <a:defRPr sz="1900"/>
            </a:pPr>
            <a:r>
              <a:t>EFLAGS.ZF bit: Indicates if exchange was successful or not.</a:t>
            </a:r>
          </a:p>
          <a:p>
            <a:pPr marL="203596" indent="-203596">
              <a:defRPr sz="1900"/>
            </a:pPr>
            <a:r>
              <a:t>IF (%EAX == MEMORY) THEN</a:t>
            </a:r>
          </a:p>
          <a:p>
            <a:pPr lvl="1" marL="584596" indent="-203596">
              <a:defRPr sz="1900"/>
            </a:pPr>
            <a:r>
              <a:t>EFLAGS.ZF := 1</a:t>
            </a:r>
          </a:p>
          <a:p>
            <a:pPr lvl="1" marL="584596" indent="-203596">
              <a:defRPr sz="1900"/>
            </a:pPr>
            <a:r>
              <a:t>MEMORY := NEWVAL</a:t>
            </a:r>
          </a:p>
          <a:p>
            <a:pPr marL="203596" indent="-203596">
              <a:defRPr sz="1900"/>
            </a:pPr>
            <a:r>
              <a:t>ELSE</a:t>
            </a:r>
          </a:p>
          <a:p>
            <a:pPr lvl="1" marL="584596" indent="-203596">
              <a:defRPr sz="1900"/>
            </a:pPr>
            <a:r>
              <a:t>EFLAGS.ZF := 0</a:t>
            </a:r>
          </a:p>
          <a:p>
            <a:pPr lvl="1" marL="584596" indent="-203596">
              <a:defRPr sz="1900"/>
            </a:pPr>
            <a:r>
              <a:t>%EAX := MEMORY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>
            <p:ph type="title"/>
          </p:nvPr>
        </p:nvSpPr>
        <p:spPr>
          <a:xfrm>
            <a:off x="228600" y="-46038"/>
            <a:ext cx="8637588" cy="11890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Dining Philosophers (1)</a:t>
            </a:r>
          </a:p>
        </p:txBody>
      </p:sp>
      <p:sp>
        <p:nvSpPr>
          <p:cNvPr id="485" name="Shape 485"/>
          <p:cNvSpPr/>
          <p:nvPr>
            <p:ph type="body" sz="half" idx="1"/>
          </p:nvPr>
        </p:nvSpPr>
        <p:spPr>
          <a:xfrm>
            <a:off x="415925" y="1390650"/>
            <a:ext cx="4765675" cy="524271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40631" indent="-240631">
              <a:lnSpc>
                <a:spcPct val="90000"/>
              </a:lnSpc>
              <a:spcBef>
                <a:spcPts val="500"/>
              </a:spcBef>
            </a:pPr>
            <a:r>
              <a:rPr sz="2400"/>
              <a:t>N Philosophers either eat or think</a:t>
            </a:r>
            <a:endParaRPr sz="2400"/>
          </a:p>
          <a:p>
            <a:pPr marL="240631" indent="-240631">
              <a:lnSpc>
                <a:spcPct val="90000"/>
              </a:lnSpc>
              <a:spcBef>
                <a:spcPts val="500"/>
              </a:spcBef>
            </a:pPr>
            <a:r>
              <a:rPr sz="2400"/>
              <a:t>Eating needs 2 forks per philosopher.</a:t>
            </a:r>
            <a:endParaRPr sz="2400"/>
          </a:p>
          <a:p>
            <a:pPr marL="240631" indent="-240631">
              <a:lnSpc>
                <a:spcPct val="90000"/>
              </a:lnSpc>
              <a:spcBef>
                <a:spcPts val="500"/>
              </a:spcBef>
            </a:pPr>
            <a:r>
              <a:rPr sz="2400"/>
              <a:t>But only N forks available</a:t>
            </a:r>
            <a:endParaRPr sz="2400"/>
          </a:p>
          <a:p>
            <a:pPr marL="240631" indent="-240631">
              <a:lnSpc>
                <a:spcPct val="90000"/>
              </a:lnSpc>
              <a:spcBef>
                <a:spcPts val="500"/>
              </a:spcBef>
            </a:pPr>
            <a:r>
              <a:rPr sz="2400"/>
              <a:t>All philosophers get hungry at the same time.</a:t>
            </a:r>
            <a:endParaRPr sz="2400"/>
          </a:p>
          <a:p>
            <a:pPr marL="240631" indent="-240631">
              <a:lnSpc>
                <a:spcPct val="90000"/>
              </a:lnSpc>
              <a:spcBef>
                <a:spcPts val="500"/>
              </a:spcBef>
            </a:pPr>
            <a:r>
              <a:rPr sz="2400"/>
              <a:t>Everyone picks their left fork at the simultaneously</a:t>
            </a:r>
            <a:endParaRPr sz="2400"/>
          </a:p>
          <a:p>
            <a:pPr marL="240631" indent="-240631">
              <a:lnSpc>
                <a:spcPct val="90000"/>
              </a:lnSpc>
              <a:spcBef>
                <a:spcPts val="500"/>
              </a:spcBef>
            </a:pPr>
            <a:r>
              <a:rPr sz="2400"/>
              <a:t>Then everyone tries to pick their right fork, then there’s a </a:t>
            </a:r>
            <a:r>
              <a:rPr sz="2400">
                <a:solidFill>
                  <a:srgbClr val="0000FF"/>
                </a:solidFill>
              </a:rPr>
              <a:t>deadlock</a:t>
            </a:r>
            <a:endParaRPr sz="2400">
              <a:solidFill>
                <a:srgbClr val="0000FF"/>
              </a:solidFill>
            </a:endParaRPr>
          </a:p>
          <a:p>
            <a:pPr marL="240631" indent="-240631">
              <a:lnSpc>
                <a:spcPct val="90000"/>
              </a:lnSpc>
              <a:spcBef>
                <a:spcPts val="500"/>
              </a:spcBef>
            </a:pPr>
            <a:r>
              <a:rPr sz="2400"/>
              <a:t>How to prevent deadlock? </a:t>
            </a:r>
            <a:endParaRPr sz="2400"/>
          </a:p>
          <a:p>
            <a:pPr lvl="1" marL="581526" indent="-200526">
              <a:lnSpc>
                <a:spcPct val="90000"/>
              </a:lnSpc>
              <a:spcBef>
                <a:spcPts val="400"/>
              </a:spcBef>
              <a:defRPr sz="2800"/>
            </a:pPr>
            <a:r>
              <a:rPr sz="2000"/>
              <a:t>Besides giving them  more forks for better hygiene!</a:t>
            </a:r>
          </a:p>
        </p:txBody>
      </p:sp>
      <p:pic>
        <p:nvPicPr>
          <p:cNvPr id="486" name="2-3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35575" y="1604962"/>
            <a:ext cx="3425825" cy="3240088"/>
          </a:xfrm>
          <a:prstGeom prst="rect">
            <a:avLst/>
          </a:prstGeom>
          <a:ln w="12700">
            <a:miter lim="400000"/>
          </a:ln>
        </p:spPr>
      </p:pic>
      <p:sp>
        <p:nvSpPr>
          <p:cNvPr id="487" name="Shape 487"/>
          <p:cNvSpPr/>
          <p:nvPr/>
        </p:nvSpPr>
        <p:spPr>
          <a:xfrm>
            <a:off x="5245100" y="1536700"/>
            <a:ext cx="3378200" cy="3390900"/>
          </a:xfrm>
          <a:prstGeom prst="ellipse">
            <a:avLst/>
          </a:prstGeom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/>
          <p:nvPr>
            <p:ph type="title"/>
          </p:nvPr>
        </p:nvSpPr>
        <p:spPr>
          <a:xfrm>
            <a:off x="152400" y="152399"/>
            <a:ext cx="89916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Dining Philosophers (2)</a:t>
            </a:r>
          </a:p>
        </p:txBody>
      </p:sp>
      <p:sp>
        <p:nvSpPr>
          <p:cNvPr id="490" name="Shape 490"/>
          <p:cNvSpPr/>
          <p:nvPr>
            <p:ph type="body" sz="quarter" idx="1"/>
          </p:nvPr>
        </p:nvSpPr>
        <p:spPr>
          <a:xfrm>
            <a:off x="266700" y="5563989"/>
            <a:ext cx="8610600" cy="53201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39470" indent="-339470" defTabSz="905255">
              <a:lnSpc>
                <a:spcPct val="90000"/>
              </a:lnSpc>
              <a:buSzTx/>
              <a:buNone/>
              <a:defRPr sz="3168"/>
            </a:pPr>
            <a:r>
              <a:t>A </a:t>
            </a:r>
            <a:r>
              <a:rPr u="sng"/>
              <a:t>non</a:t>
            </a:r>
            <a:r>
              <a:t>-solution to the dining philosophers problem</a:t>
            </a:r>
          </a:p>
        </p:txBody>
      </p:sp>
      <p:pic>
        <p:nvPicPr>
          <p:cNvPr id="491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725" y="1289050"/>
            <a:ext cx="8764588" cy="39354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/>
          <p:nvPr>
            <p:ph type="title"/>
          </p:nvPr>
        </p:nvSpPr>
        <p:spPr>
          <a:xfrm>
            <a:off x="152400" y="152399"/>
            <a:ext cx="89916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Dining Philosophers (3)</a:t>
            </a:r>
          </a:p>
        </p:txBody>
      </p:sp>
      <p:sp>
        <p:nvSpPr>
          <p:cNvPr id="494" name="Shape 494"/>
          <p:cNvSpPr/>
          <p:nvPr>
            <p:ph type="body" sz="quarter" idx="1"/>
          </p:nvPr>
        </p:nvSpPr>
        <p:spPr>
          <a:xfrm>
            <a:off x="323850" y="6172200"/>
            <a:ext cx="8610600" cy="51435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42900" indent="-342900">
              <a:lnSpc>
                <a:spcPct val="90000"/>
              </a:lnSpc>
              <a:spcBef>
                <a:spcPts val="600"/>
              </a:spcBef>
              <a:buSzTx/>
              <a:buNone/>
              <a:defRPr sz="2800"/>
            </a:lvl1pPr>
          </a:lstStyle>
          <a:p>
            <a:pPr>
              <a:defRPr sz="3200"/>
            </a:pPr>
            <a:r>
              <a:rPr sz="2800"/>
              <a:t>Solution to dining philosophers problem (part 1)</a:t>
            </a:r>
          </a:p>
        </p:txBody>
      </p:sp>
      <p:pic>
        <p:nvPicPr>
          <p:cNvPr id="495" name="image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54594"/>
          <a:stretch>
            <a:fillRect/>
          </a:stretch>
        </p:blipFill>
        <p:spPr>
          <a:xfrm>
            <a:off x="735012" y="1268412"/>
            <a:ext cx="7866063" cy="49799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/>
          <p:nvPr>
            <p:ph type="title"/>
          </p:nvPr>
        </p:nvSpPr>
        <p:spPr>
          <a:xfrm>
            <a:off x="600075" y="-1"/>
            <a:ext cx="77724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Dining Philosophers (4)</a:t>
            </a:r>
          </a:p>
        </p:txBody>
      </p:sp>
      <p:sp>
        <p:nvSpPr>
          <p:cNvPr id="498" name="Shape 498"/>
          <p:cNvSpPr/>
          <p:nvPr>
            <p:ph type="body" sz="quarter" idx="1"/>
          </p:nvPr>
        </p:nvSpPr>
        <p:spPr>
          <a:xfrm>
            <a:off x="457200" y="6248400"/>
            <a:ext cx="8401050" cy="51435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42900" indent="-342900">
              <a:lnSpc>
                <a:spcPct val="90000"/>
              </a:lnSpc>
              <a:spcBef>
                <a:spcPts val="600"/>
              </a:spcBef>
              <a:buSzTx/>
              <a:buNone/>
              <a:defRPr sz="2800"/>
            </a:lvl1pPr>
          </a:lstStyle>
          <a:p>
            <a:pPr>
              <a:defRPr sz="3200"/>
            </a:pPr>
            <a:r>
              <a:rPr sz="2800"/>
              <a:t>Solution to dining philosophers problem (part 2)</a:t>
            </a:r>
          </a:p>
        </p:txBody>
      </p:sp>
      <p:pic>
        <p:nvPicPr>
          <p:cNvPr id="499" name="image.png"/>
          <p:cNvPicPr>
            <a:picLocks noChangeAspect="1"/>
          </p:cNvPicPr>
          <p:nvPr/>
        </p:nvPicPr>
        <p:blipFill>
          <a:blip r:embed="rId2">
            <a:extLst/>
          </a:blip>
          <a:srcRect l="0" t="44960" r="0" b="0"/>
          <a:stretch>
            <a:fillRect/>
          </a:stretch>
        </p:blipFill>
        <p:spPr>
          <a:xfrm>
            <a:off x="1285875" y="1066800"/>
            <a:ext cx="6669088" cy="5118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xfrm>
            <a:off x="152400" y="152399"/>
            <a:ext cx="89916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The UP(sem) Operation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xfrm>
            <a:off x="76200" y="1411287"/>
            <a:ext cx="8991600" cy="476091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80000"/>
              </a:lnSpc>
            </a:pPr>
            <a:endParaRPr sz="2800"/>
          </a:p>
          <a:p>
            <a:pPr marL="280736" indent="-280736">
              <a:lnSpc>
                <a:spcPct val="80000"/>
              </a:lnSpc>
              <a:spcBef>
                <a:spcPts val="600"/>
              </a:spcBef>
            </a:pPr>
            <a:r>
              <a:rPr sz="2800"/>
              <a:t>This operation increments the semaphore sem by 1.</a:t>
            </a:r>
            <a:endParaRPr sz="2800"/>
          </a:p>
          <a:p>
            <a:pPr>
              <a:lnSpc>
                <a:spcPct val="80000"/>
              </a:lnSpc>
            </a:pPr>
            <a:endParaRPr sz="2800"/>
          </a:p>
          <a:p>
            <a:pPr marL="280736" indent="-280736">
              <a:lnSpc>
                <a:spcPct val="80000"/>
              </a:lnSpc>
              <a:spcBef>
                <a:spcPts val="600"/>
              </a:spcBef>
            </a:pPr>
            <a:r>
              <a:rPr sz="2800"/>
              <a:t>If the original value of the semaphore was 0, then UP operation wakes up any process that was sleeping on the DOWN(sem) operation.</a:t>
            </a:r>
            <a:endParaRPr sz="2800"/>
          </a:p>
          <a:p>
            <a:pPr>
              <a:lnSpc>
                <a:spcPct val="80000"/>
              </a:lnSpc>
            </a:pPr>
            <a:endParaRPr sz="2800"/>
          </a:p>
          <a:p>
            <a:pPr marL="280736" indent="-280736">
              <a:lnSpc>
                <a:spcPct val="80000"/>
              </a:lnSpc>
              <a:spcBef>
                <a:spcPts val="600"/>
              </a:spcBef>
            </a:pPr>
            <a:r>
              <a:rPr sz="2800"/>
              <a:t>All woken up processes compete to perform DOWN(sem) again. </a:t>
            </a:r>
            <a:endParaRPr sz="2800"/>
          </a:p>
          <a:p>
            <a:pPr lvl="1" marL="621631" indent="-240631">
              <a:lnSpc>
                <a:spcPct val="80000"/>
              </a:lnSpc>
              <a:spcBef>
                <a:spcPts val="500"/>
              </a:spcBef>
              <a:defRPr sz="2800"/>
            </a:pPr>
            <a:r>
              <a:rPr sz="2400"/>
              <a:t>Only one of them succeeds and the rest are blocked again.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3" name="Shape 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300"/>
            </a:lvl1pPr>
          </a:lstStyle>
          <a:p>
            <a:pPr/>
            <a:r>
              <a:t>Semaphore Example — “Chair is taken”</a:t>
            </a:r>
          </a:p>
        </p:txBody>
      </p:sp>
      <p:pic>
        <p:nvPicPr>
          <p:cNvPr id="44" name="chai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54800" y="2720358"/>
            <a:ext cx="1334149" cy="1781158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chai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75250" y="2720358"/>
            <a:ext cx="1334149" cy="1781158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chai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95700" y="2663516"/>
            <a:ext cx="1334149" cy="1781158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hape 47"/>
          <p:cNvSpPr/>
          <p:nvPr/>
        </p:nvSpPr>
        <p:spPr>
          <a:xfrm>
            <a:off x="1181100" y="2794000"/>
            <a:ext cx="1270000" cy="12700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sem =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300"/>
            </a:lvl1pPr>
          </a:lstStyle>
          <a:p>
            <a:pPr/>
            <a:r>
              <a:t>Semaphore Example — “Chair is taken”</a:t>
            </a:r>
          </a:p>
        </p:txBody>
      </p:sp>
      <p:pic>
        <p:nvPicPr>
          <p:cNvPr id="51" name="chai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54800" y="2720358"/>
            <a:ext cx="1334149" cy="1781158"/>
          </a:xfrm>
          <a:prstGeom prst="rect">
            <a:avLst/>
          </a:prstGeom>
          <a:ln w="12700">
            <a:miter lim="400000"/>
          </a:ln>
        </p:spPr>
      </p:pic>
      <p:pic>
        <p:nvPicPr>
          <p:cNvPr id="52" name="chai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75250" y="2720358"/>
            <a:ext cx="1334149" cy="1781158"/>
          </a:xfrm>
          <a:prstGeom prst="rect">
            <a:avLst/>
          </a:prstGeom>
          <a:ln w="12700">
            <a:miter lim="400000"/>
          </a:ln>
        </p:spPr>
      </p:pic>
      <p:pic>
        <p:nvPicPr>
          <p:cNvPr id="53" name="chai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95700" y="2663516"/>
            <a:ext cx="1334149" cy="1781158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Shape 54"/>
          <p:cNvSpPr/>
          <p:nvPr/>
        </p:nvSpPr>
        <p:spPr>
          <a:xfrm>
            <a:off x="1181100" y="2794000"/>
            <a:ext cx="1270000" cy="12700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sem = 2</a:t>
            </a:r>
          </a:p>
        </p:txBody>
      </p:sp>
      <p:grpSp>
        <p:nvGrpSpPr>
          <p:cNvPr id="59" name="Group 59"/>
          <p:cNvGrpSpPr/>
          <p:nvPr/>
        </p:nvGrpSpPr>
        <p:grpSpPr>
          <a:xfrm>
            <a:off x="4000402" y="3062535"/>
            <a:ext cx="724745" cy="732930"/>
            <a:chOff x="0" y="0"/>
            <a:chExt cx="724743" cy="732928"/>
          </a:xfrm>
        </p:grpSpPr>
        <p:sp>
          <p:nvSpPr>
            <p:cNvPr id="55" name="Shape 55"/>
            <p:cNvSpPr/>
            <p:nvPr/>
          </p:nvSpPr>
          <p:spPr>
            <a:xfrm>
              <a:off x="0" y="0"/>
              <a:ext cx="724744" cy="732929"/>
            </a:xfrm>
            <a:prstGeom prst="ellipse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6" name="Shape 56"/>
            <p:cNvSpPr/>
            <p:nvPr/>
          </p:nvSpPr>
          <p:spPr>
            <a:xfrm>
              <a:off x="203200" y="215900"/>
              <a:ext cx="102146" cy="20379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7" name="Shape 57"/>
            <p:cNvSpPr/>
            <p:nvPr/>
          </p:nvSpPr>
          <p:spPr>
            <a:xfrm>
              <a:off x="482600" y="215900"/>
              <a:ext cx="102146" cy="20379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1" name="Shape 61"/>
            <p:cNvSpPr/>
            <p:nvPr/>
          </p:nvSpPr>
          <p:spPr>
            <a:xfrm>
              <a:off x="232888" y="465517"/>
              <a:ext cx="339280" cy="164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1" fill="norm" stroke="1" extrusionOk="0">
                  <a:moveTo>
                    <a:pt x="21600" y="361"/>
                  </a:moveTo>
                  <a:cubicBezTo>
                    <a:pt x="13024" y="21600"/>
                    <a:pt x="5824" y="21480"/>
                    <a:pt x="0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/>
            <a:lstStyle/>
            <a:p>
              <a:pPr/>
            </a:p>
          </p:txBody>
        </p:sp>
      </p:grpSp>
      <p:sp>
        <p:nvSpPr>
          <p:cNvPr id="60" name="Shape 60"/>
          <p:cNvSpPr/>
          <p:nvPr/>
        </p:nvSpPr>
        <p:spPr>
          <a:xfrm>
            <a:off x="4483100" y="1905000"/>
            <a:ext cx="1651000" cy="812800"/>
          </a:xfrm>
          <a:prstGeom prst="wedgeEllipseCallout">
            <a:avLst>
              <a:gd name="adj1" fmla="val -49385"/>
              <a:gd name="adj2" fmla="val 70000"/>
            </a:avLst>
          </a:prstGeom>
          <a:solidFill>
            <a:schemeClr val="accent3">
              <a:lumOff val="44000"/>
            </a:schemeClr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Down (sem)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4" name="Shape 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300"/>
            </a:lvl1pPr>
          </a:lstStyle>
          <a:p>
            <a:pPr/>
            <a:r>
              <a:t>Semaphore Example — “Chair is taken”</a:t>
            </a:r>
          </a:p>
        </p:txBody>
      </p:sp>
      <p:pic>
        <p:nvPicPr>
          <p:cNvPr id="65" name="chai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54800" y="2720358"/>
            <a:ext cx="1334149" cy="1781158"/>
          </a:xfrm>
          <a:prstGeom prst="rect">
            <a:avLst/>
          </a:prstGeom>
          <a:ln w="12700">
            <a:miter lim="400000"/>
          </a:ln>
        </p:spPr>
      </p:pic>
      <p:pic>
        <p:nvPicPr>
          <p:cNvPr id="66" name="chai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75250" y="2720358"/>
            <a:ext cx="1334149" cy="1781158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chai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95700" y="2663516"/>
            <a:ext cx="1334149" cy="1781158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Shape 68"/>
          <p:cNvSpPr/>
          <p:nvPr/>
        </p:nvSpPr>
        <p:spPr>
          <a:xfrm>
            <a:off x="1181100" y="2794000"/>
            <a:ext cx="1270000" cy="12700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sem = 1</a:t>
            </a:r>
          </a:p>
        </p:txBody>
      </p:sp>
      <p:grpSp>
        <p:nvGrpSpPr>
          <p:cNvPr id="73" name="Group 73"/>
          <p:cNvGrpSpPr/>
          <p:nvPr/>
        </p:nvGrpSpPr>
        <p:grpSpPr>
          <a:xfrm>
            <a:off x="4000402" y="3062535"/>
            <a:ext cx="724745" cy="732930"/>
            <a:chOff x="0" y="0"/>
            <a:chExt cx="724743" cy="732928"/>
          </a:xfrm>
        </p:grpSpPr>
        <p:sp>
          <p:nvSpPr>
            <p:cNvPr id="69" name="Shape 69"/>
            <p:cNvSpPr/>
            <p:nvPr/>
          </p:nvSpPr>
          <p:spPr>
            <a:xfrm>
              <a:off x="0" y="0"/>
              <a:ext cx="724744" cy="732929"/>
            </a:xfrm>
            <a:prstGeom prst="ellipse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0" name="Shape 70"/>
            <p:cNvSpPr/>
            <p:nvPr/>
          </p:nvSpPr>
          <p:spPr>
            <a:xfrm>
              <a:off x="203200" y="215900"/>
              <a:ext cx="102146" cy="20379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1" name="Shape 71"/>
            <p:cNvSpPr/>
            <p:nvPr/>
          </p:nvSpPr>
          <p:spPr>
            <a:xfrm>
              <a:off x="482600" y="215900"/>
              <a:ext cx="102146" cy="20379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0" name="Shape 80"/>
            <p:cNvSpPr/>
            <p:nvPr/>
          </p:nvSpPr>
          <p:spPr>
            <a:xfrm>
              <a:off x="232888" y="465517"/>
              <a:ext cx="339280" cy="164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1" fill="norm" stroke="1" extrusionOk="0">
                  <a:moveTo>
                    <a:pt x="21600" y="361"/>
                  </a:moveTo>
                  <a:cubicBezTo>
                    <a:pt x="13024" y="21600"/>
                    <a:pt x="5824" y="21480"/>
                    <a:pt x="0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/>
            <a:lstStyle/>
            <a:p>
              <a:pPr/>
            </a:p>
          </p:txBody>
        </p:sp>
      </p:grpSp>
      <p:grpSp>
        <p:nvGrpSpPr>
          <p:cNvPr id="78" name="Group 78"/>
          <p:cNvGrpSpPr/>
          <p:nvPr/>
        </p:nvGrpSpPr>
        <p:grpSpPr>
          <a:xfrm>
            <a:off x="5499002" y="3024435"/>
            <a:ext cx="724745" cy="732930"/>
            <a:chOff x="0" y="0"/>
            <a:chExt cx="724743" cy="732928"/>
          </a:xfrm>
        </p:grpSpPr>
        <p:sp>
          <p:nvSpPr>
            <p:cNvPr id="74" name="Shape 74"/>
            <p:cNvSpPr/>
            <p:nvPr/>
          </p:nvSpPr>
          <p:spPr>
            <a:xfrm>
              <a:off x="0" y="0"/>
              <a:ext cx="724744" cy="732929"/>
            </a:xfrm>
            <a:prstGeom prst="ellipse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5" name="Shape 75"/>
            <p:cNvSpPr/>
            <p:nvPr/>
          </p:nvSpPr>
          <p:spPr>
            <a:xfrm>
              <a:off x="203200" y="215900"/>
              <a:ext cx="102146" cy="20379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6" name="Shape 76"/>
            <p:cNvSpPr/>
            <p:nvPr/>
          </p:nvSpPr>
          <p:spPr>
            <a:xfrm>
              <a:off x="482600" y="215900"/>
              <a:ext cx="102146" cy="20379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1" name="Shape 81"/>
            <p:cNvSpPr/>
            <p:nvPr/>
          </p:nvSpPr>
          <p:spPr>
            <a:xfrm>
              <a:off x="232888" y="465517"/>
              <a:ext cx="339280" cy="164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1" fill="norm" stroke="1" extrusionOk="0">
                  <a:moveTo>
                    <a:pt x="21600" y="361"/>
                  </a:moveTo>
                  <a:cubicBezTo>
                    <a:pt x="13024" y="21600"/>
                    <a:pt x="5824" y="21480"/>
                    <a:pt x="0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/>
            <a:lstStyle/>
            <a:p>
              <a:pPr/>
            </a:p>
          </p:txBody>
        </p:sp>
      </p:grpSp>
      <p:sp>
        <p:nvSpPr>
          <p:cNvPr id="79" name="Shape 79"/>
          <p:cNvSpPr/>
          <p:nvPr/>
        </p:nvSpPr>
        <p:spPr>
          <a:xfrm>
            <a:off x="5981700" y="1866900"/>
            <a:ext cx="1651000" cy="812800"/>
          </a:xfrm>
          <a:prstGeom prst="wedgeEllipseCallout">
            <a:avLst>
              <a:gd name="adj1" fmla="val -49385"/>
              <a:gd name="adj2" fmla="val 70000"/>
            </a:avLst>
          </a:prstGeom>
          <a:solidFill>
            <a:schemeClr val="accent3">
              <a:lumOff val="44000"/>
            </a:schemeClr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Down (sem)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4" name="Shape 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300"/>
            </a:lvl1pPr>
          </a:lstStyle>
          <a:p>
            <a:pPr/>
            <a:r>
              <a:t>Semaphore Example — “Chair is taken”</a:t>
            </a:r>
          </a:p>
        </p:txBody>
      </p:sp>
      <p:pic>
        <p:nvPicPr>
          <p:cNvPr id="85" name="chai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54800" y="2720358"/>
            <a:ext cx="1334149" cy="1781158"/>
          </a:xfrm>
          <a:prstGeom prst="rect">
            <a:avLst/>
          </a:prstGeom>
          <a:ln w="12700">
            <a:miter lim="400000"/>
          </a:ln>
        </p:spPr>
      </p:pic>
      <p:pic>
        <p:nvPicPr>
          <p:cNvPr id="86" name="chai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75250" y="2720358"/>
            <a:ext cx="1334149" cy="1781158"/>
          </a:xfrm>
          <a:prstGeom prst="rect">
            <a:avLst/>
          </a:prstGeom>
          <a:ln w="12700">
            <a:miter lim="400000"/>
          </a:ln>
        </p:spPr>
      </p:pic>
      <p:pic>
        <p:nvPicPr>
          <p:cNvPr id="87" name="chai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95700" y="2663516"/>
            <a:ext cx="1334149" cy="1781158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Shape 88"/>
          <p:cNvSpPr/>
          <p:nvPr/>
        </p:nvSpPr>
        <p:spPr>
          <a:xfrm>
            <a:off x="1181100" y="2794000"/>
            <a:ext cx="1270000" cy="12700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sem = 0</a:t>
            </a:r>
          </a:p>
        </p:txBody>
      </p:sp>
      <p:grpSp>
        <p:nvGrpSpPr>
          <p:cNvPr id="93" name="Group 93"/>
          <p:cNvGrpSpPr/>
          <p:nvPr/>
        </p:nvGrpSpPr>
        <p:grpSpPr>
          <a:xfrm>
            <a:off x="4000402" y="3062535"/>
            <a:ext cx="724745" cy="732930"/>
            <a:chOff x="0" y="0"/>
            <a:chExt cx="724743" cy="732928"/>
          </a:xfrm>
        </p:grpSpPr>
        <p:sp>
          <p:nvSpPr>
            <p:cNvPr id="89" name="Shape 89"/>
            <p:cNvSpPr/>
            <p:nvPr/>
          </p:nvSpPr>
          <p:spPr>
            <a:xfrm>
              <a:off x="0" y="0"/>
              <a:ext cx="724744" cy="732929"/>
            </a:xfrm>
            <a:prstGeom prst="ellipse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0" name="Shape 90"/>
            <p:cNvSpPr/>
            <p:nvPr/>
          </p:nvSpPr>
          <p:spPr>
            <a:xfrm>
              <a:off x="203200" y="215900"/>
              <a:ext cx="102146" cy="20379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1" name="Shape 91"/>
            <p:cNvSpPr/>
            <p:nvPr/>
          </p:nvSpPr>
          <p:spPr>
            <a:xfrm>
              <a:off x="482600" y="215900"/>
              <a:ext cx="102146" cy="20379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232888" y="465517"/>
              <a:ext cx="339280" cy="164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1" fill="norm" stroke="1" extrusionOk="0">
                  <a:moveTo>
                    <a:pt x="21600" y="361"/>
                  </a:moveTo>
                  <a:cubicBezTo>
                    <a:pt x="13024" y="21600"/>
                    <a:pt x="5824" y="21480"/>
                    <a:pt x="0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/>
            <a:lstStyle/>
            <a:p>
              <a:pPr/>
            </a:p>
          </p:txBody>
        </p:sp>
      </p:grpSp>
      <p:grpSp>
        <p:nvGrpSpPr>
          <p:cNvPr id="98" name="Group 98"/>
          <p:cNvGrpSpPr/>
          <p:nvPr/>
        </p:nvGrpSpPr>
        <p:grpSpPr>
          <a:xfrm>
            <a:off x="5499002" y="3024435"/>
            <a:ext cx="724745" cy="732930"/>
            <a:chOff x="0" y="0"/>
            <a:chExt cx="724743" cy="732928"/>
          </a:xfrm>
        </p:grpSpPr>
        <p:sp>
          <p:nvSpPr>
            <p:cNvPr id="94" name="Shape 94"/>
            <p:cNvSpPr/>
            <p:nvPr/>
          </p:nvSpPr>
          <p:spPr>
            <a:xfrm>
              <a:off x="0" y="0"/>
              <a:ext cx="724744" cy="732929"/>
            </a:xfrm>
            <a:prstGeom prst="ellipse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5" name="Shape 95"/>
            <p:cNvSpPr/>
            <p:nvPr/>
          </p:nvSpPr>
          <p:spPr>
            <a:xfrm>
              <a:off x="203200" y="215900"/>
              <a:ext cx="102146" cy="20379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6" name="Shape 96"/>
            <p:cNvSpPr/>
            <p:nvPr/>
          </p:nvSpPr>
          <p:spPr>
            <a:xfrm>
              <a:off x="482600" y="215900"/>
              <a:ext cx="102146" cy="20379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232888" y="465517"/>
              <a:ext cx="339280" cy="164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1" fill="norm" stroke="1" extrusionOk="0">
                  <a:moveTo>
                    <a:pt x="21600" y="361"/>
                  </a:moveTo>
                  <a:cubicBezTo>
                    <a:pt x="13024" y="21600"/>
                    <a:pt x="5824" y="21480"/>
                    <a:pt x="0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/>
            <a:lstStyle/>
            <a:p>
              <a:pPr/>
            </a:p>
          </p:txBody>
        </p:sp>
      </p:grpSp>
      <p:sp>
        <p:nvSpPr>
          <p:cNvPr id="99" name="Shape 99"/>
          <p:cNvSpPr/>
          <p:nvPr/>
        </p:nvSpPr>
        <p:spPr>
          <a:xfrm>
            <a:off x="7480300" y="2032000"/>
            <a:ext cx="1651000" cy="812800"/>
          </a:xfrm>
          <a:prstGeom prst="wedgeEllipseCallout">
            <a:avLst>
              <a:gd name="adj1" fmla="val -49385"/>
              <a:gd name="adj2" fmla="val 70000"/>
            </a:avLst>
          </a:prstGeom>
          <a:solidFill>
            <a:schemeClr val="accent3">
              <a:lumOff val="44000"/>
            </a:schemeClr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Down (sem)</a:t>
            </a:r>
          </a:p>
        </p:txBody>
      </p:sp>
      <p:grpSp>
        <p:nvGrpSpPr>
          <p:cNvPr id="104" name="Group 104"/>
          <p:cNvGrpSpPr/>
          <p:nvPr/>
        </p:nvGrpSpPr>
        <p:grpSpPr>
          <a:xfrm>
            <a:off x="6997602" y="3062535"/>
            <a:ext cx="724744" cy="732930"/>
            <a:chOff x="0" y="0"/>
            <a:chExt cx="724743" cy="732928"/>
          </a:xfrm>
        </p:grpSpPr>
        <p:sp>
          <p:nvSpPr>
            <p:cNvPr id="100" name="Shape 100"/>
            <p:cNvSpPr/>
            <p:nvPr/>
          </p:nvSpPr>
          <p:spPr>
            <a:xfrm>
              <a:off x="0" y="0"/>
              <a:ext cx="724744" cy="732929"/>
            </a:xfrm>
            <a:prstGeom prst="ellipse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203200" y="215900"/>
              <a:ext cx="102146" cy="20379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482600" y="215900"/>
              <a:ext cx="102146" cy="20379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232888" y="465517"/>
              <a:ext cx="339280" cy="164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1" fill="norm" stroke="1" extrusionOk="0">
                  <a:moveTo>
                    <a:pt x="21600" y="361"/>
                  </a:moveTo>
                  <a:cubicBezTo>
                    <a:pt x="13024" y="21600"/>
                    <a:pt x="5824" y="21480"/>
                    <a:pt x="0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/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0" name="Shape 1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300"/>
            </a:lvl1pPr>
          </a:lstStyle>
          <a:p>
            <a:pPr/>
            <a:r>
              <a:t>Semaphore Example — “Chair is taken”</a:t>
            </a:r>
          </a:p>
        </p:txBody>
      </p:sp>
      <p:pic>
        <p:nvPicPr>
          <p:cNvPr id="111" name="chai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54800" y="2720358"/>
            <a:ext cx="1334149" cy="17811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chai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75250" y="2720358"/>
            <a:ext cx="1334149" cy="17811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chai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95700" y="2663516"/>
            <a:ext cx="1334149" cy="1781158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Shape 114"/>
          <p:cNvSpPr/>
          <p:nvPr/>
        </p:nvSpPr>
        <p:spPr>
          <a:xfrm>
            <a:off x="1181100" y="2794000"/>
            <a:ext cx="1270000" cy="12700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sem = 0</a:t>
            </a:r>
          </a:p>
        </p:txBody>
      </p:sp>
      <p:grpSp>
        <p:nvGrpSpPr>
          <p:cNvPr id="119" name="Group 119"/>
          <p:cNvGrpSpPr/>
          <p:nvPr/>
        </p:nvGrpSpPr>
        <p:grpSpPr>
          <a:xfrm>
            <a:off x="4000402" y="3062535"/>
            <a:ext cx="724745" cy="732930"/>
            <a:chOff x="0" y="0"/>
            <a:chExt cx="724743" cy="732928"/>
          </a:xfrm>
        </p:grpSpPr>
        <p:sp>
          <p:nvSpPr>
            <p:cNvPr id="115" name="Shape 115"/>
            <p:cNvSpPr/>
            <p:nvPr/>
          </p:nvSpPr>
          <p:spPr>
            <a:xfrm>
              <a:off x="0" y="0"/>
              <a:ext cx="724744" cy="732929"/>
            </a:xfrm>
            <a:prstGeom prst="ellipse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03200" y="215900"/>
              <a:ext cx="102146" cy="20379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482600" y="215900"/>
              <a:ext cx="102146" cy="20379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232888" y="465517"/>
              <a:ext cx="339280" cy="164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1" fill="norm" stroke="1" extrusionOk="0">
                  <a:moveTo>
                    <a:pt x="21600" y="361"/>
                  </a:moveTo>
                  <a:cubicBezTo>
                    <a:pt x="13024" y="21600"/>
                    <a:pt x="5824" y="21480"/>
                    <a:pt x="0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/>
            <a:lstStyle/>
            <a:p>
              <a:pPr/>
            </a:p>
          </p:txBody>
        </p:sp>
      </p:grpSp>
      <p:grpSp>
        <p:nvGrpSpPr>
          <p:cNvPr id="124" name="Group 124"/>
          <p:cNvGrpSpPr/>
          <p:nvPr/>
        </p:nvGrpSpPr>
        <p:grpSpPr>
          <a:xfrm>
            <a:off x="5499002" y="3024435"/>
            <a:ext cx="724745" cy="732930"/>
            <a:chOff x="0" y="0"/>
            <a:chExt cx="724743" cy="732928"/>
          </a:xfrm>
        </p:grpSpPr>
        <p:sp>
          <p:nvSpPr>
            <p:cNvPr id="120" name="Shape 120"/>
            <p:cNvSpPr/>
            <p:nvPr/>
          </p:nvSpPr>
          <p:spPr>
            <a:xfrm>
              <a:off x="0" y="0"/>
              <a:ext cx="724744" cy="732929"/>
            </a:xfrm>
            <a:prstGeom prst="ellipse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203200" y="215900"/>
              <a:ext cx="102146" cy="20379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482600" y="215900"/>
              <a:ext cx="102146" cy="20379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232888" y="465517"/>
              <a:ext cx="339280" cy="164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1" fill="norm" stroke="1" extrusionOk="0">
                  <a:moveTo>
                    <a:pt x="21600" y="361"/>
                  </a:moveTo>
                  <a:cubicBezTo>
                    <a:pt x="13024" y="21600"/>
                    <a:pt x="5824" y="21480"/>
                    <a:pt x="0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/>
            <a:lstStyle/>
            <a:p>
              <a:pPr/>
            </a:p>
          </p:txBody>
        </p:sp>
      </p:grpSp>
      <p:sp>
        <p:nvSpPr>
          <p:cNvPr id="125" name="Shape 125"/>
          <p:cNvSpPr/>
          <p:nvPr/>
        </p:nvSpPr>
        <p:spPr>
          <a:xfrm>
            <a:off x="5187950" y="4305300"/>
            <a:ext cx="1651000" cy="812800"/>
          </a:xfrm>
          <a:prstGeom prst="wedgeEllipseCallout">
            <a:avLst>
              <a:gd name="adj1" fmla="val -49385"/>
              <a:gd name="adj2" fmla="val 70000"/>
            </a:avLst>
          </a:prstGeom>
          <a:solidFill>
            <a:schemeClr val="accent3">
              <a:lumOff val="44000"/>
            </a:schemeClr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Down (sem)</a:t>
            </a:r>
          </a:p>
        </p:txBody>
      </p:sp>
      <p:grpSp>
        <p:nvGrpSpPr>
          <p:cNvPr id="130" name="Group 130"/>
          <p:cNvGrpSpPr/>
          <p:nvPr/>
        </p:nvGrpSpPr>
        <p:grpSpPr>
          <a:xfrm>
            <a:off x="6997602" y="3062535"/>
            <a:ext cx="724744" cy="732930"/>
            <a:chOff x="0" y="0"/>
            <a:chExt cx="724743" cy="732928"/>
          </a:xfrm>
        </p:grpSpPr>
        <p:sp>
          <p:nvSpPr>
            <p:cNvPr id="126" name="Shape 126"/>
            <p:cNvSpPr/>
            <p:nvPr/>
          </p:nvSpPr>
          <p:spPr>
            <a:xfrm>
              <a:off x="0" y="0"/>
              <a:ext cx="724744" cy="732929"/>
            </a:xfrm>
            <a:prstGeom prst="ellipse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203200" y="215900"/>
              <a:ext cx="102146" cy="20379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482600" y="215900"/>
              <a:ext cx="102146" cy="20379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232888" y="465517"/>
              <a:ext cx="339280" cy="164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1" fill="norm" stroke="1" extrusionOk="0">
                  <a:moveTo>
                    <a:pt x="21600" y="361"/>
                  </a:moveTo>
                  <a:cubicBezTo>
                    <a:pt x="13024" y="21600"/>
                    <a:pt x="5824" y="21480"/>
                    <a:pt x="0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/>
            <a:lstStyle/>
            <a:p>
              <a:pPr/>
            </a:p>
          </p:txBody>
        </p:sp>
      </p:grpSp>
      <p:grpSp>
        <p:nvGrpSpPr>
          <p:cNvPr id="135" name="Group 135"/>
          <p:cNvGrpSpPr/>
          <p:nvPr/>
        </p:nvGrpSpPr>
        <p:grpSpPr>
          <a:xfrm>
            <a:off x="4508402" y="5158035"/>
            <a:ext cx="724745" cy="732930"/>
            <a:chOff x="0" y="0"/>
            <a:chExt cx="724743" cy="732928"/>
          </a:xfrm>
        </p:grpSpPr>
        <p:sp>
          <p:nvSpPr>
            <p:cNvPr id="131" name="Shape 131"/>
            <p:cNvSpPr/>
            <p:nvPr/>
          </p:nvSpPr>
          <p:spPr>
            <a:xfrm>
              <a:off x="0" y="0"/>
              <a:ext cx="724744" cy="732929"/>
            </a:xfrm>
            <a:prstGeom prst="ellipse">
              <a:avLst/>
            </a:prstGeom>
            <a:solidFill>
              <a:srgbClr val="FF2600"/>
            </a:solidFill>
            <a:ln w="254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203200" y="215900"/>
              <a:ext cx="102146" cy="20379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482600" y="215900"/>
              <a:ext cx="102146" cy="20379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232888" y="444733"/>
              <a:ext cx="339280" cy="138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1" fill="norm" stroke="1" extrusionOk="0">
                  <a:moveTo>
                    <a:pt x="21600" y="16201"/>
                  </a:moveTo>
                  <a:cubicBezTo>
                    <a:pt x="15268" y="-5256"/>
                    <a:pt x="8068" y="-5399"/>
                    <a:pt x="0" y="15772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/>
            <a:lstStyle/>
            <a:p>
              <a:pPr/>
            </a:p>
          </p:txBody>
        </p:sp>
      </p:grpSp>
      <p:sp>
        <p:nvSpPr>
          <p:cNvPr id="136" name="Shape 136"/>
          <p:cNvSpPr/>
          <p:nvPr/>
        </p:nvSpPr>
        <p:spPr>
          <a:xfrm>
            <a:off x="2456576" y="5313803"/>
            <a:ext cx="1119893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Blocked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E4A8"/>
      </a:accent1>
      <a:accent2>
        <a:srgbClr val="FFCF01"/>
      </a:accent2>
      <a:accent3>
        <a:srgbClr val="8F8F8F"/>
      </a:accent3>
      <a:accent4>
        <a:srgbClr val="707070"/>
      </a:accent4>
      <a:accent5>
        <a:srgbClr val="AAEECF"/>
      </a:accent5>
      <a:accent6>
        <a:srgbClr val="E7BC01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omic Sans MS"/>
            <a:ea typeface="Comic Sans MS"/>
            <a:cs typeface="Comic Sans MS"/>
            <a:sym typeface="Comic Sans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omic Sans MS"/>
            <a:ea typeface="Comic Sans MS"/>
            <a:cs typeface="Comic Sans MS"/>
            <a:sym typeface="Comic Sans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E4A8"/>
      </a:accent1>
      <a:accent2>
        <a:srgbClr val="FFCF01"/>
      </a:accent2>
      <a:accent3>
        <a:srgbClr val="8F8F8F"/>
      </a:accent3>
      <a:accent4>
        <a:srgbClr val="707070"/>
      </a:accent4>
      <a:accent5>
        <a:srgbClr val="AAEECF"/>
      </a:accent5>
      <a:accent6>
        <a:srgbClr val="E7BC01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omic Sans MS"/>
            <a:ea typeface="Comic Sans MS"/>
            <a:cs typeface="Comic Sans MS"/>
            <a:sym typeface="Comic Sans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omic Sans MS"/>
            <a:ea typeface="Comic Sans MS"/>
            <a:cs typeface="Comic Sans MS"/>
            <a:sym typeface="Comic Sans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