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half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258888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76200" y="1411287"/>
            <a:ext cx="8991600" cy="5446713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spcBef>
                <a:spcPts val="600"/>
              </a:spcBef>
            </a:lvl1pPr>
            <a:lvl2pPr>
              <a:spcBef>
                <a:spcPts val="600"/>
              </a:spcBef>
            </a:lvl2pPr>
            <a:lvl3pPr>
              <a:spcBef>
                <a:spcPts val="600"/>
              </a:spcBef>
            </a:lvl3pPr>
            <a:lvl4pPr>
              <a:spcBef>
                <a:spcPts val="600"/>
              </a:spcBef>
            </a:lvl4pPr>
            <a:lvl5pPr>
              <a:spcBef>
                <a:spcPts val="6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7239000" y="6433850"/>
            <a:ext cx="1905000" cy="424151"/>
          </a:xfrm>
          <a:prstGeom prst="rect">
            <a:avLst/>
          </a:prstGeom>
        </p:spPr>
        <p:txBody>
          <a:bodyPr lIns="91424" tIns="91424" rIns="91424" bIns="91424" anchor="b"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8674100" y="6477000"/>
            <a:ext cx="469900" cy="28708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75604" y="0"/>
            <a:ext cx="8992792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20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01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082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463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1844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225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2606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2987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3368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4" Type="http://schemas.openxmlformats.org/officeDocument/2006/relationships/image" Target="../media/image16.ti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t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"/><Relationship Id="rId4" Type="http://schemas.openxmlformats.org/officeDocument/2006/relationships/image" Target="../media/image15.tif"/><Relationship Id="rId5" Type="http://schemas.openxmlformats.org/officeDocument/2006/relationships/image" Target="../media/image16.ti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t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/>
            </a:pPr>
            <a:fld id="{86CB4B4D-7CA3-9044-876B-883B54F8677D}" type="slidenum">
              <a:rPr sz="1400"/>
              <a:t>1</a:t>
            </a:fld>
            <a:endParaRPr sz="1400"/>
          </a:p>
        </p:txBody>
      </p:sp>
      <p:sp>
        <p:nvSpPr>
          <p:cNvPr id="41" name="Shape 41"/>
          <p:cNvSpPr>
            <a:spLocks noGrp="1"/>
          </p:cNvSpPr>
          <p:nvPr>
            <p:ph type="ctrTitle"/>
          </p:nvPr>
        </p:nvSpPr>
        <p:spPr>
          <a:xfrm>
            <a:off x="863600" y="1866900"/>
            <a:ext cx="7772400" cy="7239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Input/Output</a:t>
            </a:r>
          </a:p>
        </p:txBody>
      </p:sp>
      <p:sp>
        <p:nvSpPr>
          <p:cNvPr id="42" name="Shape 42"/>
          <p:cNvSpPr>
            <a:spLocks noGrp="1"/>
          </p:cNvSpPr>
          <p:nvPr>
            <p:ph type="subTitle" sz="half" idx="1"/>
          </p:nvPr>
        </p:nvSpPr>
        <p:spPr>
          <a:xfrm>
            <a:off x="1068114" y="3681561"/>
            <a:ext cx="7229972" cy="205883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40663">
              <a:lnSpc>
                <a:spcPct val="80000"/>
              </a:lnSpc>
              <a:spcBef>
                <a:spcPts val="600"/>
              </a:spcBef>
              <a:defRPr sz="2592"/>
            </a:pPr>
            <a:r>
              <a:rPr smtClean="0"/>
              <a:t>Operating </a:t>
            </a:r>
            <a:r>
              <a:rPr dirty="0"/>
              <a:t>Systems</a:t>
            </a:r>
          </a:p>
          <a:p>
            <a:pPr defTabSz="740663">
              <a:lnSpc>
                <a:spcPct val="80000"/>
              </a:lnSpc>
              <a:spcBef>
                <a:spcPts val="600"/>
              </a:spcBef>
              <a:defRPr sz="2592"/>
            </a:pPr>
            <a:r>
              <a:rPr dirty="0"/>
              <a:t>Kartik Gopalan</a:t>
            </a:r>
          </a:p>
          <a:p>
            <a:pPr defTabSz="740663">
              <a:lnSpc>
                <a:spcPct val="80000"/>
              </a:lnSpc>
              <a:spcBef>
                <a:spcPts val="600"/>
              </a:spcBef>
              <a:defRPr sz="2592"/>
            </a:pPr>
            <a:endParaRPr dirty="0"/>
          </a:p>
          <a:p>
            <a:pPr defTabSz="740663">
              <a:lnSpc>
                <a:spcPct val="80000"/>
              </a:lnSpc>
              <a:spcBef>
                <a:spcPts val="600"/>
              </a:spcBef>
              <a:defRPr sz="2592"/>
            </a:pPr>
            <a:r>
              <a:rPr dirty="0"/>
              <a:t>Chapter 5, Modern Operating Systems — Tanenbaum</a:t>
            </a:r>
          </a:p>
          <a:p>
            <a:pPr defTabSz="740663">
              <a:lnSpc>
                <a:spcPct val="80000"/>
              </a:lnSpc>
              <a:spcBef>
                <a:spcPts val="600"/>
              </a:spcBef>
              <a:defRPr sz="2592"/>
            </a:pPr>
            <a:r>
              <a:rPr dirty="0"/>
              <a:t>Chapter 13, OS Concepts — Silberschatz (optional)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/>
            </a:pPr>
            <a:fld id="{86CB4B4D-7CA3-9044-876B-883B54F8677D}" type="slidenum">
              <a:rPr sz="1400"/>
              <a:t>10</a:t>
            </a:fld>
            <a:endParaRPr sz="1400"/>
          </a:p>
        </p:txBody>
      </p:sp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Device Classification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149373" y="1236910"/>
            <a:ext cx="8308827" cy="555987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95713" indent="-195713" defTabSz="557784">
              <a:spcBef>
                <a:spcPts val="400"/>
              </a:spcBef>
              <a:defRPr sz="1952"/>
            </a:pPr>
            <a:r>
              <a:t>Character (char) devices </a:t>
            </a:r>
          </a:p>
          <a:p>
            <a:pPr marL="441579" lvl="1" indent="-209169" defTabSz="557784">
              <a:spcBef>
                <a:spcPts val="400"/>
              </a:spcBef>
              <a:defRPr sz="1952"/>
            </a:pPr>
            <a:r>
              <a:t>byte-stream abstraction</a:t>
            </a:r>
          </a:p>
          <a:p>
            <a:pPr marL="441579" lvl="1" indent="-209169" defTabSz="557784">
              <a:spcBef>
                <a:spcPts val="400"/>
              </a:spcBef>
              <a:defRPr sz="1952"/>
            </a:pPr>
            <a:r>
              <a:t>E.g. keyboard, mouse</a:t>
            </a:r>
          </a:p>
          <a:p>
            <a:pPr marL="195713" indent="-195713" defTabSz="557784">
              <a:spcBef>
                <a:spcPts val="400"/>
              </a:spcBef>
              <a:defRPr sz="1952"/>
            </a:pPr>
            <a:endParaRPr/>
          </a:p>
          <a:p>
            <a:pPr marL="195713" indent="-195713" defTabSz="557784">
              <a:spcBef>
                <a:spcPts val="400"/>
              </a:spcBef>
              <a:defRPr sz="1952"/>
            </a:pPr>
            <a:r>
              <a:t>block devices</a:t>
            </a:r>
          </a:p>
          <a:p>
            <a:pPr marL="441579" lvl="1" indent="-209169" defTabSz="557784">
              <a:spcBef>
                <a:spcPts val="400"/>
              </a:spcBef>
              <a:defRPr sz="1952"/>
            </a:pPr>
            <a:r>
              <a:t>reads/writes in fixed block granularity</a:t>
            </a:r>
          </a:p>
          <a:p>
            <a:pPr marL="441579" lvl="1" indent="-209169" defTabSz="557784">
              <a:spcBef>
                <a:spcPts val="400"/>
              </a:spcBef>
              <a:defRPr sz="1952"/>
            </a:pPr>
            <a:r>
              <a:t>E.g. hard disks, CD drives </a:t>
            </a:r>
          </a:p>
          <a:p>
            <a:pPr marL="441579" lvl="1" indent="-209169" defTabSz="557784">
              <a:spcBef>
                <a:spcPts val="400"/>
              </a:spcBef>
              <a:defRPr sz="1952"/>
            </a:pPr>
            <a:endParaRPr/>
          </a:p>
          <a:p>
            <a:pPr marL="195713" indent="-195713" defTabSz="557784">
              <a:spcBef>
                <a:spcPts val="400"/>
              </a:spcBef>
              <a:defRPr sz="1952"/>
            </a:pPr>
            <a:r>
              <a:t>network devices </a:t>
            </a:r>
          </a:p>
          <a:p>
            <a:pPr marL="441579" lvl="1" indent="-209169" defTabSz="557784">
              <a:spcBef>
                <a:spcPts val="400"/>
              </a:spcBef>
              <a:defRPr sz="1952"/>
            </a:pPr>
            <a:r>
              <a:t>message abstraction</a:t>
            </a:r>
          </a:p>
          <a:p>
            <a:pPr marL="441579" lvl="1" indent="-209169" defTabSz="557784">
              <a:spcBef>
                <a:spcPts val="400"/>
              </a:spcBef>
              <a:defRPr sz="1952"/>
            </a:pPr>
            <a:r>
              <a:t>send/receive packets of varying sizes</a:t>
            </a:r>
          </a:p>
          <a:p>
            <a:pPr marL="441579" lvl="1" indent="-209169" defTabSz="557784">
              <a:spcBef>
                <a:spcPts val="400"/>
              </a:spcBef>
              <a:defRPr sz="1952"/>
            </a:pPr>
            <a:r>
              <a:t>E.g. network interface cards</a:t>
            </a:r>
          </a:p>
          <a:p>
            <a:pPr marL="195713" indent="-195713" defTabSz="557784">
              <a:spcBef>
                <a:spcPts val="400"/>
              </a:spcBef>
              <a:defRPr sz="1952"/>
            </a:pPr>
            <a:endParaRPr/>
          </a:p>
          <a:p>
            <a:pPr marL="195713" indent="-195713" defTabSz="557784">
              <a:spcBef>
                <a:spcPts val="400"/>
              </a:spcBef>
              <a:defRPr sz="1952"/>
            </a:pPr>
            <a:r>
              <a:t>others </a:t>
            </a:r>
          </a:p>
          <a:p>
            <a:pPr marL="441579" lvl="1" indent="-209169" defTabSz="557784">
              <a:spcBef>
                <a:spcPts val="400"/>
              </a:spcBef>
              <a:defRPr sz="1952"/>
            </a:pPr>
            <a:r>
              <a:t>USB, SCSI, Firewire, I2O</a:t>
            </a:r>
          </a:p>
          <a:p>
            <a:pPr marL="441579" lvl="1" indent="-209169" defTabSz="557784">
              <a:spcBef>
                <a:spcPts val="400"/>
              </a:spcBef>
              <a:defRPr sz="1952"/>
            </a:pPr>
            <a:r>
              <a:t>Can (mostly) be used to implement one or more of the above three classes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Hard Disks</a:t>
            </a:r>
          </a:p>
        </p:txBody>
      </p:sp>
      <p:sp>
        <p:nvSpPr>
          <p:cNvPr id="95" name="Shape 95"/>
          <p:cNvSpPr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ctrTitle"/>
          </p:nvPr>
        </p:nvSpPr>
        <p:spPr>
          <a:xfrm>
            <a:off x="63365" y="15875"/>
            <a:ext cx="8598035" cy="886520"/>
          </a:xfrm>
          <a:prstGeom prst="rect">
            <a:avLst/>
          </a:prstGeom>
        </p:spPr>
        <p:txBody>
          <a:bodyPr/>
          <a:lstStyle>
            <a:lvl1pPr algn="ctr">
              <a:defRPr sz="3500"/>
            </a:lvl1pPr>
          </a:lstStyle>
          <a:p>
            <a:r>
              <a:t>Hard disk organizes data in tracks and sectors</a:t>
            </a:r>
          </a:p>
        </p:txBody>
      </p:sp>
      <p:pic>
        <p:nvPicPr>
          <p:cNvPr id="9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976" y="2192081"/>
            <a:ext cx="8404109" cy="4661866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/>
        </p:nvSpPr>
        <p:spPr>
          <a:xfrm>
            <a:off x="455222" y="841242"/>
            <a:ext cx="8233556" cy="764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40631" indent="-240631">
              <a:buSzPct val="100000"/>
              <a:buChar char="•"/>
            </a:pPr>
            <a:r>
              <a:t>Seeking: Disk head moves across tracks</a:t>
            </a:r>
          </a:p>
          <a:p>
            <a:pPr marL="240631" indent="-240631">
              <a:buSzPct val="100000"/>
              <a:buChar char="•"/>
            </a:pPr>
            <a:r>
              <a:t>Rotation: Disk rotates to bring the correct sector under disk head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/>
            </a:pPr>
            <a:fld id="{86CB4B4D-7CA3-9044-876B-883B54F8677D}" type="slidenum">
              <a:rPr sz="1400"/>
              <a:t>13</a:t>
            </a:fld>
            <a:endParaRPr sz="1400"/>
          </a:p>
        </p:txBody>
      </p:sp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-1" y="-1"/>
            <a:ext cx="9144002" cy="119062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Factors affecting read/write latency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168721" y="1130300"/>
            <a:ext cx="8806558" cy="556607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7472" indent="-347472" defTabSz="521208">
              <a:spcBef>
                <a:spcPts val="400"/>
              </a:spcBef>
              <a:defRPr sz="1824"/>
            </a:pPr>
            <a:r>
              <a:t>Seek time</a:t>
            </a:r>
          </a:p>
          <a:p>
            <a:pPr marL="564641" lvl="1" indent="-347472" defTabSz="521208">
              <a:spcBef>
                <a:spcPts val="400"/>
              </a:spcBef>
              <a:defRPr sz="1824"/>
            </a:pPr>
            <a:r>
              <a:t>Time to move magnetic head from one track to next.</a:t>
            </a:r>
          </a:p>
          <a:p>
            <a:pPr marL="564641" lvl="1" indent="-347472" defTabSz="521208">
              <a:spcBef>
                <a:spcPts val="400"/>
              </a:spcBef>
              <a:defRPr sz="1824"/>
            </a:pPr>
            <a:r>
              <a:t>Average 5 to 10 milliseconds.</a:t>
            </a:r>
          </a:p>
          <a:p>
            <a:pPr marL="347472" indent="-347472" defTabSz="521208">
              <a:spcBef>
                <a:spcPts val="400"/>
              </a:spcBef>
              <a:defRPr sz="1824"/>
            </a:pPr>
            <a:endParaRPr/>
          </a:p>
          <a:p>
            <a:pPr marL="347472" indent="-347472" defTabSz="521208">
              <a:spcBef>
                <a:spcPts val="400"/>
              </a:spcBef>
              <a:defRPr sz="1824"/>
            </a:pPr>
            <a:r>
              <a:t>Rotational delay</a:t>
            </a:r>
          </a:p>
          <a:p>
            <a:pPr marL="564641" lvl="1" indent="-347472" defTabSz="521208">
              <a:spcBef>
                <a:spcPts val="400"/>
              </a:spcBef>
              <a:defRPr sz="1824"/>
            </a:pPr>
            <a:r>
              <a:t>Time to rotate the disk to reach the sector containing the data</a:t>
            </a:r>
          </a:p>
          <a:p>
            <a:pPr marL="564641" lvl="1" indent="-347472" defTabSz="521208">
              <a:spcBef>
                <a:spcPts val="400"/>
              </a:spcBef>
              <a:defRPr sz="1824"/>
            </a:pPr>
            <a:r>
              <a:t>Depends on the rotational speed of the disk</a:t>
            </a:r>
          </a:p>
          <a:p>
            <a:pPr marL="564641" lvl="1" indent="-347472" defTabSz="521208">
              <a:spcBef>
                <a:spcPts val="400"/>
              </a:spcBef>
              <a:defRPr sz="1824"/>
            </a:pPr>
            <a:r>
              <a:t>E.g. A disk with 15,000 rotations per minute (rpm) will have 1 rotation every 4 milliseconds, or an average of 2 millisecond rotational latency (assuming that average latency is one-half of a rotational period).</a:t>
            </a:r>
          </a:p>
          <a:p>
            <a:pPr marL="564641" lvl="1" indent="-347472" defTabSz="521208">
              <a:spcBef>
                <a:spcPts val="400"/>
              </a:spcBef>
              <a:defRPr sz="1824"/>
            </a:pPr>
            <a:endParaRPr/>
          </a:p>
          <a:p>
            <a:pPr marL="347472" indent="-347472" defTabSz="521208">
              <a:spcBef>
                <a:spcPts val="400"/>
              </a:spcBef>
              <a:defRPr sz="1824"/>
            </a:pPr>
            <a:r>
              <a:t>Actual transfer time</a:t>
            </a:r>
          </a:p>
          <a:p>
            <a:pPr marL="564641" lvl="1" indent="-347472" defTabSz="521208">
              <a:spcBef>
                <a:spcPts val="400"/>
              </a:spcBef>
              <a:defRPr sz="1824"/>
            </a:pPr>
            <a:r>
              <a:t>Time to transfer data from the disk sector to memory</a:t>
            </a:r>
          </a:p>
          <a:p>
            <a:pPr marL="564641" lvl="1" indent="-347472" defTabSz="521208">
              <a:spcBef>
                <a:spcPts val="400"/>
              </a:spcBef>
              <a:defRPr sz="1824"/>
            </a:pPr>
            <a:r>
              <a:t>In microseconds</a:t>
            </a:r>
          </a:p>
          <a:p>
            <a:pPr marL="564641" lvl="1" indent="-347472" defTabSz="521208">
              <a:spcBef>
                <a:spcPts val="400"/>
              </a:spcBef>
              <a:defRPr sz="1824"/>
            </a:pPr>
            <a:endParaRPr/>
          </a:p>
          <a:p>
            <a:pPr marL="390905" indent="-390905" defTabSz="521208">
              <a:spcBef>
                <a:spcPts val="400"/>
              </a:spcBef>
              <a:defRPr sz="1824"/>
            </a:pPr>
            <a:r>
              <a:rPr sz="2052"/>
              <a:t>Seek time dominates</a:t>
            </a:r>
          </a:p>
          <a:p>
            <a:pPr marL="608076" lvl="1" indent="-390905" defTabSz="521208">
              <a:spcBef>
                <a:spcPts val="400"/>
              </a:spcBef>
              <a:defRPr sz="1824"/>
            </a:pPr>
            <a:r>
              <a:rPr sz="2052"/>
              <a:t>For most practical purposes, rotational and transfer times are ignored.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/>
            </a:pPr>
            <a:fld id="{86CB4B4D-7CA3-9044-876B-883B54F8677D}" type="slidenum">
              <a:rPr sz="1400"/>
              <a:t>14</a:t>
            </a:fld>
            <a:endParaRPr sz="1400"/>
          </a:p>
        </p:txBody>
      </p:sp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-1" y="-203201"/>
            <a:ext cx="9144002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Disk Arm Scheduling Algorithms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622300" y="2505075"/>
            <a:ext cx="7645400" cy="9860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600"/>
              </a:spcBef>
              <a:buSzTx/>
              <a:buNone/>
              <a:defRPr sz="2200"/>
            </a:lvl1pPr>
            <a:lvl2pPr marL="666750" indent="-285750">
              <a:defRPr sz="2200"/>
            </a:lvl2pPr>
          </a:lstStyle>
          <a:p>
            <a:r>
              <a:t>Shortest Seek First (SSF) disk scheduling algorithm</a:t>
            </a:r>
          </a:p>
          <a:p>
            <a:pPr lvl="1"/>
            <a:r>
              <a:t>High I/O throughput, but some I/O requests may starve</a:t>
            </a:r>
          </a:p>
        </p:txBody>
      </p:sp>
      <p:pic>
        <p:nvPicPr>
          <p:cNvPr id="109" name="5-2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7525" y="790575"/>
            <a:ext cx="5776473" cy="1754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5-28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5175" y="3492442"/>
            <a:ext cx="6201055" cy="2432165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645641" y="5795267"/>
            <a:ext cx="7852718" cy="770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67461" indent="-267461" defTabSz="713231">
              <a:spcBef>
                <a:spcPts val="500"/>
              </a:spcBef>
              <a:buClr>
                <a:schemeClr val="accent2"/>
              </a:buClr>
              <a:defRPr sz="2496">
                <a:solidFill>
                  <a:schemeClr val="accent2"/>
                </a:solidFill>
              </a:defRPr>
            </a:lvl1pPr>
            <a:lvl2pPr marL="547660" indent="-191044" defTabSz="713231">
              <a:spcBef>
                <a:spcPts val="400"/>
              </a:spcBef>
              <a:buClr>
                <a:schemeClr val="accent2"/>
              </a:buClr>
              <a:buSzPct val="100000"/>
              <a:buChar char="–"/>
              <a:defRPr sz="1871"/>
            </a:lvl2pPr>
          </a:lstStyle>
          <a:p>
            <a:r>
              <a:t>Elevator (SCAN) algorithm for scheduling disk requests</a:t>
            </a:r>
          </a:p>
          <a:p>
            <a:pPr lvl="1">
              <a:defRPr sz="2184"/>
            </a:pPr>
            <a:r>
              <a:rPr sz="1871"/>
              <a:t>Reasonable I/O throughput and No starvation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Disk I/O Throughput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308619" y="1172319"/>
            <a:ext cx="8721330" cy="5566619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900"/>
            </a:pPr>
            <a:r>
              <a:t>Seek Latency dominates</a:t>
            </a:r>
          </a:p>
          <a:p>
            <a:pPr marL="320842" indent="-320842">
              <a:defRPr sz="2900"/>
            </a:pPr>
            <a:endParaRPr/>
          </a:p>
          <a:p>
            <a:pPr marL="320842" indent="-320842">
              <a:defRPr sz="2900"/>
            </a:pPr>
            <a:r>
              <a:t>Sequential I/O throughput is much higher than random I/O throughput</a:t>
            </a:r>
          </a:p>
          <a:p>
            <a:pPr lvl="1">
              <a:defRPr sz="2900"/>
            </a:pPr>
            <a:r>
              <a:t>Sequential access involves fewer seeks</a:t>
            </a:r>
          </a:p>
          <a:p>
            <a:pPr lvl="1">
              <a:defRPr sz="2900"/>
            </a:pPr>
            <a:endParaRPr/>
          </a:p>
          <a:p>
            <a:pPr marL="320842" indent="-320842">
              <a:defRPr sz="2900"/>
            </a:pPr>
            <a:r>
              <a:t>I/O Operations per second (IOPS)</a:t>
            </a:r>
          </a:p>
          <a:p>
            <a:pPr lvl="1">
              <a:defRPr sz="2900"/>
            </a:pPr>
            <a:r>
              <a:t>Better measure of disk throughput</a:t>
            </a:r>
          </a:p>
          <a:p>
            <a:pPr lvl="1">
              <a:defRPr sz="2900"/>
            </a:pPr>
            <a:r>
              <a:t>Ignores the number of bytes in each I/O operation.</a:t>
            </a:r>
          </a:p>
          <a:p>
            <a:pPr marL="320842" indent="-320842">
              <a:defRPr sz="2900"/>
            </a:pPr>
            <a:endParaRPr/>
          </a:p>
          <a:p>
            <a:pPr marL="320842" indent="-320842">
              <a:defRPr sz="2900"/>
            </a:pPr>
            <a:r>
              <a:t>https://en.wikipedia.org/wiki/IOPS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Disk Buffer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128984" y="967333"/>
            <a:ext cx="8886032" cy="5837734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1900"/>
            </a:pPr>
            <a:r>
              <a:t>Hard disk controllers have a small amount of buffer memory (RAM)</a:t>
            </a:r>
          </a:p>
          <a:p>
            <a:pPr lvl="1">
              <a:defRPr sz="1900"/>
            </a:pPr>
            <a:r>
              <a:t>8MB to 128MB</a:t>
            </a:r>
          </a:p>
          <a:p>
            <a:pPr marL="320842" indent="-320842">
              <a:defRPr sz="1900"/>
            </a:pPr>
            <a:endParaRPr/>
          </a:p>
          <a:p>
            <a:pPr marL="320842" indent="-320842">
              <a:defRPr sz="1900"/>
            </a:pPr>
            <a:r>
              <a:t>Used to stage data moving between the physical disk and main memory</a:t>
            </a:r>
          </a:p>
          <a:p>
            <a:pPr marL="320842" indent="-320842">
              <a:defRPr sz="1900"/>
            </a:pPr>
            <a:endParaRPr/>
          </a:p>
          <a:p>
            <a:pPr marL="320842" indent="-320842">
              <a:defRPr sz="1900"/>
            </a:pPr>
            <a:r>
              <a:t>Hides seek latency in two ways:</a:t>
            </a:r>
          </a:p>
          <a:p>
            <a:pPr lvl="1">
              <a:defRPr sz="1900"/>
            </a:pPr>
            <a:r>
              <a:t>Read-ahead</a:t>
            </a:r>
          </a:p>
          <a:p>
            <a:pPr lvl="2">
              <a:defRPr sz="1900"/>
            </a:pPr>
            <a:r>
              <a:t>Read extra data near the requested sector and store in disk buffer. Return from disk buffer when OS requests the extra data.</a:t>
            </a:r>
          </a:p>
          <a:p>
            <a:pPr lvl="1">
              <a:defRPr sz="1900"/>
            </a:pPr>
            <a:endParaRPr/>
          </a:p>
          <a:p>
            <a:pPr lvl="1">
              <a:defRPr sz="1900"/>
            </a:pPr>
            <a:r>
              <a:t>Write Acceleration: </a:t>
            </a:r>
          </a:p>
          <a:p>
            <a:pPr lvl="2">
              <a:defRPr sz="1900"/>
            </a:pPr>
            <a:r>
              <a:t>When OS writes data, store data in disk buffer and return completion interrupt. Commit the data to physical disk “later”.</a:t>
            </a:r>
          </a:p>
          <a:p>
            <a:pPr lvl="2">
              <a:defRPr sz="1900"/>
            </a:pPr>
            <a:r>
              <a:t>If power fails, data in disk buffer could be lost!</a:t>
            </a:r>
          </a:p>
          <a:p>
            <a:pPr marL="320842" indent="-320842">
              <a:defRPr sz="1900"/>
            </a:pPr>
            <a:endParaRPr/>
          </a:p>
          <a:p>
            <a:pPr marL="320842" indent="-320842">
              <a:defRPr sz="1900"/>
            </a:pPr>
            <a:r>
              <a:t>https://en.wikipedia.org/wiki/Disk_buffer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Solid State Drives (SSD)</a:t>
            </a:r>
          </a:p>
        </p:txBody>
      </p:sp>
      <p:sp>
        <p:nvSpPr>
          <p:cNvPr id="123" name="Shape 123"/>
          <p:cNvSpPr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300"/>
            </a:lvl1pPr>
          </a:lstStyle>
          <a:p>
            <a:r>
              <a:t>https://en.wikipedia.org/wiki/Solid-state_drive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96391" y="-114300"/>
            <a:ext cx="8361809" cy="1118097"/>
          </a:xfrm>
          <a:prstGeom prst="rect">
            <a:avLst/>
          </a:prstGeom>
        </p:spPr>
        <p:txBody>
          <a:bodyPr/>
          <a:lstStyle/>
          <a:p>
            <a:r>
              <a:t>SSD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half" idx="1"/>
          </p:nvPr>
        </p:nvSpPr>
        <p:spPr>
          <a:xfrm>
            <a:off x="128984" y="1081633"/>
            <a:ext cx="4162426" cy="5837734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000"/>
            </a:pPr>
            <a:r>
              <a:t>NAND-based flash memory to store persistent data</a:t>
            </a:r>
          </a:p>
          <a:p>
            <a:pPr lvl="1">
              <a:defRPr sz="2000"/>
            </a:pPr>
            <a:r>
              <a:t>Plus a controller performs Error Correction, Wear Leveling, Caching, etc.</a:t>
            </a:r>
          </a:p>
          <a:p>
            <a:pPr marL="320842" indent="-320842">
              <a:defRPr sz="2000"/>
            </a:pPr>
            <a:r>
              <a:t>No mechanical components</a:t>
            </a:r>
          </a:p>
          <a:p>
            <a:pPr marL="320842" indent="-320842">
              <a:defRPr sz="2000"/>
            </a:pPr>
            <a:r>
              <a:t>Works with various interfaces</a:t>
            </a:r>
          </a:p>
          <a:p>
            <a:pPr lvl="1">
              <a:defRPr sz="2000"/>
            </a:pPr>
            <a:r>
              <a:t>SATA, SAS, PCI, USB, Fibre Channel, IDE</a:t>
            </a:r>
          </a:p>
          <a:p>
            <a:pPr marL="320842" indent="-320842">
              <a:defRPr sz="2000"/>
            </a:pPr>
            <a:r>
              <a:t>Disks in various form factors</a:t>
            </a:r>
          </a:p>
          <a:p>
            <a:pPr lvl="1">
              <a:defRPr sz="2000"/>
            </a:pPr>
            <a:r>
              <a:t>Regular, Thumb, embedded</a:t>
            </a:r>
          </a:p>
          <a:p>
            <a:pPr marL="320842" indent="-320842">
              <a:defRPr sz="2000"/>
            </a:pPr>
            <a:r>
              <a:t>SSDs may also be used as buffer in Hard disks to improve reliability</a:t>
            </a:r>
          </a:p>
          <a:p>
            <a:pPr marL="320842" indent="-320842">
              <a:defRPr sz="2000"/>
            </a:pPr>
            <a:r>
              <a:t>Or DRAM could be used as buffer to improve SSD access latencies</a:t>
            </a:r>
          </a:p>
        </p:txBody>
      </p:sp>
      <p:sp>
        <p:nvSpPr>
          <p:cNvPr id="128" name="Shape 128"/>
          <p:cNvSpPr/>
          <p:nvPr/>
        </p:nvSpPr>
        <p:spPr>
          <a:xfrm>
            <a:off x="4633763" y="1018133"/>
            <a:ext cx="4508253" cy="593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20842" indent="-320842">
              <a:spcBef>
                <a:spcPts val="700"/>
              </a:spcBef>
              <a:buSzPct val="100000"/>
              <a:buChar char="•"/>
              <a:defRPr sz="2000"/>
            </a:pPr>
            <a:r>
              <a:t>SSD vs Hard Disks</a:t>
            </a:r>
          </a:p>
          <a:p>
            <a:pPr marL="701842" lvl="1" indent="-320842">
              <a:spcBef>
                <a:spcPts val="700"/>
              </a:spcBef>
              <a:buSzPct val="100000"/>
              <a:buChar char="•"/>
              <a:defRPr sz="2000"/>
            </a:pPr>
            <a:r>
              <a:t>Lower Access Latencies</a:t>
            </a:r>
          </a:p>
          <a:p>
            <a:pPr marL="1082842" lvl="2" indent="-320842">
              <a:spcBef>
                <a:spcPts val="700"/>
              </a:spcBef>
              <a:buSzPct val="100000"/>
              <a:buChar char="•"/>
              <a:defRPr sz="2000"/>
            </a:pPr>
            <a:r>
              <a:t>Random access ~ 0.1ms</a:t>
            </a:r>
          </a:p>
          <a:p>
            <a:pPr marL="701842" lvl="1" indent="-320842">
              <a:spcBef>
                <a:spcPts val="700"/>
              </a:spcBef>
              <a:buSzPct val="100000"/>
              <a:buChar char="•"/>
              <a:defRPr sz="2000"/>
            </a:pPr>
            <a:r>
              <a:t>Higher throughput</a:t>
            </a:r>
          </a:p>
          <a:p>
            <a:pPr marL="701842" lvl="1" indent="-320842">
              <a:spcBef>
                <a:spcPts val="700"/>
              </a:spcBef>
              <a:buSzPct val="100000"/>
              <a:buChar char="•"/>
              <a:defRPr sz="2000"/>
            </a:pPr>
            <a:r>
              <a:t>Reliability </a:t>
            </a:r>
          </a:p>
          <a:p>
            <a:pPr marL="1082842" lvl="2" indent="-320842">
              <a:spcBef>
                <a:spcPts val="700"/>
              </a:spcBef>
              <a:buSzPct val="100000"/>
              <a:buChar char="•"/>
              <a:defRPr sz="2000"/>
            </a:pPr>
            <a:r>
              <a:t>No moving parts </a:t>
            </a:r>
          </a:p>
          <a:p>
            <a:pPr marL="1082842" lvl="2" indent="-320842">
              <a:spcBef>
                <a:spcPts val="700"/>
              </a:spcBef>
              <a:buSzPct val="100000"/>
              <a:buChar char="•"/>
              <a:defRPr sz="2000"/>
            </a:pPr>
            <a:r>
              <a:t>But repeated writes to the same cell makes the cell unreliable. </a:t>
            </a:r>
          </a:p>
          <a:p>
            <a:pPr marL="1082842" lvl="2" indent="-320842">
              <a:spcBef>
                <a:spcPts val="700"/>
              </a:spcBef>
              <a:buSzPct val="100000"/>
              <a:buChar char="•"/>
              <a:defRPr sz="2000"/>
            </a:pPr>
            <a:r>
              <a:t>Wear leveling: write to a different cell each time</a:t>
            </a:r>
          </a:p>
          <a:p>
            <a:pPr marL="701842" lvl="1" indent="-320842">
              <a:spcBef>
                <a:spcPts val="700"/>
              </a:spcBef>
              <a:buSzPct val="100000"/>
              <a:buChar char="•"/>
              <a:defRPr sz="2000"/>
            </a:pPr>
            <a:r>
              <a:t>Silent operation</a:t>
            </a:r>
          </a:p>
          <a:p>
            <a:pPr marL="701842" lvl="1" indent="-320842">
              <a:spcBef>
                <a:spcPts val="700"/>
              </a:spcBef>
              <a:buSzPct val="100000"/>
              <a:buChar char="•"/>
              <a:defRPr sz="2000"/>
            </a:pPr>
            <a:r>
              <a:t>Low power consumption</a:t>
            </a:r>
          </a:p>
          <a:p>
            <a:pPr marL="701842" lvl="1" indent="-320842">
              <a:spcBef>
                <a:spcPts val="700"/>
              </a:spcBef>
              <a:buSzPct val="100000"/>
              <a:buChar char="•"/>
              <a:defRPr sz="2000"/>
            </a:pPr>
            <a:r>
              <a:t>Smaller capacities </a:t>
            </a:r>
          </a:p>
          <a:p>
            <a:pPr marL="701842" lvl="1" indent="-320842">
              <a:spcBef>
                <a:spcPts val="700"/>
              </a:spcBef>
              <a:buSzPct val="100000"/>
              <a:buChar char="•"/>
              <a:defRPr sz="2000"/>
            </a:pPr>
            <a:r>
              <a:t>More expensive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76200" y="63500"/>
            <a:ext cx="8991600" cy="892820"/>
          </a:xfrm>
          <a:prstGeom prst="rect">
            <a:avLst/>
          </a:prstGeom>
        </p:spPr>
        <p:txBody>
          <a:bodyPr/>
          <a:lstStyle/>
          <a:p>
            <a:r>
              <a:t>Network Attached Storage (NAS)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half" idx="1"/>
          </p:nvPr>
        </p:nvSpPr>
        <p:spPr>
          <a:xfrm>
            <a:off x="76200" y="750440"/>
            <a:ext cx="8991600" cy="1530798"/>
          </a:xfrm>
          <a:prstGeom prst="rect">
            <a:avLst/>
          </a:prstGeom>
        </p:spPr>
        <p:txBody>
          <a:bodyPr/>
          <a:lstStyle/>
          <a:p>
            <a:r>
              <a:t>A storage server accessed over a Local Area Network (LAN)</a:t>
            </a:r>
          </a:p>
        </p:txBody>
      </p:sp>
      <p:sp>
        <p:nvSpPr>
          <p:cNvPr id="132" name="Shape 132"/>
          <p:cNvSpPr/>
          <p:nvPr/>
        </p:nvSpPr>
        <p:spPr>
          <a:xfrm>
            <a:off x="2908300" y="2794000"/>
            <a:ext cx="3050233" cy="1270000"/>
          </a:xfrm>
          <a:prstGeom prst="ellipse">
            <a:avLst/>
          </a:prstGeom>
          <a:gradFill>
            <a:gsLst>
              <a:gs pos="0">
                <a:srgbClr val="1919CE"/>
              </a:gs>
              <a:gs pos="100000">
                <a:schemeClr val="accent6">
                  <a:satOff val="39826"/>
                  <a:lumOff val="35359"/>
                </a:schemeClr>
              </a:gs>
            </a:gsLst>
            <a:lin ang="16200000"/>
          </a:gra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LAN</a:t>
            </a:r>
          </a:p>
        </p:txBody>
      </p:sp>
      <p:grpSp>
        <p:nvGrpSpPr>
          <p:cNvPr id="137" name="Group 137"/>
          <p:cNvGrpSpPr/>
          <p:nvPr/>
        </p:nvGrpSpPr>
        <p:grpSpPr>
          <a:xfrm>
            <a:off x="5702978" y="2520245"/>
            <a:ext cx="1209705" cy="1270001"/>
            <a:chOff x="0" y="0"/>
            <a:chExt cx="1209703" cy="1270000"/>
          </a:xfrm>
        </p:grpSpPr>
        <p:pic>
          <p:nvPicPr>
            <p:cNvPr id="133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72843" y="0"/>
              <a:ext cx="436861" cy="429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63992" y="433290"/>
              <a:ext cx="436862" cy="429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72843" y="840420"/>
              <a:ext cx="436861" cy="429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" name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269273"/>
              <a:ext cx="885066" cy="8850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8" name="Shape 138"/>
          <p:cNvSpPr/>
          <p:nvPr/>
        </p:nvSpPr>
        <p:spPr>
          <a:xfrm>
            <a:off x="6319185" y="3894810"/>
            <a:ext cx="71389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NAS</a:t>
            </a:r>
          </a:p>
        </p:txBody>
      </p:sp>
      <p:pic>
        <p:nvPicPr>
          <p:cNvPr id="139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06700" y="2794000"/>
            <a:ext cx="421392" cy="4213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21000" y="3454400"/>
            <a:ext cx="421392" cy="4213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24300" y="3784600"/>
            <a:ext cx="421392" cy="4213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24300" y="2527300"/>
            <a:ext cx="421392" cy="4213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24400" y="2527300"/>
            <a:ext cx="421392" cy="4213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27600" y="3666210"/>
            <a:ext cx="421392" cy="421393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2039097" y="3728154"/>
            <a:ext cx="96779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Clients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/>
            </a:pPr>
            <a:fld id="{86CB4B4D-7CA3-9044-876B-883B54F8677D}" type="slidenum">
              <a:rPr sz="1400"/>
              <a:t>2</a:t>
            </a:fld>
            <a:endParaRPr sz="1400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80011" y="101600"/>
            <a:ext cx="8555989" cy="968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Layering in the I/O subsystem</a:t>
            </a:r>
          </a:p>
        </p:txBody>
      </p:sp>
      <p:pic>
        <p:nvPicPr>
          <p:cNvPr id="4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800" y="1790896"/>
            <a:ext cx="7598412" cy="5005593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1270000" y="1459904"/>
            <a:ext cx="6775450" cy="546696"/>
          </a:xfrm>
          <a:prstGeom prst="rect">
            <a:avLst/>
          </a:prstGeom>
          <a:solidFill>
            <a:srgbClr val="00FDFF">
              <a:alpha val="36722"/>
            </a:srgbClr>
          </a:solidFill>
          <a:ln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000"/>
            </a:lvl1pPr>
          </a:lstStyle>
          <a:p>
            <a:r>
              <a:t>User Applications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3091" y="4005263"/>
            <a:ext cx="1031875" cy="1031875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76200" y="63500"/>
            <a:ext cx="8991600" cy="892820"/>
          </a:xfrm>
          <a:prstGeom prst="rect">
            <a:avLst/>
          </a:prstGeom>
        </p:spPr>
        <p:txBody>
          <a:bodyPr/>
          <a:lstStyle/>
          <a:p>
            <a:r>
              <a:t>Storage Area Network (SAN)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sz="half" idx="1"/>
          </p:nvPr>
        </p:nvSpPr>
        <p:spPr>
          <a:xfrm>
            <a:off x="76200" y="750440"/>
            <a:ext cx="8991600" cy="2200232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500"/>
            </a:pPr>
            <a:r>
              <a:t>A dedicated network to access a collection of storage media </a:t>
            </a:r>
          </a:p>
          <a:p>
            <a:pPr lvl="1">
              <a:defRPr sz="2500"/>
            </a:pPr>
            <a:r>
              <a:t>High speed network interconnect</a:t>
            </a:r>
          </a:p>
          <a:p>
            <a:pPr lvl="2">
              <a:defRPr sz="2500"/>
            </a:pPr>
            <a:r>
              <a:t>Fiber Channel, iSCSI, AoE etc</a:t>
            </a:r>
          </a:p>
          <a:p>
            <a:pPr lvl="1">
              <a:defRPr sz="2500"/>
            </a:pPr>
            <a:r>
              <a:t>Virtualized storage</a:t>
            </a:r>
          </a:p>
          <a:p>
            <a:pPr lvl="2">
              <a:defRPr sz="2500"/>
            </a:pPr>
            <a:r>
              <a:t>Consolidated block-level access</a:t>
            </a:r>
          </a:p>
        </p:txBody>
      </p:sp>
      <p:sp>
        <p:nvSpPr>
          <p:cNvPr id="150" name="Shape 150"/>
          <p:cNvSpPr/>
          <p:nvPr/>
        </p:nvSpPr>
        <p:spPr>
          <a:xfrm>
            <a:off x="4195069" y="3886200"/>
            <a:ext cx="3050234" cy="1270000"/>
          </a:xfrm>
          <a:prstGeom prst="ellipse">
            <a:avLst/>
          </a:prstGeom>
          <a:gradFill>
            <a:gsLst>
              <a:gs pos="0">
                <a:srgbClr val="1919CE"/>
              </a:gs>
              <a:gs pos="100000">
                <a:schemeClr val="accent6">
                  <a:satOff val="39826"/>
                  <a:lumOff val="35359"/>
                </a:schemeClr>
              </a:gs>
            </a:gsLst>
            <a:lin ang="16200000"/>
          </a:gra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SAN</a:t>
            </a:r>
          </a:p>
        </p:txBody>
      </p:sp>
      <p:grpSp>
        <p:nvGrpSpPr>
          <p:cNvPr id="155" name="Group 155"/>
          <p:cNvGrpSpPr/>
          <p:nvPr/>
        </p:nvGrpSpPr>
        <p:grpSpPr>
          <a:xfrm>
            <a:off x="6735069" y="3417397"/>
            <a:ext cx="982884" cy="1031875"/>
            <a:chOff x="0" y="0"/>
            <a:chExt cx="982883" cy="1031873"/>
          </a:xfrm>
        </p:grpSpPr>
        <p:pic>
          <p:nvPicPr>
            <p:cNvPr id="151" name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27934" y="0"/>
              <a:ext cx="354950" cy="349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" name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20743" y="352047"/>
              <a:ext cx="354950" cy="349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" name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27934" y="682840"/>
              <a:ext cx="354950" cy="349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" name="pasted-image.tif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18784"/>
              <a:ext cx="719116" cy="7191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6" name="Shape 156"/>
          <p:cNvSpPr/>
          <p:nvPr/>
        </p:nvSpPr>
        <p:spPr>
          <a:xfrm>
            <a:off x="7250355" y="5520410"/>
            <a:ext cx="1906896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Storage Server</a:t>
            </a:r>
          </a:p>
        </p:txBody>
      </p:sp>
      <p:grpSp>
        <p:nvGrpSpPr>
          <p:cNvPr id="161" name="Group 161"/>
          <p:cNvGrpSpPr/>
          <p:nvPr/>
        </p:nvGrpSpPr>
        <p:grpSpPr>
          <a:xfrm>
            <a:off x="6303269" y="4468903"/>
            <a:ext cx="982885" cy="1031875"/>
            <a:chOff x="0" y="0"/>
            <a:chExt cx="982883" cy="1031873"/>
          </a:xfrm>
        </p:grpSpPr>
        <p:pic>
          <p:nvPicPr>
            <p:cNvPr id="157" name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27934" y="0"/>
              <a:ext cx="354950" cy="349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8" name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20743" y="352047"/>
              <a:ext cx="354950" cy="349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9" name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27934" y="682840"/>
              <a:ext cx="354950" cy="349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0" name="pasted-image.tif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18784"/>
              <a:ext cx="719116" cy="7191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Group 166"/>
          <p:cNvGrpSpPr/>
          <p:nvPr/>
        </p:nvGrpSpPr>
        <p:grpSpPr>
          <a:xfrm>
            <a:off x="5228744" y="3061797"/>
            <a:ext cx="982884" cy="1031875"/>
            <a:chOff x="0" y="0"/>
            <a:chExt cx="982883" cy="1031873"/>
          </a:xfrm>
        </p:grpSpPr>
        <p:pic>
          <p:nvPicPr>
            <p:cNvPr id="162" name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27934" y="0"/>
              <a:ext cx="354950" cy="349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3" name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20743" y="352047"/>
              <a:ext cx="354950" cy="349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4" name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27934" y="682840"/>
              <a:ext cx="354950" cy="349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5" name="pasted-image.tif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18784"/>
              <a:ext cx="719116" cy="7191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1" name="Group 171"/>
          <p:cNvGrpSpPr/>
          <p:nvPr/>
        </p:nvGrpSpPr>
        <p:grpSpPr>
          <a:xfrm>
            <a:off x="4613958" y="4827097"/>
            <a:ext cx="982884" cy="1031875"/>
            <a:chOff x="0" y="0"/>
            <a:chExt cx="982883" cy="1031873"/>
          </a:xfrm>
        </p:grpSpPr>
        <p:pic>
          <p:nvPicPr>
            <p:cNvPr id="167" name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27934" y="0"/>
              <a:ext cx="354950" cy="349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8" name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20743" y="352047"/>
              <a:ext cx="354950" cy="349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9" name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27934" y="682840"/>
              <a:ext cx="354950" cy="349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pasted-image.tif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18784"/>
              <a:ext cx="719116" cy="7191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2" name="Shape 172"/>
          <p:cNvSpPr/>
          <p:nvPr/>
        </p:nvSpPr>
        <p:spPr>
          <a:xfrm>
            <a:off x="3067449" y="3323310"/>
            <a:ext cx="1543160" cy="764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Application</a:t>
            </a:r>
            <a:br/>
            <a:r>
              <a:t>Server</a:t>
            </a:r>
          </a:p>
        </p:txBody>
      </p:sp>
      <p:sp>
        <p:nvSpPr>
          <p:cNvPr id="173" name="Shape 173"/>
          <p:cNvSpPr/>
          <p:nvPr/>
        </p:nvSpPr>
        <p:spPr>
          <a:xfrm>
            <a:off x="512069" y="3886200"/>
            <a:ext cx="3050234" cy="1270000"/>
          </a:xfrm>
          <a:prstGeom prst="ellipse">
            <a:avLst/>
          </a:prstGeom>
          <a:gradFill>
            <a:gsLst>
              <a:gs pos="0">
                <a:srgbClr val="1919CE"/>
              </a:gs>
              <a:gs pos="100000">
                <a:schemeClr val="accent6">
                  <a:satOff val="39826"/>
                  <a:lumOff val="35359"/>
                </a:schemeClr>
              </a:gs>
            </a:gsLst>
            <a:lin ang="16200000"/>
          </a:gra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LAN</a:t>
            </a:r>
          </a:p>
        </p:txBody>
      </p:sp>
      <p:pic>
        <p:nvPicPr>
          <p:cNvPr id="174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5895" y="3722638"/>
            <a:ext cx="421393" cy="4213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64596" y="3608338"/>
            <a:ext cx="421393" cy="4213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5595" y="4774144"/>
            <a:ext cx="421393" cy="4213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47196" y="4954538"/>
            <a:ext cx="421393" cy="421393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/>
        </p:nvSpPr>
        <p:spPr>
          <a:xfrm>
            <a:off x="362697" y="5241010"/>
            <a:ext cx="96779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Clients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/>
            </a:pPr>
            <a:fld id="{86CB4B4D-7CA3-9044-876B-883B54F8677D}" type="slidenum">
              <a:rPr sz="1400"/>
              <a:t>3</a:t>
            </a:fld>
            <a:endParaRPr sz="1400"/>
          </a:p>
        </p:txBody>
      </p: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86968">
              <a:defRPr sz="4268"/>
            </a:lvl1pPr>
          </a:lstStyle>
          <a:p>
            <a:r>
              <a:t>How CPU and I/O devices communicate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1006475" y="5384800"/>
            <a:ext cx="3143548" cy="895747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defTabSz="68580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lvl1pPr>
          </a:lstStyle>
          <a:p>
            <a:r>
              <a:t>A single-bus architecture</a:t>
            </a:r>
          </a:p>
        </p:txBody>
      </p:sp>
      <p:pic>
        <p:nvPicPr>
          <p:cNvPr id="52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550" y="1416050"/>
            <a:ext cx="8388350" cy="3797300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5091826" y="5395336"/>
            <a:ext cx="4109057" cy="409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defRPr sz="2200">
                <a:solidFill>
                  <a:schemeClr val="accent2"/>
                </a:solidFill>
              </a:defRPr>
            </a:lvl1pPr>
          </a:lstStyle>
          <a:p>
            <a:r>
              <a:t>A dual-bus memory architecture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/>
            </a:pPr>
            <a:fld id="{86CB4B4D-7CA3-9044-876B-883B54F8677D}" type="slidenum">
              <a:rPr sz="1400"/>
              <a:t>4</a:t>
            </a:fld>
            <a:endParaRPr sz="1400"/>
          </a:p>
        </p:txBody>
      </p:sp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Device Controllers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377080" y="1295400"/>
            <a:ext cx="815732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0736" indent="-280736">
              <a:lnSpc>
                <a:spcPct val="90000"/>
              </a:lnSpc>
              <a:spcBef>
                <a:spcPts val="600"/>
              </a:spcBef>
            </a:pPr>
            <a:r>
              <a:rPr sz="2800"/>
              <a:t>I/O devices may have </a:t>
            </a:r>
          </a:p>
          <a:p>
            <a:pPr marL="621631" lvl="1" indent="-240631">
              <a:lnSpc>
                <a:spcPct val="90000"/>
              </a:lnSpc>
              <a:spcBef>
                <a:spcPts val="500"/>
              </a:spcBef>
              <a:buChar char="–"/>
              <a:defRPr sz="2800"/>
            </a:pPr>
            <a:r>
              <a:rPr sz="2400"/>
              <a:t>mechanical components</a:t>
            </a:r>
          </a:p>
          <a:p>
            <a:pPr marL="621631" lvl="1" indent="-240631">
              <a:lnSpc>
                <a:spcPct val="90000"/>
              </a:lnSpc>
              <a:spcBef>
                <a:spcPts val="500"/>
              </a:spcBef>
              <a:buChar char="–"/>
              <a:defRPr sz="2800"/>
            </a:pPr>
            <a:r>
              <a:rPr sz="2400"/>
              <a:t>electronic components</a:t>
            </a:r>
          </a:p>
          <a:p>
            <a:pPr>
              <a:lnSpc>
                <a:spcPct val="90000"/>
              </a:lnSpc>
            </a:pPr>
            <a:endParaRPr sz="2800"/>
          </a:p>
          <a:p>
            <a:pPr marL="280736" indent="-280736">
              <a:lnSpc>
                <a:spcPct val="90000"/>
              </a:lnSpc>
              <a:spcBef>
                <a:spcPts val="600"/>
              </a:spcBef>
            </a:pPr>
            <a:r>
              <a:rPr sz="2800"/>
              <a:t>Device controller is the electronic component</a:t>
            </a:r>
          </a:p>
          <a:p>
            <a:pPr marL="621631" lvl="1" indent="-240631">
              <a:lnSpc>
                <a:spcPct val="90000"/>
              </a:lnSpc>
              <a:spcBef>
                <a:spcPts val="500"/>
              </a:spcBef>
              <a:buChar char="–"/>
              <a:defRPr sz="2800"/>
            </a:pPr>
            <a:r>
              <a:rPr sz="2400"/>
              <a:t>may be able to handle multiple devices</a:t>
            </a:r>
          </a:p>
          <a:p>
            <a:pPr>
              <a:lnSpc>
                <a:spcPct val="90000"/>
              </a:lnSpc>
            </a:pPr>
            <a:endParaRPr sz="2800"/>
          </a:p>
          <a:p>
            <a:pPr marL="280736" indent="-280736">
              <a:lnSpc>
                <a:spcPct val="90000"/>
              </a:lnSpc>
              <a:spcBef>
                <a:spcPts val="600"/>
              </a:spcBef>
            </a:pPr>
            <a:r>
              <a:rPr sz="2800"/>
              <a:t>Controller's tasks</a:t>
            </a:r>
          </a:p>
          <a:p>
            <a:pPr marL="621631" lvl="1" indent="-240631">
              <a:lnSpc>
                <a:spcPct val="90000"/>
              </a:lnSpc>
              <a:spcBef>
                <a:spcPts val="500"/>
              </a:spcBef>
              <a:buChar char="–"/>
              <a:defRPr sz="2800"/>
            </a:pPr>
            <a:r>
              <a:rPr sz="2400"/>
              <a:t>Intermediary between I/O devices, CPU, and memory</a:t>
            </a:r>
          </a:p>
          <a:p>
            <a:pPr marL="621631" lvl="1" indent="-240631">
              <a:lnSpc>
                <a:spcPct val="90000"/>
              </a:lnSpc>
              <a:spcBef>
                <a:spcPts val="500"/>
              </a:spcBef>
              <a:buChar char="–"/>
              <a:defRPr sz="2800"/>
            </a:pPr>
            <a:r>
              <a:rPr sz="2400"/>
              <a:t>convert serial bit stream to block of bytes</a:t>
            </a:r>
          </a:p>
          <a:p>
            <a:pPr marL="621631" lvl="1" indent="-240631">
              <a:lnSpc>
                <a:spcPct val="90000"/>
              </a:lnSpc>
              <a:spcBef>
                <a:spcPts val="500"/>
              </a:spcBef>
              <a:buChar char="–"/>
              <a:defRPr sz="2800"/>
            </a:pPr>
            <a:r>
              <a:rPr sz="2400"/>
              <a:t>perform error correction as necessary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/>
            </a:pPr>
            <a:fld id="{86CB4B4D-7CA3-9044-876B-883B54F8677D}" type="slidenum">
              <a:rPr sz="1400"/>
              <a:t>5</a:t>
            </a:fld>
            <a:endParaRPr sz="1400"/>
          </a:p>
        </p:txBody>
      </p:sp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pPr>
              <a:defRPr sz="4400"/>
            </a:pPr>
            <a:r>
              <a:rPr sz="4800"/>
              <a:t>Programmed I/O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xfrm>
            <a:off x="96589" y="3206750"/>
            <a:ext cx="8950822" cy="9272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2800"/>
            </a:lvl1pPr>
          </a:lstStyle>
          <a:p>
            <a:pPr>
              <a:defRPr sz="3200"/>
            </a:pPr>
            <a:r>
              <a:rPr sz="2800"/>
              <a:t>Printing a string: CPU transfers one byte at a time to device</a:t>
            </a:r>
          </a:p>
        </p:txBody>
      </p:sp>
      <p:pic>
        <p:nvPicPr>
          <p:cNvPr id="62" name="5-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7021" y="938212"/>
            <a:ext cx="5438842" cy="22319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5775" y="3806825"/>
            <a:ext cx="8362950" cy="23923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/>
            </a:pPr>
            <a:fld id="{86CB4B4D-7CA3-9044-876B-883B54F8677D}" type="slidenum">
              <a:rPr sz="1400"/>
              <a:t>6</a:t>
            </a:fld>
            <a:endParaRPr sz="140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83343" y="-1"/>
            <a:ext cx="8346282" cy="8447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Interrupts</a:t>
            </a:r>
          </a:p>
        </p:txBody>
      </p:sp>
      <p:sp>
        <p:nvSpPr>
          <p:cNvPr id="67" name="Shape 67"/>
          <p:cNvSpPr/>
          <p:nvPr/>
        </p:nvSpPr>
        <p:spPr>
          <a:xfrm>
            <a:off x="5372100" y="4600575"/>
            <a:ext cx="685800" cy="48577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6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2854" y="820242"/>
            <a:ext cx="5632714" cy="4471143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5-5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02714" y="3781599"/>
            <a:ext cx="6320914" cy="2433831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>
            <a:spLocks noGrp="1"/>
          </p:cNvSpPr>
          <p:nvPr>
            <p:ph type="body" sz="quarter" idx="1"/>
          </p:nvPr>
        </p:nvSpPr>
        <p:spPr>
          <a:xfrm>
            <a:off x="5396557" y="756334"/>
            <a:ext cx="3735469" cy="28542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899" indent="-342899">
              <a:lnSpc>
                <a:spcPct val="90000"/>
              </a:lnSpc>
              <a:spcBef>
                <a:spcPts val="600"/>
              </a:spcBef>
              <a:defRPr sz="1900"/>
            </a:pPr>
            <a:r>
              <a:t>I/O events signaled by device to CPU</a:t>
            </a:r>
          </a:p>
          <a:p>
            <a:pPr marL="342899" indent="-342899">
              <a:lnSpc>
                <a:spcPct val="90000"/>
              </a:lnSpc>
              <a:spcBef>
                <a:spcPts val="600"/>
              </a:spcBef>
              <a:defRPr sz="1900"/>
            </a:pPr>
            <a:r>
              <a:t>Interrupt-request (IRQ) line triggered by controller to CPU</a:t>
            </a:r>
          </a:p>
          <a:p>
            <a:pPr marL="723900" lvl="1" indent="-342900">
              <a:lnSpc>
                <a:spcPct val="90000"/>
              </a:lnSpc>
              <a:spcBef>
                <a:spcPts val="600"/>
              </a:spcBef>
              <a:defRPr sz="1900"/>
            </a:pPr>
            <a:r>
              <a:t>Checked by CPU after each instruction</a:t>
            </a:r>
          </a:p>
          <a:p>
            <a:pPr marL="342899" indent="-342899">
              <a:lnSpc>
                <a:spcPct val="90000"/>
              </a:lnSpc>
              <a:spcBef>
                <a:spcPts val="600"/>
              </a:spcBef>
              <a:defRPr sz="1900"/>
            </a:pPr>
            <a:r>
              <a:t>Interrupt vector table used to invoke the correct interrupt handler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-1" y="-25400"/>
            <a:ext cx="9144001" cy="1143000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Example: Intel Pentium Interrupt Vector Table</a:t>
            </a:r>
          </a:p>
        </p:txBody>
      </p:sp>
      <p:pic>
        <p:nvPicPr>
          <p:cNvPr id="7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443" y="1037582"/>
            <a:ext cx="7946357" cy="56316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/>
            </a:pPr>
            <a:fld id="{86CB4B4D-7CA3-9044-876B-883B54F8677D}" type="slidenum">
              <a:rPr sz="1400"/>
              <a:t>8</a:t>
            </a:fld>
            <a:endParaRPr sz="1400"/>
          </a:p>
        </p:txBody>
      </p:sp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159394" y="114300"/>
            <a:ext cx="7393931" cy="889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pPr>
              <a:defRPr sz="4400"/>
            </a:pPr>
            <a:r>
              <a:rPr sz="4800"/>
              <a:t>Interrupt-Driven I/O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half" idx="1"/>
          </p:nvPr>
        </p:nvSpPr>
        <p:spPr>
          <a:xfrm>
            <a:off x="285749" y="4562475"/>
            <a:ext cx="8585202" cy="15335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87680" indent="-487680" defTabSz="731520">
              <a:lnSpc>
                <a:spcPct val="90000"/>
              </a:lnSpc>
              <a:spcBef>
                <a:spcPts val="500"/>
              </a:spcBef>
              <a:buSzTx/>
              <a:buNone/>
              <a:defRPr sz="2560"/>
            </a:pPr>
            <a:r>
              <a:rPr sz="2240"/>
              <a:t>Writing a string to the printer using interrupt-driven I/O</a:t>
            </a:r>
          </a:p>
          <a:p>
            <a:pPr marL="670559" lvl="1" indent="-365760" defTabSz="731520">
              <a:lnSpc>
                <a:spcPct val="90000"/>
              </a:lnSpc>
              <a:spcBef>
                <a:spcPts val="400"/>
              </a:spcBef>
              <a:buAutoNum type="alphaLcParenBoth"/>
              <a:defRPr sz="2240"/>
            </a:pPr>
            <a:r>
              <a:rPr sz="1920"/>
              <a:t>Code executed when print system call is made</a:t>
            </a:r>
          </a:p>
          <a:p>
            <a:pPr marL="914400" lvl="2" indent="-304800" defTabSz="731520">
              <a:lnSpc>
                <a:spcPct val="90000"/>
              </a:lnSpc>
              <a:spcBef>
                <a:spcPts val="300"/>
              </a:spcBef>
              <a:buChar char="–"/>
              <a:defRPr sz="1920"/>
            </a:pPr>
            <a:r>
              <a:rPr sz="1600"/>
              <a:t>Starts off  by printing the first character</a:t>
            </a:r>
          </a:p>
          <a:p>
            <a:pPr marL="426720" lvl="1" indent="-121920" defTabSz="731520">
              <a:lnSpc>
                <a:spcPct val="90000"/>
              </a:lnSpc>
              <a:spcBef>
                <a:spcPts val="400"/>
              </a:spcBef>
              <a:buSzTx/>
              <a:buNone/>
              <a:defRPr sz="2240"/>
            </a:pPr>
            <a:r>
              <a:rPr sz="1920"/>
              <a:t>(b) Interrupt service procedure</a:t>
            </a:r>
          </a:p>
          <a:p>
            <a:pPr marL="914400" lvl="2" indent="-304800" defTabSz="731520">
              <a:lnSpc>
                <a:spcPct val="90000"/>
              </a:lnSpc>
              <a:spcBef>
                <a:spcPts val="300"/>
              </a:spcBef>
              <a:defRPr sz="1920"/>
            </a:pPr>
            <a:r>
              <a:rPr sz="1600"/>
              <a:t>called every time the printer completes printing one character and generates an interrupt</a:t>
            </a:r>
          </a:p>
        </p:txBody>
      </p:sp>
      <p:pic>
        <p:nvPicPr>
          <p:cNvPr id="7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" y="939800"/>
            <a:ext cx="8458200" cy="35337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2400"/>
            </a:pPr>
            <a:fld id="{86CB4B4D-7CA3-9044-876B-883B54F8677D}" type="slidenum">
              <a:rPr sz="1400"/>
              <a:t>9</a:t>
            </a:fld>
            <a:endParaRPr sz="1400"/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Direct Memory Access (DMA)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5301456" y="910480"/>
            <a:ext cx="3991769" cy="25312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defRPr sz="2300"/>
            </a:pPr>
            <a:r>
              <a:t>DMA allows I/O controllers to directly transfer data to/from the main memory.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defRPr sz="2300"/>
            </a:pPr>
            <a:endParaRPr/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defRPr sz="2300"/>
            </a:pPr>
            <a:r>
              <a:t>Frees up the CPU for other tasks</a:t>
            </a:r>
          </a:p>
        </p:txBody>
      </p:sp>
      <p:pic>
        <p:nvPicPr>
          <p:cNvPr id="84" name="5-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404" y="912812"/>
            <a:ext cx="5146309" cy="2296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6725" y="3263900"/>
            <a:ext cx="8210550" cy="2263775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119062" y="5664200"/>
            <a:ext cx="472092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45745" indent="12287" defTabSz="786384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defRPr sz="2408"/>
            </a:lvl1pPr>
          </a:lstStyle>
          <a:p>
            <a:r>
              <a:t>Code executed by print system call </a:t>
            </a:r>
          </a:p>
        </p:txBody>
      </p:sp>
      <p:sp>
        <p:nvSpPr>
          <p:cNvPr id="87" name="Shape 87"/>
          <p:cNvSpPr/>
          <p:nvPr/>
        </p:nvSpPr>
        <p:spPr>
          <a:xfrm>
            <a:off x="4949452" y="5582635"/>
            <a:ext cx="388297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28600" indent="11430" defTabSz="73152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defRPr sz="2240"/>
            </a:lvl1pPr>
          </a:lstStyle>
          <a:p>
            <a:r>
              <a:t>Interrupt service routine (ISR) called when the entire print job is completed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</Words>
  <Application>Microsoft Macintosh PowerPoint</Application>
  <PresentationFormat>On-screen Show (4:3)</PresentationFormat>
  <Paragraphs>169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Comic Sans MS</vt:lpstr>
      <vt:lpstr>Helvetica Neue</vt:lpstr>
      <vt:lpstr>Times New Roman</vt:lpstr>
      <vt:lpstr>Default</vt:lpstr>
      <vt:lpstr>Input/Output</vt:lpstr>
      <vt:lpstr>Layering in the I/O subsystem</vt:lpstr>
      <vt:lpstr>How CPU and I/O devices communicate</vt:lpstr>
      <vt:lpstr>Device Controllers</vt:lpstr>
      <vt:lpstr>Programmed I/O</vt:lpstr>
      <vt:lpstr>Interrupts</vt:lpstr>
      <vt:lpstr>Example: Intel Pentium Interrupt Vector Table</vt:lpstr>
      <vt:lpstr>Interrupt-Driven I/O</vt:lpstr>
      <vt:lpstr>Direct Memory Access (DMA)</vt:lpstr>
      <vt:lpstr>Device Classification</vt:lpstr>
      <vt:lpstr>Hard Disks</vt:lpstr>
      <vt:lpstr>Hard disk organizes data in tracks and sectors</vt:lpstr>
      <vt:lpstr>Factors affecting read/write latency</vt:lpstr>
      <vt:lpstr>Disk Arm Scheduling Algorithms</vt:lpstr>
      <vt:lpstr>Disk I/O Throughput</vt:lpstr>
      <vt:lpstr>Disk Buffer</vt:lpstr>
      <vt:lpstr>Solid State Drives (SSD)</vt:lpstr>
      <vt:lpstr>SSD</vt:lpstr>
      <vt:lpstr>Network Attached Storage (NAS)</vt:lpstr>
      <vt:lpstr>Storage Area Network (SAN)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Input/Output</dc:title>
  <cp:lastModifiedBy>Kartik Gopalan</cp:lastModifiedBy>
  <cp:revision>1</cp:revision>
  <dcterms:modified xsi:type="dcterms:W3CDTF">2017-02-09T02:12:58Z</dcterms:modified>
</cp:coreProperties>
</file>