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Click to add title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pPr/>
            <a:r>
              <a:t>Click to add subtitle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Click to add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726298" y="4762675"/>
            <a:ext cx="379192" cy="367950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xr.free-electrons.com/source/include/linux/wait.h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/>
          <a:lstStyle>
            <a:lvl1pPr defTabSz="722376">
              <a:defRPr sz="3792"/>
            </a:lvl1pPr>
          </a:lstStyle>
          <a:p>
            <a:pPr/>
            <a:r>
              <a:t>Using semaphores and waitqs in kernel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27927" y="-148639"/>
            <a:ext cx="8229601" cy="857401"/>
          </a:xfrm>
          <a:prstGeom prst="rect">
            <a:avLst/>
          </a:prstGeom>
        </p:spPr>
        <p:txBody>
          <a:bodyPr/>
          <a:lstStyle/>
          <a:p>
            <a:pPr/>
            <a:r>
              <a:t>Semaphores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68681" y="863505"/>
            <a:ext cx="8618119" cy="4233346"/>
          </a:xfrm>
          <a:prstGeom prst="rect">
            <a:avLst/>
          </a:prstGeom>
        </p:spPr>
        <p:txBody>
          <a:bodyPr/>
          <a:lstStyle/>
          <a:p>
            <a:pPr marL="177800" indent="-177800" defTabSz="868680">
              <a:buSzPct val="100000"/>
              <a:buAutoNum type="arabicPeriod" startAt="1"/>
              <a:defRPr sz="1520"/>
            </a:pPr>
            <a:r>
              <a:t>Declaration of Semaphore Variables</a:t>
            </a:r>
          </a:p>
          <a:p>
            <a:pPr lvl="1" indent="217170" defTabSz="868680">
              <a:defRPr sz="1425">
                <a:latin typeface="Courier"/>
                <a:ea typeface="Courier"/>
                <a:cs typeface="Courier"/>
                <a:sym typeface="Courier"/>
              </a:defRPr>
            </a:pPr>
            <a:r>
              <a:t>static DEFINE_SEMAPHORE(semVar); // Declare and initialize a semaphore to 1</a:t>
            </a:r>
          </a:p>
          <a:p>
            <a:pPr marL="177800" indent="-177800" defTabSz="868680">
              <a:buSzPct val="100000"/>
              <a:buAutoNum type="arabicPeriod" startAt="2"/>
              <a:defRPr sz="1520"/>
            </a:pPr>
          </a:p>
          <a:p>
            <a:pPr marL="177800" indent="-177800" defTabSz="868680">
              <a:buSzPct val="100000"/>
              <a:buAutoNum type="arabicPeriod" startAt="2"/>
              <a:defRPr sz="1520"/>
            </a:pPr>
            <a:r>
              <a:t>Initialization of counting semaphores</a:t>
            </a:r>
          </a:p>
          <a:p>
            <a:pPr lvl="1" indent="217170" defTabSz="868680"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sema_init(&amp;semVar, 3);//semVar initialized to 3</a:t>
            </a:r>
          </a:p>
          <a:p>
            <a:pPr marL="177800" indent="-177800" defTabSz="868680">
              <a:buSzPct val="100000"/>
              <a:buAutoNum type="arabicPeriod" startAt="3"/>
              <a:defRPr sz="1520"/>
            </a:pPr>
          </a:p>
          <a:p>
            <a:pPr marL="177800" indent="-177800" defTabSz="868680">
              <a:buSzPct val="100000"/>
              <a:buAutoNum type="arabicPeriod" startAt="3"/>
              <a:defRPr sz="1520"/>
            </a:pPr>
            <a:r>
              <a:t>Use</a:t>
            </a:r>
          </a:p>
          <a:p>
            <a:pPr lvl="1" indent="217170" defTabSz="868680"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down_interruptible(&amp;semVar); //DON’T USE down(&amp;semVar1)…why?</a:t>
            </a:r>
          </a:p>
          <a:p>
            <a:pPr lvl="1" indent="217170" defTabSz="868680"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up(&amp;semVar);</a:t>
            </a:r>
          </a:p>
          <a:p>
            <a:pPr defTabSz="868680">
              <a:defRPr sz="1520"/>
            </a:pPr>
          </a:p>
          <a:p>
            <a:pPr defTabSz="868680">
              <a:defRPr sz="1520"/>
            </a:pPr>
            <a:r>
              <a:t>Other versions of down operations can be found here:</a:t>
            </a:r>
          </a:p>
          <a:p>
            <a:pPr defTabSz="868680">
              <a:defRPr sz="1520"/>
            </a:pPr>
            <a:r>
              <a:t>http://lxr.free-electrons.com/source/include/linux/semaphore.h</a:t>
            </a:r>
          </a:p>
          <a:p>
            <a:pPr defTabSz="868680">
              <a:defRPr sz="1520"/>
            </a:pPr>
            <a:r>
              <a:t>http://lxr.free-electrons.com/source/kernel/locking/semaphore.c</a:t>
            </a:r>
          </a:p>
          <a:p>
            <a:pPr marL="133350" indent="-133350" defTabSz="868680">
              <a:buSzPct val="100000"/>
              <a:buChar char="•"/>
              <a:defRPr sz="1520"/>
            </a:pPr>
          </a:p>
          <a:p>
            <a:pPr marL="133350" indent="-133350" defTabSz="868680">
              <a:buSzPct val="100000"/>
              <a:buChar char="•"/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down_killable</a:t>
            </a:r>
          </a:p>
          <a:p>
            <a:pPr marL="133350" indent="-133350" defTabSz="868680">
              <a:buSzPct val="100000"/>
              <a:buChar char="•"/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down_trylock</a:t>
            </a:r>
          </a:p>
          <a:p>
            <a:pPr marL="133350" indent="-133350" defTabSz="868680">
              <a:buSzPct val="100000"/>
              <a:buChar char="•"/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down_timeout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-9401" y="-36655"/>
            <a:ext cx="8229601" cy="857401"/>
          </a:xfrm>
          <a:prstGeom prst="rect">
            <a:avLst/>
          </a:prstGeom>
        </p:spPr>
        <p:txBody>
          <a:bodyPr/>
          <a:lstStyle/>
          <a:p>
            <a:pPr/>
            <a:r>
              <a:t>Mutex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36338" y="1029148"/>
            <a:ext cx="8550463" cy="3896701"/>
          </a:xfrm>
          <a:prstGeom prst="rect">
            <a:avLst/>
          </a:prstGeom>
        </p:spPr>
        <p:txBody>
          <a:bodyPr/>
          <a:lstStyle/>
          <a:p>
            <a:pPr marL="162426" indent="-162426" defTabSz="493776">
              <a:buSzPct val="100000"/>
              <a:buChar char="•"/>
              <a:defRPr sz="1620"/>
            </a:pPr>
            <a:r>
              <a:t>initialize the mutex as unlocked</a:t>
            </a:r>
          </a:p>
          <a:p>
            <a:pPr lvl="1" indent="123444" defTabSz="493776">
              <a:defRPr sz="1620">
                <a:latin typeface="Courier"/>
                <a:ea typeface="Courier"/>
                <a:cs typeface="Courier"/>
                <a:sym typeface="Courier"/>
              </a:defRPr>
            </a:pPr>
            <a:r>
              <a:t>static DEFINE_MUTEX(mutVar); </a:t>
            </a:r>
          </a:p>
          <a:p>
            <a:pPr marL="162426" indent="-162426" defTabSz="493776">
              <a:buSzPct val="100000"/>
              <a:buChar char="•"/>
              <a:defRPr sz="1620"/>
            </a:pPr>
          </a:p>
          <a:p>
            <a:pPr marL="162426" indent="-162426" defTabSz="493776">
              <a:buSzPct val="100000"/>
              <a:buChar char="•"/>
              <a:defRPr sz="1620"/>
            </a:pPr>
            <a:r>
              <a:t>re-initialize the mutex as unlocked</a:t>
            </a:r>
          </a:p>
          <a:p>
            <a:pPr lvl="1" indent="123444" defTabSz="493776">
              <a:defRPr sz="1620">
                <a:latin typeface="Courier"/>
                <a:ea typeface="Courier"/>
                <a:cs typeface="Courier"/>
                <a:sym typeface="Courier"/>
              </a:defRPr>
            </a:pPr>
            <a:r>
              <a:t>mutex_init(&amp;mutVar)</a:t>
            </a:r>
          </a:p>
          <a:p>
            <a:pPr marL="162426" indent="-162426" defTabSz="493776">
              <a:buSzPct val="100000"/>
              <a:buChar char="•"/>
              <a:defRPr sz="1620"/>
            </a:pPr>
          </a:p>
          <a:p>
            <a:pPr marL="162426" indent="-162426" defTabSz="493776">
              <a:buSzPct val="100000"/>
              <a:buChar char="•"/>
              <a:defRPr sz="1620"/>
            </a:pPr>
            <a:r>
              <a:t>Usage</a:t>
            </a:r>
          </a:p>
          <a:p>
            <a:pPr lvl="1" indent="123444" defTabSz="493776"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mutex_lock_interruptible(&amp;mutVar);</a:t>
            </a:r>
          </a:p>
          <a:p>
            <a:pPr lvl="1" indent="123444" defTabSz="493776"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//Critical Section </a:t>
            </a:r>
          </a:p>
          <a:p>
            <a:pPr lvl="1" indent="123444" defTabSz="493776"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mutex_unlock(&amp;mutVar);</a:t>
            </a:r>
          </a:p>
          <a:p>
            <a:pPr marL="140769" indent="-140769" defTabSz="493776">
              <a:buSzPct val="100000"/>
              <a:buChar char="•"/>
              <a:defRPr sz="1404"/>
            </a:pPr>
          </a:p>
          <a:p>
            <a:pPr marL="140769" indent="-140769" defTabSz="493776">
              <a:buSzPct val="100000"/>
              <a:buChar char="•"/>
              <a:defRPr sz="1404"/>
            </a:pPr>
            <a:r>
              <a:t>More versions of mutex_lock can be found here:</a:t>
            </a:r>
          </a:p>
          <a:p>
            <a:pPr lvl="1" marL="346509" indent="-140769" defTabSz="493776">
              <a:buSzPct val="100000"/>
              <a:buChar char="•"/>
              <a:defRPr sz="1404"/>
            </a:pPr>
            <a:r>
              <a:t>http://lxr.free-electrons.com/source/include/linux/mutex.h</a:t>
            </a:r>
          </a:p>
          <a:p>
            <a:pPr lvl="1" marL="346509" indent="-140769" defTabSz="493776">
              <a:buSzPct val="100000"/>
              <a:buChar char="•"/>
              <a:defRPr sz="1404"/>
            </a:pPr>
            <a:r>
              <a:t>http://lxr.free-electrons.com/source/kernel/locking/mutex.c</a:t>
            </a:r>
          </a:p>
          <a:p>
            <a:pPr lvl="1" marL="346509" indent="-140769" defTabSz="493776">
              <a:buSzPct val="100000"/>
              <a:buChar char="•"/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mutex_lock_killable</a:t>
            </a:r>
          </a:p>
          <a:p>
            <a:pPr lvl="1" marL="346509" indent="-140769" defTabSz="493776">
              <a:buSzPct val="100000"/>
              <a:buChar char="•"/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mutex_lock_trylock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27927" y="-45987"/>
            <a:ext cx="8229601" cy="857401"/>
          </a:xfrm>
          <a:prstGeom prst="rect">
            <a:avLst/>
          </a:prstGeom>
        </p:spPr>
        <p:txBody>
          <a:bodyPr/>
          <a:lstStyle/>
          <a:p>
            <a:pPr/>
            <a:r>
              <a:t>Sample Code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1488" y="732601"/>
            <a:ext cx="9061024" cy="4377957"/>
          </a:xfrm>
          <a:prstGeom prst="rect">
            <a:avLst/>
          </a:prstGeom>
        </p:spPr>
        <p:txBody>
          <a:bodyPr/>
          <a:lstStyle/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static DEFINE_SEMAPHORE(sem1);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static DEFINE_SEMAPHORE(sem2);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static DEFINE_MUTEX(mut);</a:t>
            </a:r>
            <a:endParaRPr b="1"/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endParaRPr b="1" sz="1400"/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//inside init_module() function</a:t>
            </a:r>
          </a:p>
          <a:p>
            <a:pPr>
              <a:lnSpc>
                <a:spcPct val="115000"/>
              </a:lnSpc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sema_init(&amp;sem1, N);</a:t>
            </a:r>
          </a:p>
          <a:p>
            <a:pPr>
              <a:lnSpc>
                <a:spcPct val="115000"/>
              </a:lnSpc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sema_init(&amp;sem2, 0);</a:t>
            </a:r>
          </a:p>
          <a:p>
            <a:pPr>
              <a:lnSpc>
                <a:spcPct val="115000"/>
              </a:lnSpc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mutex_init(&amp;mut); //redundant because DEFINE_MUTEX also initializes mut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endParaRPr b="1" sz="1400"/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down_interruptible(&amp;sem1);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mutex_lock_interruptible(&amp;mut);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Critical Section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mutex_unlock(&amp;mut);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up(&amp;sem2);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400">
                <a:latin typeface="Courier"/>
                <a:ea typeface="Courier"/>
                <a:cs typeface="Courier"/>
                <a:sym typeface="Courier"/>
              </a:defRPr>
            </a:pPr>
            <a:r>
              <a:t>IMPORTANT: Don’t forget to check for error return from *_interruptible() functions. Why?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8595" y="-101979"/>
            <a:ext cx="8229601" cy="857401"/>
          </a:xfrm>
          <a:prstGeom prst="rect">
            <a:avLst/>
          </a:prstGeom>
        </p:spPr>
        <p:txBody>
          <a:bodyPr/>
          <a:lstStyle/>
          <a:p>
            <a:pPr/>
            <a:r>
              <a:t>wait queues (waitq)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8595" y="826869"/>
            <a:ext cx="4677786" cy="4263275"/>
          </a:xfrm>
          <a:prstGeom prst="rect">
            <a:avLst/>
          </a:prstGeom>
        </p:spPr>
        <p:txBody>
          <a:bodyPr/>
          <a:lstStyle/>
          <a:p>
            <a:pPr marL="300789" indent="-300789">
              <a:buSzPct val="100000"/>
              <a:buChar char="•"/>
              <a:defRPr sz="1700"/>
            </a:pPr>
            <a:r>
              <a:t>See: </a:t>
            </a: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http://lxr.free-electrons.com/source/include/linux/wait.h</a:t>
            </a:r>
          </a:p>
          <a:p>
            <a:pPr marL="300789" indent="-300789">
              <a:buSzPct val="100000"/>
              <a:buChar char="•"/>
              <a:defRPr sz="1700"/>
            </a:pPr>
          </a:p>
          <a:p>
            <a:pPr marL="300789" indent="-300789">
              <a:buSzPct val="100000"/>
              <a:buChar char="•"/>
              <a:defRPr sz="1700"/>
            </a:pPr>
            <a:r>
              <a:t>A waitqueue is a queue of processes that are waiting for a specific event.</a:t>
            </a:r>
          </a:p>
          <a:p>
            <a:pPr marL="300789" indent="-300789">
              <a:buSzPct val="100000"/>
              <a:buChar char="•"/>
              <a:defRPr sz="1700"/>
            </a:pPr>
          </a:p>
          <a:p>
            <a:pPr marL="300789" indent="-300789">
              <a:buSzPct val="100000"/>
              <a:buChar char="•"/>
              <a:defRPr sz="1700"/>
            </a:pPr>
            <a:r>
              <a:t>Declaration</a:t>
            </a:r>
          </a:p>
          <a:p>
            <a:pPr lvl="1" indent="2286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static wait_queue_head_t wq;</a:t>
            </a:r>
          </a:p>
          <a:p>
            <a:pPr marL="300789" indent="-300789">
              <a:buSzPct val="100000"/>
              <a:buChar char="•"/>
              <a:defRPr sz="1700"/>
            </a:pPr>
          </a:p>
          <a:p>
            <a:pPr marL="300789" indent="-300789">
              <a:buSzPct val="100000"/>
              <a:buChar char="•"/>
              <a:defRPr sz="1700"/>
            </a:pPr>
            <a:r>
              <a:t>Initialization</a:t>
            </a:r>
          </a:p>
          <a:p>
            <a:pPr lvl="1" indent="2286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init_waitqueue_head(&amp;wq);</a:t>
            </a:r>
          </a:p>
          <a:p>
            <a:pPr marL="300789" indent="-300789">
              <a:buSzPct val="100000"/>
              <a:buChar char="•"/>
              <a:defRPr sz="1700"/>
            </a:pPr>
          </a:p>
          <a:p>
            <a:pPr marL="300789" indent="-300789">
              <a:buSzPct val="100000"/>
              <a:buChar char="•"/>
              <a:defRPr sz="1700"/>
            </a:pPr>
            <a:r>
              <a:t>OR Declare and Initialize in one shot</a:t>
            </a:r>
          </a:p>
          <a:p>
            <a:pPr lvl="1" indent="2286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static DECLARE_WAIT_QUEUE_HEAD(wq);</a:t>
            </a:r>
          </a:p>
        </p:txBody>
      </p:sp>
      <p:sp>
        <p:nvSpPr>
          <p:cNvPr id="44" name="Shape 44"/>
          <p:cNvSpPr/>
          <p:nvPr/>
        </p:nvSpPr>
        <p:spPr>
          <a:xfrm>
            <a:off x="4652957" y="826869"/>
            <a:ext cx="4279572" cy="426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186489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Making the current process wait for a condition to be true</a:t>
            </a:r>
          </a:p>
          <a:p>
            <a:pPr lvl="1" indent="141731" defTabSz="566927">
              <a:defRPr sz="1240">
                <a:latin typeface="Courier"/>
                <a:ea typeface="Courier"/>
                <a:cs typeface="Courier"/>
                <a:sym typeface="Courier"/>
              </a:defRPr>
            </a:pPr>
            <a:r>
              <a:t>wait_event_interruptible(wq, condition);</a:t>
            </a:r>
          </a:p>
          <a:p>
            <a:pPr lvl="1" indent="141731" defTabSz="566927">
              <a:defRPr sz="124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124326" indent="-124326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Preferred over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wait_event(…)</a:t>
            </a:r>
          </a:p>
          <a:p>
            <a:pPr marL="186489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61624" indent="-161624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Waking up a waiting process upon an event</a:t>
            </a:r>
          </a:p>
          <a:p>
            <a:pPr lvl="1" indent="141731" defTabSz="566927">
              <a:defRPr sz="1612">
                <a:latin typeface="Courier"/>
                <a:ea typeface="Courier"/>
                <a:cs typeface="Courier"/>
                <a:sym typeface="Courier"/>
              </a:defRPr>
            </a:pPr>
            <a:r>
              <a:t>wake_up(&amp;wq)</a:t>
            </a:r>
          </a:p>
          <a:p>
            <a:pPr lvl="1" marL="422709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wake up all processes waiting on this wait queue. Woken processes check the condition. If condition is false, they go back to sleep.</a:t>
            </a:r>
          </a:p>
          <a:p>
            <a:pPr lvl="1" marL="422709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indent="141731" defTabSz="566927">
              <a:defRPr sz="1612">
                <a:latin typeface="Courier"/>
                <a:ea typeface="Courier"/>
                <a:cs typeface="Courier"/>
                <a:sym typeface="Courier"/>
              </a:defRPr>
            </a:pPr>
            <a:r>
              <a:t>wake_up_interruptible (&amp;wq) </a:t>
            </a:r>
          </a:p>
          <a:p>
            <a:pPr lvl="1" marL="422709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wakes up only the processes that are in interruptible waits. Any process that in non-interruptible waits will continue to sleep.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9263" y="-8659"/>
            <a:ext cx="9125474" cy="617977"/>
          </a:xfrm>
          <a:prstGeom prst="rect">
            <a:avLst/>
          </a:prstGeom>
        </p:spPr>
        <p:txBody>
          <a:bodyPr/>
          <a:lstStyle>
            <a:lvl1pPr defTabSz="722376">
              <a:defRPr sz="3160"/>
            </a:lvl1pPr>
          </a:lstStyle>
          <a:p>
            <a:pPr/>
            <a:r>
              <a:t>Sample code: using mutex and waitqs together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29421" y="601005"/>
            <a:ext cx="5745063" cy="4567914"/>
          </a:xfrm>
          <a:prstGeom prst="rect">
            <a:avLst/>
          </a:prstGeom>
        </p:spPr>
        <p:txBody>
          <a:bodyPr/>
          <a:lstStyle/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static DECLARE_WAIT_QUEUE_HEAD(wq);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static DEFINE_MUTEX(mut);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mutex_lock_interruptible(&amp;mut); //enter critical section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//wait for an event somewhere in the critical section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while(!condition) {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//release mutex as you can’t sleep holding it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mutex_unlock(&amp;mut);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//sleep on condition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wait_event_interruptible(wq,condition); 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//reacquire mutex before re-entering critical section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mutex_lock_interruptible(&amp;mut);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//now go back check condition again. 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//Why? 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//because return from wait and re-locking are not atomic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//So condition may have changed again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mutex_unlock(&amp;mut)//exit critical section</a:t>
            </a:r>
          </a:p>
        </p:txBody>
      </p:sp>
      <p:sp>
        <p:nvSpPr>
          <p:cNvPr id="48" name="Shape 48"/>
          <p:cNvSpPr/>
          <p:nvPr/>
        </p:nvSpPr>
        <p:spPr>
          <a:xfrm>
            <a:off x="5727194" y="753307"/>
            <a:ext cx="3427881" cy="417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150394" indent="-150394">
              <a:buSzPct val="100000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someone has to wake up the sleepers</a:t>
            </a:r>
          </a:p>
          <a:p>
            <a:pPr marL="150394" indent="-150394">
              <a:buSzPct val="100000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wake_up(&amp;wq);</a:t>
            </a:r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OR</a:t>
            </a:r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wake_up_all(&amp;wq);</a:t>
            </a:r>
          </a:p>
          <a:p>
            <a:pPr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/>
          <a:lstStyle/>
          <a:p>
            <a:pPr/>
            <a:r>
              <a:t>Useful Header Files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t>#include &lt;linux/module.h&gt;</a:t>
            </a:r>
          </a:p>
          <a:p>
            <a:pPr>
              <a:defRPr sz="1700"/>
            </a:pPr>
            <a:r>
              <a:t>#include &lt;linux/miscdevice.h&gt;</a:t>
            </a:r>
          </a:p>
          <a:p>
            <a:pPr>
              <a:defRPr sz="1700"/>
            </a:pPr>
            <a:r>
              <a:t>#include &lt;linux/fs.h&gt;</a:t>
            </a:r>
          </a:p>
          <a:p>
            <a:pPr>
              <a:defRPr sz="1700"/>
            </a:pPr>
            <a:r>
              <a:t>#include &lt;asm/uaccess.h&gt;</a:t>
            </a:r>
          </a:p>
          <a:p>
            <a:pPr>
              <a:defRPr sz="1700"/>
            </a:pPr>
            <a:r>
              <a:t>#include &lt;linux/slab.h&gt;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#include &lt;linux/wait.h&gt;</a:t>
            </a:r>
          </a:p>
          <a:p>
            <a:pPr>
              <a:defRPr sz="1700"/>
            </a:pPr>
            <a:r>
              <a:t>#include &lt;linux/semaphore.h&gt;</a:t>
            </a:r>
          </a:p>
          <a:p>
            <a:pPr>
              <a:defRPr sz="1700"/>
            </a:pPr>
            <a:r>
              <a:t>#include &lt;linux/mutex.h&gt;</a:t>
            </a:r>
          </a:p>
          <a:p>
            <a:pPr>
              <a:defRPr sz="17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simple-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-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-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simple-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-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-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