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39" r:id="rId2"/>
    <p:sldId id="375" r:id="rId3"/>
    <p:sldId id="461" r:id="rId4"/>
    <p:sldId id="394" r:id="rId5"/>
    <p:sldId id="256" r:id="rId6"/>
    <p:sldId id="462" r:id="rId7"/>
    <p:sldId id="485" r:id="rId8"/>
    <p:sldId id="483" r:id="rId9"/>
    <p:sldId id="376" r:id="rId10"/>
    <p:sldId id="43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9"/>
    <p:restoredTop sz="94631"/>
  </p:normalViewPr>
  <p:slideViewPr>
    <p:cSldViewPr snapToGrid="0" snapToObjects="1">
      <p:cViewPr varScale="1">
        <p:scale>
          <a:sx n="85" d="100"/>
          <a:sy n="85" d="100"/>
        </p:scale>
        <p:origin x="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65810-88EB-8744-BF24-4695135ED6A5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94175-585B-FE41-98E1-44761650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0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ED143-1506-434C-B47D-CBF33F177B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65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17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29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0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78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4C15-5C9F-FA4D-8B7A-2DCC242A9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B5A7D-3B33-7E4B-B4EA-03796B79B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21BFC-3B19-9449-B820-61F13878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0E55-545F-1148-A0A6-D5F2A4A6E57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8BDE8-B835-FE42-8B3B-BBEE780D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50B34-9239-5347-ADE9-38D0102F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F1E0-7078-534D-B6BB-143D36837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5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781B-7016-094C-ADE8-1D5D072CB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2507A-9125-B44C-A88D-F2534DA2B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35315-9DD3-5540-82C8-39C1C5C4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0E55-545F-1148-A0A6-D5F2A4A6E57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BEC2D-04F7-634F-AFEC-39411EF7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38400-F6BD-0A48-AE4A-79A8A760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F1E0-7078-534D-B6BB-143D36837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5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3F0A6-D4C9-C142-AEB0-F9B4153EC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25FE7-5FC7-8D48-ACD6-84C7202F9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45ACB-8DBD-DD4A-8455-62991BA55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0E55-545F-1148-A0A6-D5F2A4A6E57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06A22-317E-C74E-A4A5-CD6A8E78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40B17-E631-9144-A1A6-126FD987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F1E0-7078-534D-B6BB-143D36837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54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IBM Cloud / © 2018 IBM Corporation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6273801"/>
            <a:ext cx="695452" cy="281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56299" y="540363"/>
            <a:ext cx="5729895" cy="4916867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4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320061"/>
            <a:ext cx="695452" cy="2819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80913" y="6112935"/>
            <a:ext cx="2160569" cy="62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05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IBM Cloud / © 2018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448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IBM Cloud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55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639BB-7F34-5547-A189-0B627873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9E9B9-4DCD-F241-9B48-02E80A853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989F9-75AD-7D46-9B90-C858D811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0E55-545F-1148-A0A6-D5F2A4A6E57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3E4C4-210A-3F4C-8EEC-CA4F7DEA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4D6CD-EFC6-984D-9FA0-9653D895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F1E0-7078-534D-B6BB-143D36837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9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D1A5-90FE-494E-9FC7-4FD49E8C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207CD-575F-8543-BBBF-81761081B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1D8F7-BBCE-2D40-A528-C9EF166A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0E55-545F-1148-A0A6-D5F2A4A6E57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C252F-1AD0-4C43-B596-754B5464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54C0C-1679-034C-BA67-A80708D9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F1E0-7078-534D-B6BB-143D36837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6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C38C7-C296-EC4D-A778-85EA564B7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7FA50-6D1A-3A48-AA64-A16974AF5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2BE81-09DE-DA4F-82B7-03F7A4A94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A8130-A75C-D94F-864B-4922B94C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0E55-545F-1148-A0A6-D5F2A4A6E57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5074E-0BEB-8B4B-A7F8-263BC1C9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45E92-B7F7-F14B-863A-E867A534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F1E0-7078-534D-B6BB-143D36837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7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F83F-8719-3D40-A8E1-A3FD02994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EBA4C-A504-7E46-A2D2-3683500D1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5D767-8F8D-6340-B08F-291D5C393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BE23E-2999-C34A-BC1C-8FF05E623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A5D02-2B12-0545-922D-BF5A2AFF3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B00C17-FD18-5444-A24C-72907026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0E55-545F-1148-A0A6-D5F2A4A6E57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B0F07-D3F9-0B4E-878E-18487921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C248-B2C0-3445-9F8F-FE04CC3D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F1E0-7078-534D-B6BB-143D36837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2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0D609-886D-B846-96D0-AC3F0690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F1304-283E-CD4A-9D14-A3880A4A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0E55-545F-1148-A0A6-D5F2A4A6E57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B202C-E198-6B4F-9C73-7E98D3ED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B3952-8E41-5645-95A3-F6E6EFB19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F1E0-7078-534D-B6BB-143D36837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1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B5A9A-583F-F041-8A90-E3426EAA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0E55-545F-1148-A0A6-D5F2A4A6E57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AD9E1-5FD3-C640-8B36-DC7579D9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F437E-38DA-584B-8AF5-D5B47FAA1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F1E0-7078-534D-B6BB-143D36837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FE78-8D74-2542-9F2E-3DCCB7F5B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3A959-15B9-B440-9121-95E3AAF6F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47CE1-2969-114E-8D0C-830575353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F697B-9E18-634A-8AC3-60F86890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0E55-545F-1148-A0A6-D5F2A4A6E57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212DC-DF6B-8F48-96DD-DA1B2FEF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5AE5F-61DC-4B4B-AED2-E88EA1A6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F1E0-7078-534D-B6BB-143D36837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0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7C70A-3D8E-EE40-BD79-F5F34E866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DC90C2-B904-8547-8EF0-36B548828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8AF7C-DBD8-584D-8BB9-08D20C629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C50D8-C3D3-F344-A02B-ECC8076F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0E55-545F-1148-A0A6-D5F2A4A6E57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E1818-B015-7C4A-8F4F-EA4AA015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87BE2-122E-C343-9D66-CAC6ECC8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F1E0-7078-534D-B6BB-143D36837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0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A3D504-6252-3B4A-8166-9E5D86F6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45D3C-07C3-E94B-A50F-54FAF4779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F0B51-07C4-F646-9A90-80B23D98A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D0E55-545F-1148-A0A6-D5F2A4A6E57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6E5B3-9051-DD49-9D6E-51A9636E3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A4FBF-89C8-3344-8BAD-BC6DF8E17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0F1E0-7078-534D-B6BB-143D36837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9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mint.com/command-line-tools-to-monitor-linux-performance/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IBM Cloud / © 2018 IBM Corporation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271708"/>
            <a:ext cx="6013837" cy="5972459"/>
          </a:xfrm>
        </p:spPr>
        <p:txBody>
          <a:bodyPr/>
          <a:lstStyle/>
          <a:p>
            <a:r>
              <a:rPr lang="en-US" dirty="0"/>
              <a:t>An introduction to</a:t>
            </a:r>
            <a:br>
              <a:rPr lang="en-US" dirty="0"/>
            </a:br>
            <a:r>
              <a:rPr lang="en-US" dirty="0"/>
              <a:t>IBM Cloud Private</a:t>
            </a:r>
            <a:br>
              <a:rPr lang="en-US" dirty="0"/>
            </a:br>
            <a:br>
              <a:rPr lang="en-US" dirty="0"/>
            </a:br>
            <a:r>
              <a:rPr lang="en-US" sz="1867" dirty="0"/>
              <a:t>for and by Cluster Administrators</a:t>
            </a:r>
            <a:br>
              <a:rPr lang="en-US" dirty="0"/>
            </a:br>
            <a:r>
              <a:rPr lang="en-US" dirty="0"/>
              <a:t>—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Hans Kristian Moen</a:t>
            </a:r>
            <a:br>
              <a:rPr lang="en-US" sz="2133" dirty="0"/>
            </a:br>
            <a:r>
              <a:rPr lang="en-US" sz="2133" dirty="0"/>
              <a:t>IBM Cloud Architecture and Solution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2728130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537" y="1264650"/>
            <a:ext cx="5629755" cy="4664447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top</a:t>
            </a:r>
            <a:r>
              <a:rPr lang="en-US" sz="2400" dirty="0"/>
              <a:t> – Linux Process Monitoring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vmstat</a:t>
            </a:r>
            <a:r>
              <a:rPr lang="en-US" sz="2400" dirty="0"/>
              <a:t> – Virtual Memory Statistics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lsof</a:t>
            </a:r>
            <a:r>
              <a:rPr lang="en-US" sz="2400" dirty="0"/>
              <a:t> – List Open File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tcpdump</a:t>
            </a:r>
            <a:r>
              <a:rPr lang="en-US" sz="2400" dirty="0"/>
              <a:t> – Network Packet Analyzer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netstat</a:t>
            </a:r>
            <a:r>
              <a:rPr lang="en-US" sz="2400" dirty="0"/>
              <a:t> – Network Statistics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htop</a:t>
            </a:r>
            <a:r>
              <a:rPr lang="en-US" sz="2400" dirty="0"/>
              <a:t> – Linux Process Monitoring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monitorix</a:t>
            </a:r>
            <a:r>
              <a:rPr lang="en-US" sz="2400" dirty="0"/>
              <a:t> – Sys and Ntwk  Monitoring</a:t>
            </a:r>
            <a:br>
              <a:rPr lang="en-US" sz="2400" dirty="0"/>
            </a:br>
            <a:br>
              <a:rPr lang="en-US" dirty="0"/>
            </a:b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IBM Cloud / © 2018 IBM Corporation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AA966F-4CA3-0247-B274-A7265B0EB043}"/>
              </a:ext>
            </a:extLst>
          </p:cNvPr>
          <p:cNvSpPr txBox="1">
            <a:spLocks/>
          </p:cNvSpPr>
          <p:nvPr/>
        </p:nvSpPr>
        <p:spPr>
          <a:xfrm>
            <a:off x="6068292" y="1279890"/>
            <a:ext cx="5629755" cy="46492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b="1" dirty="0"/>
              <a:t>iotop</a:t>
            </a:r>
            <a:r>
              <a:rPr lang="en-US" dirty="0"/>
              <a:t> – Monitor Linux Disk I/O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iostat</a:t>
            </a:r>
            <a:r>
              <a:rPr lang="en-US" dirty="0"/>
              <a:t> – Input / Output Statistics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iptraf</a:t>
            </a:r>
            <a:r>
              <a:rPr lang="en-US" dirty="0"/>
              <a:t> – Real Time IP LAN Monitoring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psacct</a:t>
            </a:r>
            <a:r>
              <a:rPr lang="en-US" dirty="0"/>
              <a:t> – Monitor User Activity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monit</a:t>
            </a:r>
            <a:r>
              <a:rPr lang="en-US" dirty="0"/>
              <a:t> – Linux Process &amp; Srvc Monitoring</a:t>
            </a:r>
          </a:p>
          <a:p>
            <a:endParaRPr lang="en-US" dirty="0"/>
          </a:p>
          <a:p>
            <a:r>
              <a:rPr lang="en-US" b="1" dirty="0"/>
              <a:t>nethogs</a:t>
            </a:r>
            <a:r>
              <a:rPr lang="en-US" dirty="0"/>
              <a:t> – Monitor Per Process Network</a:t>
            </a:r>
          </a:p>
          <a:p>
            <a:br>
              <a:rPr lang="en-US" dirty="0"/>
            </a:br>
            <a:r>
              <a:rPr lang="en-US" b="1" dirty="0"/>
              <a:t>nmon</a:t>
            </a:r>
            <a:r>
              <a:rPr lang="en-US" dirty="0"/>
              <a:t> – Monitor Linux Performance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6D13B9-9F18-9E4C-9B28-418739BADC8D}"/>
              </a:ext>
            </a:extLst>
          </p:cNvPr>
          <p:cNvSpPr txBox="1">
            <a:spLocks/>
          </p:cNvSpPr>
          <p:nvPr/>
        </p:nvSpPr>
        <p:spPr>
          <a:xfrm>
            <a:off x="304799" y="268224"/>
            <a:ext cx="10806260" cy="5995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3200" dirty="0"/>
              <a:t>Command Line Interface (CLI) tools to monitor Linux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A79D471-D37A-3F49-B3A0-CC6BBC40625A}"/>
              </a:ext>
            </a:extLst>
          </p:cNvPr>
          <p:cNvSpPr txBox="1">
            <a:spLocks/>
          </p:cNvSpPr>
          <p:nvPr/>
        </p:nvSpPr>
        <p:spPr>
          <a:xfrm>
            <a:off x="457200" y="6037836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3" dirty="0">
                <a:hlinkClick r:id="rId2"/>
              </a:rPr>
              <a:t>https://</a:t>
            </a:r>
            <a:r>
              <a:rPr lang="de-DE" sz="1333" dirty="0" err="1">
                <a:hlinkClick r:id="rId2"/>
              </a:rPr>
              <a:t>www.tecmint.com</a:t>
            </a:r>
            <a:r>
              <a:rPr lang="de-DE" sz="1333" dirty="0">
                <a:hlinkClick r:id="rId2"/>
              </a:rPr>
              <a:t>/</a:t>
            </a:r>
            <a:r>
              <a:rPr lang="de-DE" sz="1333" dirty="0" err="1">
                <a:hlinkClick r:id="rId2"/>
              </a:rPr>
              <a:t>command</a:t>
            </a:r>
            <a:r>
              <a:rPr lang="de-DE" sz="1333" dirty="0">
                <a:hlinkClick r:id="rId2"/>
              </a:rPr>
              <a:t>-</a:t>
            </a:r>
            <a:r>
              <a:rPr lang="de-DE" sz="1333" dirty="0" err="1">
                <a:hlinkClick r:id="rId2"/>
              </a:rPr>
              <a:t>line</a:t>
            </a:r>
            <a:r>
              <a:rPr lang="de-DE" sz="1333" dirty="0">
                <a:hlinkClick r:id="rId2"/>
              </a:rPr>
              <a:t>-tools-to-monitor-linux-performance/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31561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72" y="300312"/>
            <a:ext cx="8839200" cy="467333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the “stack”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46492"/>
            <a:ext cx="8534400" cy="182880"/>
          </a:xfrm>
        </p:spPr>
        <p:txBody>
          <a:bodyPr/>
          <a:lstStyle/>
          <a:p>
            <a:r>
              <a:rPr lang="de-DE" dirty="0"/>
              <a:t>IBM Cloud / © 2018 IBM Corporation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35125" y="5853442"/>
            <a:ext cx="6463440" cy="488812"/>
          </a:xfrm>
          <a:prstGeom prst="roundRect">
            <a:avLst/>
          </a:prstGeom>
          <a:solidFill>
            <a:srgbClr val="2270F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Hardware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35125" y="5246294"/>
            <a:ext cx="6463440" cy="488812"/>
          </a:xfrm>
          <a:prstGeom prst="roundRect">
            <a:avLst/>
          </a:prstGeom>
          <a:solidFill>
            <a:srgbClr val="2270F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Hypervisor  (optional)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35125" y="3383919"/>
            <a:ext cx="6463440" cy="529751"/>
          </a:xfrm>
          <a:prstGeom prst="roundRect">
            <a:avLst/>
          </a:prstGeom>
          <a:solidFill>
            <a:srgbClr val="2270F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Kubernetes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35125" y="2768916"/>
            <a:ext cx="6463440" cy="488812"/>
          </a:xfrm>
          <a:prstGeom prst="roundRect">
            <a:avLst/>
          </a:prstGeom>
          <a:solidFill>
            <a:srgbClr val="2270F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Pod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35125" y="1521545"/>
            <a:ext cx="6463440" cy="488812"/>
          </a:xfrm>
          <a:prstGeom prst="roundRect">
            <a:avLst/>
          </a:prstGeom>
          <a:solidFill>
            <a:srgbClr val="2270F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Container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35125" y="4639149"/>
            <a:ext cx="6463440" cy="488812"/>
          </a:xfrm>
          <a:prstGeom prst="roundRect">
            <a:avLst/>
          </a:prstGeom>
          <a:solidFill>
            <a:srgbClr val="2270F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Operating System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442926" y="1178767"/>
            <a:ext cx="4313951" cy="3652876"/>
          </a:xfrm>
        </p:spPr>
        <p:txBody>
          <a:bodyPr/>
          <a:lstStyle/>
          <a:p>
            <a:r>
              <a:rPr lang="en-US" sz="2667" dirty="0"/>
              <a:t>Understanding the components that comprise the environment is essential to being able  to properly and effectively monitor and troubleshoot.</a:t>
            </a:r>
          </a:p>
          <a:p>
            <a:endParaRPr lang="en-US" sz="2133" dirty="0"/>
          </a:p>
          <a:p>
            <a:endParaRPr lang="en-US" sz="2133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05D5ABA-03E2-084D-A62B-B8AB8683D0D7}"/>
              </a:ext>
            </a:extLst>
          </p:cNvPr>
          <p:cNvSpPr/>
          <p:nvPr/>
        </p:nvSpPr>
        <p:spPr>
          <a:xfrm>
            <a:off x="435125" y="914399"/>
            <a:ext cx="6463440" cy="488812"/>
          </a:xfrm>
          <a:prstGeom prst="roundRect">
            <a:avLst/>
          </a:prstGeom>
          <a:solidFill>
            <a:srgbClr val="2270F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Application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E159568-6206-1444-AD66-A8943D8D5A6D}"/>
              </a:ext>
            </a:extLst>
          </p:cNvPr>
          <p:cNvSpPr/>
          <p:nvPr/>
        </p:nvSpPr>
        <p:spPr>
          <a:xfrm>
            <a:off x="435125" y="4032003"/>
            <a:ext cx="6463440" cy="488812"/>
          </a:xfrm>
          <a:prstGeom prst="roundRect">
            <a:avLst/>
          </a:prstGeom>
          <a:solidFill>
            <a:srgbClr val="2270F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Network 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3F2ED96-C6DC-FE4A-BDC1-C84FF16E522A}"/>
              </a:ext>
            </a:extLst>
          </p:cNvPr>
          <p:cNvSpPr/>
          <p:nvPr/>
        </p:nvSpPr>
        <p:spPr>
          <a:xfrm>
            <a:off x="435125" y="2112974"/>
            <a:ext cx="6463440" cy="529751"/>
          </a:xfrm>
          <a:prstGeom prst="roundRect">
            <a:avLst/>
          </a:prstGeom>
          <a:solidFill>
            <a:srgbClr val="2270F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117823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9BEF-0129-6E49-8585-EB2BFA02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Kubernetes Concepts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02A937-F361-A146-A8D8-59CF104A35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8FE42-B3C8-904D-A57E-76BA8DAE8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© 2018 IBM Corporation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BBD808-26CF-9F4C-BF91-D646C99DAD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4801" y="1499617"/>
            <a:ext cx="4317559" cy="4781127"/>
          </a:xfrm>
        </p:spPr>
        <p:txBody>
          <a:bodyPr/>
          <a:lstStyle/>
          <a:p>
            <a:pPr marL="380990" indent="-380990"/>
            <a:r>
              <a:rPr lang="en-US" dirty="0"/>
              <a:t>POD</a:t>
            </a:r>
          </a:p>
          <a:p>
            <a:endParaRPr lang="en-US" dirty="0"/>
          </a:p>
          <a:p>
            <a:pPr marL="380990" indent="-380990"/>
            <a:r>
              <a:rPr lang="en-US" dirty="0"/>
              <a:t>Controllers</a:t>
            </a:r>
          </a:p>
          <a:p>
            <a:pPr marL="611702" lvl="1" indent="-380990"/>
            <a:r>
              <a:rPr lang="en-US" dirty="0" err="1"/>
              <a:t>ReplicationController</a:t>
            </a:r>
            <a:endParaRPr lang="en-US" dirty="0"/>
          </a:p>
          <a:p>
            <a:pPr marL="611702" lvl="1" indent="-380990"/>
            <a:r>
              <a:rPr lang="en-US" dirty="0" err="1"/>
              <a:t>ReplicaSet</a:t>
            </a:r>
            <a:endParaRPr lang="en-US" dirty="0"/>
          </a:p>
          <a:p>
            <a:pPr marL="611702" lvl="1" indent="-380990"/>
            <a:r>
              <a:rPr lang="en-US" dirty="0"/>
              <a:t>Deployment</a:t>
            </a:r>
          </a:p>
          <a:p>
            <a:pPr marL="611702" lvl="1" indent="-380990"/>
            <a:r>
              <a:rPr lang="en-US" dirty="0"/>
              <a:t>Jobs</a:t>
            </a:r>
          </a:p>
          <a:p>
            <a:pPr marL="611702" lvl="1" indent="-380990"/>
            <a:r>
              <a:rPr lang="en-US" dirty="0" err="1"/>
              <a:t>CronJob</a:t>
            </a:r>
            <a:endParaRPr lang="en-US" dirty="0"/>
          </a:p>
          <a:p>
            <a:pPr marL="611702" lvl="1" indent="-380990"/>
            <a:r>
              <a:rPr lang="en-US" dirty="0" err="1"/>
              <a:t>DaemonSet</a:t>
            </a:r>
            <a:endParaRPr lang="en-US" dirty="0"/>
          </a:p>
          <a:p>
            <a:pPr marL="380990" indent="-380990">
              <a:buFontTx/>
              <a:buChar char="-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3042D7-F3F8-004B-913F-4406EA64BDAF}"/>
              </a:ext>
            </a:extLst>
          </p:cNvPr>
          <p:cNvSpPr txBox="1"/>
          <p:nvPr/>
        </p:nvSpPr>
        <p:spPr>
          <a:xfrm>
            <a:off x="5555313" y="1499617"/>
            <a:ext cx="54280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Configuration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US" sz="2400" dirty="0"/>
              <a:t>Labels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US" sz="2400" dirty="0" err="1"/>
              <a:t>ConfigMaps</a:t>
            </a:r>
            <a:r>
              <a:rPr lang="en-US" sz="2400" dirty="0"/>
              <a:t> / Secrets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US" sz="2400" dirty="0"/>
              <a:t>Environment Variables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Services (Network)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Volumes (Storage)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8101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8839200" cy="841048"/>
          </a:xfrm>
        </p:spPr>
        <p:txBody>
          <a:bodyPr/>
          <a:lstStyle/>
          <a:p>
            <a:r>
              <a:rPr lang="en-US" dirty="0"/>
              <a:t>Kubernetes 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IBM Cloud / © 2018 IBM Corporation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456" y="1036694"/>
            <a:ext cx="7898744" cy="539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6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4760B7-A2FD-364D-8ACC-FF49CB458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487" y="1146123"/>
            <a:ext cx="7645400" cy="51054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6E09E87-E608-144A-884D-BD9E92D256E3}"/>
              </a:ext>
            </a:extLst>
          </p:cNvPr>
          <p:cNvSpPr txBox="1">
            <a:spLocks/>
          </p:cNvSpPr>
          <p:nvPr/>
        </p:nvSpPr>
        <p:spPr>
          <a:xfrm>
            <a:off x="-155400" y="325897"/>
            <a:ext cx="8839200" cy="4673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Simple flow when creating a Pod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BF223-8236-144D-836C-A63EC29FFA5C}"/>
              </a:ext>
            </a:extLst>
          </p:cNvPr>
          <p:cNvSpPr txBox="1"/>
          <p:nvPr/>
        </p:nvSpPr>
        <p:spPr>
          <a:xfrm>
            <a:off x="9923489" y="6490741"/>
            <a:ext cx="952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 err="1"/>
              <a:t>Haptio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9824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6E09E87-E608-144A-884D-BD9E92D256E3}"/>
              </a:ext>
            </a:extLst>
          </p:cNvPr>
          <p:cNvSpPr txBox="1">
            <a:spLocks/>
          </p:cNvSpPr>
          <p:nvPr/>
        </p:nvSpPr>
        <p:spPr>
          <a:xfrm>
            <a:off x="519158" y="3293949"/>
            <a:ext cx="8839200" cy="4673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Considerations for docker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BF223-8236-144D-836C-A63EC29FFA5C}"/>
              </a:ext>
            </a:extLst>
          </p:cNvPr>
          <p:cNvSpPr txBox="1"/>
          <p:nvPr/>
        </p:nvSpPr>
        <p:spPr>
          <a:xfrm>
            <a:off x="9923489" y="6490741"/>
            <a:ext cx="952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 err="1"/>
              <a:t>Haptio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9035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8839200" cy="1279144"/>
          </a:xfrm>
        </p:spPr>
        <p:txBody>
          <a:bodyPr/>
          <a:lstStyle/>
          <a:p>
            <a:r>
              <a:rPr lang="en-US" dirty="0"/>
              <a:t>Docker storage drivers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IBM Cloud / © 2018 IBM Corporation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04802" y="1118650"/>
            <a:ext cx="11208469" cy="525856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Overlay2</a:t>
            </a:r>
          </a:p>
          <a:p>
            <a:r>
              <a:rPr lang="en-US" sz="2400" dirty="0"/>
              <a:t>Overlay</a:t>
            </a:r>
          </a:p>
          <a:p>
            <a:r>
              <a:rPr lang="en-US" sz="2400" dirty="0" err="1"/>
              <a:t>DeviceMapper</a:t>
            </a:r>
            <a:endParaRPr lang="en-US" sz="2400" dirty="0"/>
          </a:p>
          <a:p>
            <a:pPr lvl="1"/>
            <a:r>
              <a:rPr lang="en-US" dirty="0" err="1"/>
              <a:t>DirectLVM</a:t>
            </a:r>
            <a:endParaRPr lang="en-US" dirty="0"/>
          </a:p>
          <a:p>
            <a:pPr lvl="1"/>
            <a:r>
              <a:rPr lang="en-US" dirty="0" err="1"/>
              <a:t>LoopLVM</a:t>
            </a:r>
            <a:endParaRPr lang="en-US" dirty="0"/>
          </a:p>
          <a:p>
            <a:r>
              <a:rPr lang="en-US" sz="2400" dirty="0">
                <a:cs typeface="+mn-cs"/>
              </a:rPr>
              <a:t>BTRFS</a:t>
            </a:r>
          </a:p>
          <a:p>
            <a:endParaRPr lang="en-US" b="1" dirty="0">
              <a:cs typeface="+mn-cs"/>
            </a:endParaRPr>
          </a:p>
          <a:p>
            <a:pPr marL="0" indent="0">
              <a:buNone/>
            </a:pPr>
            <a:r>
              <a:rPr lang="en-US" b="1" dirty="0">
                <a:cs typeface="+mn-cs"/>
              </a:rPr>
              <a:t>   </a:t>
            </a:r>
            <a:endParaRPr lang="en-US" i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9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938" y="2905677"/>
            <a:ext cx="8083599" cy="508000"/>
          </a:xfrm>
        </p:spPr>
        <p:txBody>
          <a:bodyPr>
            <a:normAutofit fontScale="90000"/>
          </a:bodyPr>
          <a:lstStyle/>
          <a:p>
            <a:r>
              <a:rPr lang="en-US" dirty="0"/>
              <a:t>Troubleshooting Kubernetes</a:t>
            </a:r>
            <a:br>
              <a:rPr lang="en-US" dirty="0"/>
            </a:br>
            <a:br>
              <a:rPr lang="en-US" dirty="0"/>
            </a:br>
            <a:r>
              <a:rPr lang="en-US" b="1" i="1" dirty="0"/>
              <a:t>My favorite tools and techniques</a:t>
            </a:r>
            <a:br>
              <a:rPr lang="en-US" b="1" i="1" dirty="0"/>
            </a:br>
            <a:br>
              <a:rPr lang="en-US" b="1" i="1" dirty="0"/>
            </a:br>
            <a:endParaRPr lang="en-US" b="1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IBM Cloud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77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8839200" cy="1279144"/>
          </a:xfrm>
        </p:spPr>
        <p:txBody>
          <a:bodyPr/>
          <a:lstStyle/>
          <a:p>
            <a:r>
              <a:rPr lang="en-US" dirty="0"/>
              <a:t>Command Line Interface (CLI) tools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IBM Cloud / © 2018 IBM Corporation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04802" y="1118650"/>
            <a:ext cx="11208469" cy="5258565"/>
          </a:xfrm>
        </p:spPr>
        <p:txBody>
          <a:bodyPr/>
          <a:lstStyle/>
          <a:p>
            <a:pPr marL="353483" indent="-342900"/>
            <a:r>
              <a:rPr lang="en-US" b="1" dirty="0">
                <a:cs typeface="+mn-cs"/>
              </a:rPr>
              <a:t>bx</a:t>
            </a:r>
            <a:r>
              <a:rPr lang="en-US" dirty="0">
                <a:cs typeface="+mn-cs"/>
              </a:rPr>
              <a:t> 	</a:t>
            </a:r>
            <a:r>
              <a:rPr lang="mr-IN" dirty="0">
                <a:cs typeface="+mn-cs"/>
              </a:rPr>
              <a:t>–</a:t>
            </a:r>
            <a:r>
              <a:rPr lang="en-US" dirty="0">
                <a:cs typeface="+mn-cs"/>
              </a:rPr>
              <a:t> manage IBM Cloud Private with the use of ICP plugins (e.g. pr)</a:t>
            </a:r>
          </a:p>
          <a:p>
            <a:endParaRPr lang="en-US" b="1" dirty="0"/>
          </a:p>
          <a:p>
            <a:r>
              <a:rPr lang="en-US" b="1" dirty="0"/>
              <a:t>docker</a:t>
            </a:r>
            <a:r>
              <a:rPr lang="en-US" dirty="0"/>
              <a:t> 	</a:t>
            </a:r>
            <a:r>
              <a:rPr lang="mr-IN" dirty="0"/>
              <a:t>–</a:t>
            </a:r>
            <a:r>
              <a:rPr lang="en-US" dirty="0"/>
              <a:t> used for interacting with docker </a:t>
            </a:r>
          </a:p>
          <a:p>
            <a:endParaRPr lang="en-US" b="1" dirty="0"/>
          </a:p>
          <a:p>
            <a:r>
              <a:rPr lang="en-US" b="1" dirty="0"/>
              <a:t>kubectl</a:t>
            </a:r>
            <a:r>
              <a:rPr lang="en-US" dirty="0"/>
              <a:t> 	</a:t>
            </a:r>
            <a:r>
              <a:rPr lang="mr-IN" dirty="0"/>
              <a:t>–</a:t>
            </a:r>
            <a:r>
              <a:rPr lang="en-US" dirty="0"/>
              <a:t> used for running commands against Kubernetes clusters</a:t>
            </a:r>
          </a:p>
          <a:p>
            <a:endParaRPr lang="en-US" dirty="0"/>
          </a:p>
          <a:p>
            <a:r>
              <a:rPr lang="en-US" b="1" dirty="0" err="1"/>
              <a:t>etcdctl</a:t>
            </a:r>
            <a:r>
              <a:rPr lang="en-US" dirty="0"/>
              <a:t> 	</a:t>
            </a:r>
            <a:r>
              <a:rPr lang="mr-IN" dirty="0"/>
              <a:t>–</a:t>
            </a:r>
            <a:r>
              <a:rPr lang="en-US" dirty="0"/>
              <a:t> used for interacting and getting information from </a:t>
            </a:r>
            <a:r>
              <a:rPr lang="en-US" dirty="0" err="1"/>
              <a:t>etcd</a:t>
            </a:r>
            <a:r>
              <a:rPr lang="en-US" dirty="0"/>
              <a:t> cluster</a:t>
            </a:r>
          </a:p>
          <a:p>
            <a:endParaRPr lang="en-US" dirty="0">
              <a:cs typeface="+mn-cs"/>
            </a:endParaRPr>
          </a:p>
          <a:p>
            <a:r>
              <a:rPr lang="en-US" b="1" dirty="0">
                <a:cs typeface="+mn-cs"/>
              </a:rPr>
              <a:t>calicoctl</a:t>
            </a:r>
            <a:r>
              <a:rPr lang="en-US" dirty="0">
                <a:cs typeface="+mn-cs"/>
              </a:rPr>
              <a:t> 	</a:t>
            </a:r>
            <a:r>
              <a:rPr lang="mr-IN" dirty="0"/>
              <a:t>–</a:t>
            </a:r>
            <a:r>
              <a:rPr lang="en-US" dirty="0">
                <a:cs typeface="+mn-cs"/>
              </a:rPr>
              <a:t> </a:t>
            </a:r>
            <a:r>
              <a:rPr lang="en-US" dirty="0"/>
              <a:t>primary tool for viewing, manipulating, and creating Calico objects</a:t>
            </a:r>
            <a:endParaRPr lang="en-US" dirty="0">
              <a:cs typeface="+mn-cs"/>
            </a:endParaRPr>
          </a:p>
          <a:p>
            <a:endParaRPr lang="en-US" dirty="0">
              <a:cs typeface="+mn-cs"/>
            </a:endParaRPr>
          </a:p>
          <a:p>
            <a:r>
              <a:rPr lang="en-US" b="1" dirty="0" err="1">
                <a:cs typeface="+mn-cs"/>
              </a:rPr>
              <a:t>systemctl</a:t>
            </a:r>
            <a:r>
              <a:rPr lang="en-US" dirty="0">
                <a:cs typeface="+mn-cs"/>
              </a:rPr>
              <a:t> 	</a:t>
            </a:r>
            <a:r>
              <a:rPr lang="mr-IN" dirty="0">
                <a:cs typeface="+mn-cs"/>
              </a:rPr>
              <a:t>–</a:t>
            </a:r>
            <a:r>
              <a:rPr lang="en-US" dirty="0">
                <a:cs typeface="+mn-cs"/>
              </a:rPr>
              <a:t> </a:t>
            </a:r>
            <a:r>
              <a:rPr lang="en-US" dirty="0"/>
              <a:t>systemd is an init system used in Linux distributions to bootstrap the user space and to manage system processes after booting </a:t>
            </a:r>
            <a:r>
              <a:rPr lang="en-US" dirty="0">
                <a:cs typeface="+mn-cs"/>
              </a:rPr>
              <a:t> </a:t>
            </a:r>
          </a:p>
          <a:p>
            <a:endParaRPr lang="en-US" dirty="0">
              <a:cs typeface="+mn-cs"/>
            </a:endParaRPr>
          </a:p>
          <a:p>
            <a:r>
              <a:rPr lang="en-US" b="1" dirty="0">
                <a:cs typeface="+mn-cs"/>
              </a:rPr>
              <a:t>journalctl</a:t>
            </a:r>
            <a:r>
              <a:rPr lang="en-US" dirty="0">
                <a:cs typeface="+mn-cs"/>
              </a:rPr>
              <a:t> 	</a:t>
            </a:r>
            <a:r>
              <a:rPr lang="mr-IN" dirty="0"/>
              <a:t>–</a:t>
            </a:r>
            <a:r>
              <a:rPr lang="en-US" dirty="0">
                <a:cs typeface="+mn-cs"/>
              </a:rPr>
              <a:t> </a:t>
            </a:r>
            <a:r>
              <a:rPr lang="en-US" dirty="0"/>
              <a:t>is a system utility used for querying and displaying messages from the journal</a:t>
            </a:r>
          </a:p>
          <a:p>
            <a:endParaRPr lang="en-US" dirty="0"/>
          </a:p>
          <a:p>
            <a:r>
              <a:rPr lang="en-US" b="1" dirty="0"/>
              <a:t>stern            	</a:t>
            </a:r>
            <a:r>
              <a:rPr lang="mr-IN" dirty="0">
                <a:solidFill>
                  <a:srgbClr val="000000"/>
                </a:solidFill>
              </a:rPr>
              <a:t>–</a:t>
            </a:r>
            <a:r>
              <a:rPr lang="en-US" dirty="0">
                <a:solidFill>
                  <a:srgbClr val="000000"/>
                </a:solidFill>
              </a:rPr>
              <a:t> streaming multiple container logs simultaneously</a:t>
            </a:r>
            <a:endParaRPr lang="en-US" b="1" dirty="0"/>
          </a:p>
          <a:p>
            <a:endParaRPr lang="en-US" dirty="0">
              <a:cs typeface="+mn-cs"/>
            </a:endParaRPr>
          </a:p>
          <a:p>
            <a:endParaRPr lang="en-US" b="1" dirty="0">
              <a:cs typeface="+mn-cs"/>
            </a:endParaRPr>
          </a:p>
          <a:p>
            <a:pPr marL="0" indent="0">
              <a:buNone/>
            </a:pPr>
            <a:r>
              <a:rPr lang="en-US" b="1" dirty="0">
                <a:cs typeface="+mn-cs"/>
              </a:rPr>
              <a:t>   </a:t>
            </a:r>
            <a:endParaRPr lang="en-US" i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503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205</Words>
  <Application>Microsoft Macintosh PowerPoint</Application>
  <PresentationFormat>Widescreen</PresentationFormat>
  <Paragraphs>96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Mangal</vt:lpstr>
      <vt:lpstr>Office Theme</vt:lpstr>
      <vt:lpstr>An introduction to IBM Cloud Private  for and by Cluster Administrators —  Hans Kristian Moen IBM Cloud Architecture and Solution Engineering</vt:lpstr>
      <vt:lpstr>Understanding the “stack”</vt:lpstr>
      <vt:lpstr>Top Kubernetes Concepts</vt:lpstr>
      <vt:lpstr>Kubernetes overview</vt:lpstr>
      <vt:lpstr>PowerPoint Presentation</vt:lpstr>
      <vt:lpstr>PowerPoint Presentation</vt:lpstr>
      <vt:lpstr>Docker storage drivers</vt:lpstr>
      <vt:lpstr>Troubleshooting Kubernetes  My favorite tools and techniques  </vt:lpstr>
      <vt:lpstr>Command Line Interface (CLI) tools</vt:lpstr>
      <vt:lpstr>top – Linux Process Monitoring  vmstat – Virtual Memory Statistics  lsof – List Open File  tcpdump – Network Packet Analyzer  netstat – Network Statistics  htop – Linux Process Monitoring  monitorix – Sys and Ntwk  Monitoring  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IBM Cloud Private  for and by Cluster Administrators —  Hans Kristian Moen IBM Cloud Architecture and Solution Engineering</dc:title>
  <dc:creator>HANS Moen</dc:creator>
  <cp:lastModifiedBy>HANS Moen</cp:lastModifiedBy>
  <cp:revision>6</cp:revision>
  <dcterms:created xsi:type="dcterms:W3CDTF">2018-06-25T19:07:06Z</dcterms:created>
  <dcterms:modified xsi:type="dcterms:W3CDTF">2018-06-26T07:27:25Z</dcterms:modified>
</cp:coreProperties>
</file>