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</p:sldMasterIdLst>
  <p:notesMasterIdLst>
    <p:notesMasterId r:id="rId17"/>
  </p:notesMasterIdLst>
  <p:sldIdLst>
    <p:sldId id="534" r:id="rId6"/>
    <p:sldId id="535" r:id="rId7"/>
    <p:sldId id="536" r:id="rId8"/>
    <p:sldId id="537" r:id="rId9"/>
    <p:sldId id="549" r:id="rId10"/>
    <p:sldId id="551" r:id="rId11"/>
    <p:sldId id="552" r:id="rId12"/>
    <p:sldId id="541" r:id="rId13"/>
    <p:sldId id="542" r:id="rId14"/>
    <p:sldId id="553" r:id="rId15"/>
    <p:sldId id="554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1" autoAdjust="0"/>
    <p:restoredTop sz="88016" autoAdjust="0"/>
  </p:normalViewPr>
  <p:slideViewPr>
    <p:cSldViewPr snapToGrid="0" snapToObjects="1" showGuides="1">
      <p:cViewPr>
        <p:scale>
          <a:sx n="170" d="100"/>
          <a:sy n="170" d="100"/>
        </p:scale>
        <p:origin x="864" y="-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6/6/18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7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Helm is a package</a:t>
            </a:r>
            <a:r>
              <a:rPr lang="en-US" baseline="0" dirty="0"/>
              <a:t> Manager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Automates the installation, configuration, upgrade and removing of Apps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Deploys the App and its Configuration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App and its Config are packaged in a so called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At least two resource types: Deployment and Services (Secrets, ConfigMap)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avoid creating each resource manually using kubectl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5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Helm is the CLI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Helm</a:t>
            </a:r>
            <a:r>
              <a:rPr lang="en-US" baseline="0" dirty="0"/>
              <a:t> creates a new release for each installation (versioning: rollback)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Chart is the application package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Repository is the library: Just a web server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Release is the application runtime: An instance of a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Tiller is the server side. Runs in a pod.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9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Deploy all resources with a single command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Can use variables</a:t>
            </a:r>
            <a:r>
              <a:rPr lang="en-US" baseline="0" dirty="0"/>
              <a:t> to deploy same App with new parameters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Upgrade to a new version of your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Rollback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Delete as a whole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76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 App Catalog contains</a:t>
            </a:r>
            <a:r>
              <a:rPr lang="en-US" baseline="0" dirty="0"/>
              <a:t> Helm Charts from Chart Repositories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2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Chart</a:t>
            </a:r>
            <a:r>
              <a:rPr lang="en-US" baseline="0" dirty="0"/>
              <a:t> repository is a web server with an index.yaml file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There are steps for adding a chart to a repository: copy, re-index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for the local repository in ICP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your chart to local-repo:</a:t>
            </a:r>
          </a:p>
          <a:p>
            <a:pPr marL="228600" indent="-228600">
              <a:buAutoNum type="arabicPeriod"/>
            </a:pPr>
            <a:r>
              <a:rPr lang="en-US" dirty="0"/>
              <a:t>on master, get helm container using `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ps | grep helm</a:t>
            </a:r>
            <a:r>
              <a:rPr lang="en-US" dirty="0"/>
              <a:t>`</a:t>
            </a:r>
          </a:p>
          <a:p>
            <a:pPr marL="228600" indent="-228600">
              <a:buAutoNum type="arabicPeriod"/>
            </a:pPr>
            <a:r>
              <a:rPr lang="en-US" dirty="0"/>
              <a:t>copy your chart using `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x.tar.gz &lt;dockerID&gt;:/local-repo</a:t>
            </a:r>
            <a:r>
              <a:rPr lang="en-US" dirty="0"/>
              <a:t>` </a:t>
            </a:r>
          </a:p>
          <a:p>
            <a:pPr marL="228600" indent="-228600">
              <a:buAutoNum type="arabicPeriod"/>
            </a:pPr>
            <a:r>
              <a:rPr lang="en-US" dirty="0"/>
              <a:t>Restart the container using  </a:t>
            </a:r>
            <a:r>
              <a:rPr lang="en-US" dirty="0">
                <a:latin typeface="Courier" pitchFamily="81" charset="0"/>
                <a:cs typeface="Courier New" panose="02070309020205020404" pitchFamily="49" charset="0"/>
              </a:rPr>
              <a:t>docker restart &lt;helm container id&gt;</a:t>
            </a:r>
            <a:endParaRPr lang="en-US" dirty="0">
              <a:latin typeface="Courier" pitchFamily="81" charset="0"/>
            </a:endParaRPr>
          </a:p>
          <a:p>
            <a:pPr marL="228600" indent="-228600">
              <a:buAutoNum type="arabicPeriod"/>
            </a:pPr>
            <a:r>
              <a:rPr lang="en-US" dirty="0"/>
              <a:t>go to dashboard, click </a:t>
            </a:r>
            <a:r>
              <a:rPr lang="en-US" b="1" dirty="0"/>
              <a:t>sync up repo</a:t>
            </a:r>
            <a:r>
              <a:rPr lang="en-US" dirty="0"/>
              <a:t>, you will get your chart in app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5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2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8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8FAD6DF-6C15-E446-85A6-A3EE02FAE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8C3FD6C-7396-4A4E-A823-179480EBD9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28600" y="4826480"/>
            <a:ext cx="6400800" cy="13716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1230014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52" y="278608"/>
            <a:ext cx="8887949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72" y="895351"/>
            <a:ext cx="8439080" cy="3845719"/>
          </a:xfrm>
        </p:spPr>
        <p:txBody>
          <a:bodyPr tIns="0" rIns="0" bIns="0"/>
          <a:lstStyle>
            <a:lvl1pPr marL="0" indent="0" algn="l">
              <a:buClr>
                <a:srgbClr val="666666"/>
              </a:buClr>
              <a:buNone/>
              <a:defRPr sz="1600">
                <a:solidFill>
                  <a:srgbClr val="666666"/>
                </a:solidFill>
              </a:defRPr>
            </a:lvl1pPr>
            <a:lvl2pPr marL="341299" indent="-12382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2pPr>
            <a:lvl3pPr marL="573065" indent="-98421">
              <a:buClr>
                <a:srgbClr val="666666"/>
              </a:buClr>
              <a:defRPr>
                <a:solidFill>
                  <a:srgbClr val="666666"/>
                </a:solidFill>
              </a:defRPr>
            </a:lvl3pPr>
            <a:lvl4pPr>
              <a:buClr>
                <a:srgbClr val="666666"/>
              </a:buClr>
              <a:defRPr>
                <a:solidFill>
                  <a:srgbClr val="666666"/>
                </a:solidFill>
              </a:defRPr>
            </a:lvl4pPr>
            <a:lvl5pPr>
              <a:buClr>
                <a:srgbClr val="666666"/>
              </a:buCl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B162280-4032-4D46-A67D-BD319B996F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9595A8C-53EC-194F-8968-822AA84D08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97195674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09835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747" y="877824"/>
            <a:ext cx="4257143" cy="4026028"/>
          </a:xfrm>
        </p:spPr>
        <p:txBody>
          <a:bodyPr/>
          <a:lstStyle>
            <a:lvl4pPr marL="509835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4222379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8AE91-D7AE-A745-86FC-C38E5AC46DFA}"/>
              </a:ext>
            </a:extLst>
          </p:cNvPr>
          <p:cNvSpPr/>
          <p:nvPr userDrawn="1"/>
        </p:nvSpPr>
        <p:spPr>
          <a:xfrm>
            <a:off x="380143" y="4691165"/>
            <a:ext cx="63134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IBM Cloud / © 2018 IBM Corporation  </a:t>
            </a:r>
            <a:r>
              <a:rPr lang="en-US" sz="600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6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906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26" Type="http://schemas.openxmlformats.org/officeDocument/2006/relationships/slideLayout" Target="../slideLayouts/slideLayout134.xml"/><Relationship Id="rId39" Type="http://schemas.openxmlformats.org/officeDocument/2006/relationships/theme" Target="../theme/theme4.xml"/><Relationship Id="rId21" Type="http://schemas.openxmlformats.org/officeDocument/2006/relationships/slideLayout" Target="../slideLayouts/slideLayout129.xml"/><Relationship Id="rId34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5" Type="http://schemas.openxmlformats.org/officeDocument/2006/relationships/slideLayout" Target="../slideLayouts/slideLayout133.xml"/><Relationship Id="rId33" Type="http://schemas.openxmlformats.org/officeDocument/2006/relationships/slideLayout" Target="../slideLayouts/slideLayout141.xml"/><Relationship Id="rId38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29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32.xml"/><Relationship Id="rId32" Type="http://schemas.openxmlformats.org/officeDocument/2006/relationships/slideLayout" Target="../slideLayouts/slideLayout140.xml"/><Relationship Id="rId37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31.xml"/><Relationship Id="rId28" Type="http://schemas.openxmlformats.org/officeDocument/2006/relationships/slideLayout" Target="../slideLayouts/slideLayout136.xml"/><Relationship Id="rId36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30.xml"/><Relationship Id="rId27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8.xml"/><Relationship Id="rId35" Type="http://schemas.openxmlformats.org/officeDocument/2006/relationships/slideLayout" Target="../slideLayouts/slideLayout143.xml"/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32" r:id="rId36"/>
    <p:sldLayoutId id="2147483833" r:id="rId37"/>
    <p:sldLayoutId id="2147483834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29" r:id="rId37"/>
    <p:sldLayoutId id="2147483830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helm/releases" TargetMode="External"/><Relationship Id="rId2" Type="http://schemas.openxmlformats.org/officeDocument/2006/relationships/hyperlink" Target="https://docs.helm.sh/using_helm/" TargetMode="External"/><Relationship Id="rId1" Type="http://schemas.openxmlformats.org/officeDocument/2006/relationships/slideLayout" Target="../slideLayouts/slideLayout10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496491" y="1460303"/>
            <a:ext cx="8100418" cy="196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0" indent="-8572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30777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1500" dirty="0">
              <a:solidFill>
                <a:srgbClr val="00AFD9"/>
              </a:solidFill>
              <a:latin typeface="Arial" charset="0"/>
              <a:ea typeface="Arial" charset="0"/>
              <a:cs typeface="Arial" charset="0"/>
              <a:sym typeface="Helvetica Neue for IB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/>
            <a:r>
              <a:rPr lang="en-US" sz="3750" b="1" dirty="0">
                <a:latin typeface="Arial" charset="0"/>
                <a:sym typeface="Helvetica Neue for IBM Light" charset="0"/>
              </a:rPr>
              <a:t>HELM</a:t>
            </a:r>
            <a:br>
              <a:rPr lang="en-US" sz="3750" b="1" dirty="0">
                <a:latin typeface="Arial" charset="0"/>
                <a:sym typeface="Helvetica Neue for IBM Light" charset="0"/>
              </a:rPr>
            </a:br>
            <a:r>
              <a:rPr lang="en-US" sz="1500" i="1" dirty="0">
                <a:latin typeface="Arial" charset="0"/>
                <a:sym typeface="Helvetica Neue for IBM Light" charset="0"/>
              </a:rPr>
              <a:t>Basics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F643A-21A5-6A48-BC2E-87C093A84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475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01168"/>
            <a:ext cx="8764200" cy="4491101"/>
          </a:xfrm>
        </p:spPr>
        <p:txBody>
          <a:bodyPr/>
          <a:lstStyle/>
          <a:p>
            <a:r>
              <a:rPr lang="en-US" dirty="0"/>
              <a:t>Deploying an application with its Helm chart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1400" y="886936"/>
            <a:ext cx="5284364" cy="3939544"/>
          </a:xfr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helm search mysql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NAME               	VERSION	DESCRIPTION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stable/mysql	0.1.1	              Chart for MySQL</a:t>
            </a:r>
          </a:p>
          <a:p>
            <a:pPr marL="0" lvl="1" indent="0"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$ 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helm install stable/mysql</a:t>
            </a:r>
          </a:p>
          <a:p>
            <a:pPr marL="0" lvl="1" indent="0"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Fetched stable/mysql to mysql-0.1.1.tgz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NAME: loping-toad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LAST DEPLOYED: Thu Oct 20 14:54:24 2016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NAMESPACE: default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STATUS: DEPLOYED</a:t>
            </a:r>
          </a:p>
          <a:p>
            <a:pPr marL="0" lvl="1" indent="0"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RESOURCES: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==&gt; v1/Secret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NAME		TYPE	DATA	             AGE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loping-toad-mysql	Opaque	2	3s </a:t>
            </a:r>
          </a:p>
          <a:p>
            <a:pPr marL="0" lvl="1" indent="0"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==&gt; v1/Service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NAME		  CLUSTER-IP	  EXTERNAL-IP	PORT(S)	AGE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loping-toad-mysql  192.168.1.5	  &lt;none&gt;		3306/TCP	3s</a:t>
            </a:r>
          </a:p>
          <a:p>
            <a:pPr marL="0" lvl="1" indent="0"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==&gt; extensions/Deployment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NAME		DESIRED	CURRENT	UP-TO-DATE	AVAILABLE	AGE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loping-toad-mysql    1		     0		      0                            0	              3s</a:t>
            </a:r>
          </a:p>
          <a:p>
            <a:pPr marL="0" lvl="1" indent="0"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==&gt; v1/PersistentVolumeClaim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NAME		  STATUS	VOLUME	CAPACITY	ACCESSMODES	AGE</a:t>
            </a:r>
            <a:br>
              <a:rPr lang="en-US" sz="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loping-toad-mysql Pending</a:t>
            </a:r>
            <a:r>
              <a:rPr lang="en-US" sz="900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676003" y="724297"/>
            <a:ext cx="3431097" cy="4330772"/>
          </a:xfrm>
        </p:spPr>
        <p:txBody>
          <a:bodyPr/>
          <a:lstStyle/>
          <a:p>
            <a:r>
              <a:rPr lang="en-US" sz="1100" dirty="0"/>
              <a:t>Install output</a:t>
            </a:r>
          </a:p>
          <a:p>
            <a:pPr lvl="2">
              <a:buFont typeface="Arial" pitchFamily="34" charset="0"/>
              <a:buChar char="•"/>
            </a:pPr>
            <a:r>
              <a:rPr lang="en-US" sz="1100" dirty="0"/>
              <a:t>Details about the release</a:t>
            </a:r>
          </a:p>
          <a:p>
            <a:pPr lvl="2">
              <a:buFont typeface="Arial" pitchFamily="34" charset="0"/>
              <a:buChar char="•"/>
            </a:pPr>
            <a:r>
              <a:rPr lang="en-US" sz="1100" dirty="0"/>
              <a:t>Details about its resources</a:t>
            </a:r>
          </a:p>
          <a:p>
            <a:r>
              <a:rPr lang="en-US" sz="1100" dirty="0"/>
              <a:t>Chart</a:t>
            </a:r>
          </a:p>
          <a:p>
            <a:pPr lvl="2">
              <a:buFont typeface="Arial" pitchFamily="34" charset="0"/>
              <a:buChar char="•"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stable/mysql</a:t>
            </a:r>
            <a:endParaRPr lang="en-US" sz="1100" dirty="0"/>
          </a:p>
          <a:p>
            <a:r>
              <a:rPr lang="en-US" sz="1100" dirty="0"/>
              <a:t>Release name</a:t>
            </a:r>
          </a:p>
          <a:p>
            <a:pPr lvl="2">
              <a:buFont typeface="Arial" pitchFamily="34" charset="0"/>
              <a:buChar char="•"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loping-toad</a:t>
            </a:r>
            <a:r>
              <a:rPr lang="en-US" sz="1100" dirty="0"/>
              <a:t> (auto generated)</a:t>
            </a:r>
          </a:p>
          <a:p>
            <a:r>
              <a:rPr lang="en-US" sz="1100" dirty="0"/>
              <a:t>Resources</a:t>
            </a:r>
          </a:p>
          <a:p>
            <a:pPr lvl="2">
              <a:buFont typeface="Arial" pitchFamily="34" charset="0"/>
              <a:buChar char="•"/>
            </a:pPr>
            <a:r>
              <a:rPr lang="en-US" sz="1100" dirty="0"/>
              <a:t>Four total, one of each type</a:t>
            </a:r>
          </a:p>
          <a:p>
            <a:pPr lvl="2">
              <a:buFont typeface="Arial" pitchFamily="34" charset="0"/>
              <a:buChar char="•"/>
            </a:pPr>
            <a:r>
              <a:rPr lang="en-US" sz="1100" dirty="0"/>
              <a:t>All named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loping-toad-mysql</a:t>
            </a:r>
            <a:endParaRPr lang="en-US" sz="1100" dirty="0"/>
          </a:p>
          <a:p>
            <a:pPr lvl="2">
              <a:buFont typeface="Arial" pitchFamily="34" charset="0"/>
              <a:buChar char="•"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Secret</a:t>
            </a:r>
          </a:p>
          <a:p>
            <a:pPr lvl="2">
              <a:buFont typeface="Arial" pitchFamily="34" charset="0"/>
              <a:buChar char="•"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Service</a:t>
            </a:r>
          </a:p>
          <a:p>
            <a:pPr lvl="1"/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 lvl="1"/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PersistentVolumeClaim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530E26-E525-DE47-BFD9-7C313EFB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CFD6A4-700E-8E40-A379-820D72E86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Default values are stored in the chart</a:t>
            </a:r>
          </a:p>
          <a:p>
            <a:pPr marL="171399" lvl="1" indent="0">
              <a:buNone/>
            </a:pPr>
            <a:r>
              <a:rPr lang="en-US" sz="1100">
                <a:latin typeface="Courier New" pitchFamily="49" charset="0"/>
                <a:ea typeface="Courier" charset="0"/>
                <a:cs typeface="Courier New" pitchFamily="49" charset="0"/>
              </a:rPr>
              <a:t>&lt;chart-path&gt;/values.yaml</a:t>
            </a:r>
          </a:p>
          <a:p>
            <a:r>
              <a:rPr lang="en-US" sz="1200"/>
              <a:t>Helm CLI uses Kubernetes CLI’s configuration to connect to your current cluster</a:t>
            </a:r>
          </a:p>
          <a:p>
            <a:pPr marL="171399" lvl="1" indent="0">
              <a:buNone/>
            </a:pPr>
            <a:r>
              <a:rPr lang="en-US" sz="1100">
                <a:latin typeface="Courier New" pitchFamily="49" charset="0"/>
                <a:ea typeface="Courier" charset="0"/>
                <a:cs typeface="Courier New" pitchFamily="49" charset="0"/>
              </a:rPr>
              <a:t>~/.kube/config</a:t>
            </a:r>
          </a:p>
          <a:p>
            <a:pPr marL="171399" lvl="1" indent="0">
              <a:buNone/>
            </a:pPr>
            <a:r>
              <a:rPr lang="en-US" sz="1100">
                <a:latin typeface="Courier New" pitchFamily="49" charset="0"/>
                <a:ea typeface="Courier" charset="0"/>
                <a:cs typeface="Courier New" pitchFamily="49" charset="0"/>
              </a:rPr>
              <a:t>$ kubectl config view</a:t>
            </a:r>
          </a:p>
          <a:p>
            <a:r>
              <a:rPr lang="en-US" sz="1200"/>
              <a:t>To specify a release’s name, use the 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/>
              <a:t> flag</a:t>
            </a:r>
          </a:p>
          <a:p>
            <a:pPr marL="171399" lvl="1" indent="0">
              <a:buNone/>
            </a:pPr>
            <a:r>
              <a:rPr lang="en-US" sz="1100">
                <a:latin typeface="Courier New" pitchFamily="49" charset="0"/>
                <a:ea typeface="Courier" charset="0"/>
                <a:cs typeface="Courier New" pitchFamily="49" charset="0"/>
              </a:rPr>
              <a:t>$ helm install --name CustomerDB stable/mysql</a:t>
            </a:r>
          </a:p>
          <a:p>
            <a:r>
              <a:rPr lang="en-US" sz="1200"/>
              <a:t>To deploy the release into a particular Kubernetes namespace, use the 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200"/>
              <a:t> flag</a:t>
            </a:r>
          </a:p>
          <a:p>
            <a:pPr marL="171399" lvl="1" indent="0">
              <a:buNone/>
            </a:pPr>
            <a:r>
              <a:rPr lang="en-US" sz="1100">
                <a:latin typeface="Courier New" pitchFamily="49" charset="0"/>
                <a:ea typeface="Courier" charset="0"/>
                <a:cs typeface="Courier New" pitchFamily="49" charset="0"/>
              </a:rPr>
              <a:t>$ helm install --namespace ordering-system stable/mysql</a:t>
            </a:r>
          </a:p>
          <a:p>
            <a:r>
              <a:rPr lang="en-US" sz="1200"/>
              <a:t>To override an individual value, use the 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00"/>
              <a:t> flag</a:t>
            </a:r>
          </a:p>
          <a:p>
            <a:pPr marL="171399" lvl="1" indent="0">
              <a:buNone/>
            </a:pPr>
            <a:r>
              <a:rPr lang="en-US" sz="1100">
                <a:latin typeface="Courier New" pitchFamily="49" charset="0"/>
                <a:ea typeface="Courier" charset="0"/>
                <a:cs typeface="Courier New" pitchFamily="49" charset="0"/>
              </a:rPr>
              <a:t>$ helm install --set user.name='student',user.password='passw0rd' stable/mysql</a:t>
            </a:r>
          </a:p>
          <a:p>
            <a:r>
              <a:rPr lang="en-US" sz="1200"/>
              <a:t>To override values with a values file, use the 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1200"/>
              <a:t>  or 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200"/>
              <a:t>  flag</a:t>
            </a:r>
          </a:p>
          <a:p>
            <a:pPr marL="171399" lvl="1" indent="0">
              <a:buNone/>
            </a:pPr>
            <a:r>
              <a:rPr lang="en-US" sz="1100">
                <a:latin typeface="Courier New" pitchFamily="49" charset="0"/>
                <a:ea typeface="Courier" charset="0"/>
                <a:cs typeface="Courier New" pitchFamily="49" charset="0"/>
              </a:rPr>
              <a:t>$ helm install --values myvalues.yaml stable/mysql</a:t>
            </a:r>
          </a:p>
          <a:p>
            <a:endParaRPr lang="en-US" sz="1400"/>
          </a:p>
          <a:p>
            <a:endParaRPr lang="en-US" sz="1400"/>
          </a:p>
          <a:p>
            <a:endParaRPr lang="en-US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1541F-C073-3243-B3BD-E8E8C59F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 IBM Corporation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94D92-881B-034E-B9B2-63884686F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65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</a:t>
            </a:r>
            <a:r>
              <a:rPr lang="mr-IN" dirty="0"/>
              <a:t>–</a:t>
            </a:r>
            <a:r>
              <a:rPr lang="en-US" dirty="0"/>
              <a:t> A package manager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52" y="853442"/>
            <a:ext cx="8439080" cy="3845719"/>
          </a:xfrm>
        </p:spPr>
        <p:txBody>
          <a:bodyPr>
            <a:normAutofit fontScale="85000" lnSpcReduction="20000"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What is a package manager?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Automates the process of installing, configuring, upgrading, and removing computer programs</a:t>
            </a:r>
          </a:p>
          <a:p>
            <a:pPr lvl="2"/>
            <a:r>
              <a:rPr lang="en-US" sz="1250" dirty="0">
                <a:solidFill>
                  <a:schemeClr val="tx1"/>
                </a:solidFill>
              </a:rPr>
              <a:t>Examples: Red Hat Package Manager (RPM), Homebrew, Windows Pkgmgr/PackageManagement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Helm enables multiple Kubernetes resources to be created with a single command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Deploying an application often involves creating and configuring multiple resources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A Helm chart defines multiple resources as a set</a:t>
            </a:r>
          </a:p>
          <a:p>
            <a:r>
              <a:rPr lang="en-US" sz="1500" dirty="0">
                <a:solidFill>
                  <a:schemeClr val="tx1"/>
                </a:solidFill>
              </a:rPr>
              <a:t>An application in Kubernetes typically consists of (at least) two resource types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Deployment </a:t>
            </a:r>
            <a:r>
              <a:rPr lang="mr-IN" sz="1500" dirty="0">
                <a:solidFill>
                  <a:schemeClr val="tx1"/>
                </a:solidFill>
              </a:rPr>
              <a:t>–</a:t>
            </a:r>
            <a:r>
              <a:rPr lang="en-US" sz="1500" dirty="0">
                <a:solidFill>
                  <a:schemeClr val="tx1"/>
                </a:solidFill>
              </a:rPr>
              <a:t> Describes a set of pods to be deployed together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Services </a:t>
            </a:r>
            <a:r>
              <a:rPr lang="mr-IN" sz="1500" dirty="0">
                <a:solidFill>
                  <a:schemeClr val="tx1"/>
                </a:solidFill>
              </a:rPr>
              <a:t>–</a:t>
            </a:r>
            <a:r>
              <a:rPr lang="en-US" sz="1500" dirty="0">
                <a:solidFill>
                  <a:schemeClr val="tx1"/>
                </a:solidFill>
              </a:rPr>
              <a:t> Endpoints for accessing the APIs in those pods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Could also include ConfigMaps, Secrets, Ingress, etc.</a:t>
            </a:r>
          </a:p>
          <a:p>
            <a:r>
              <a:rPr lang="en-US" sz="1500" dirty="0">
                <a:solidFill>
                  <a:schemeClr val="tx1"/>
                </a:solidFill>
              </a:rPr>
              <a:t>A default chart for an application consists of a deployment template and a service template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The chart creates all of these resources in a Kubernetes cluster as a set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Rather than manually having to create each one separately via </a:t>
            </a:r>
            <a:r>
              <a:rPr lang="en-US" sz="15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830892" y="4927472"/>
            <a:ext cx="38472" cy="92333"/>
          </a:xfrm>
        </p:spPr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53E2-17EC-CE4F-8819-AD9FDAE1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62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11A68DD8-55F1-4DDB-A894-47428CF803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3091" y="635617"/>
            <a:ext cx="8165110" cy="3810051"/>
          </a:xfrm>
        </p:spPr>
        <p:txBody>
          <a:bodyPr>
            <a:noAutofit/>
          </a:bodyPr>
          <a:lstStyle/>
          <a:p>
            <a:r>
              <a:rPr lang="en-US" sz="1200" dirty="0"/>
              <a:t>Helm </a:t>
            </a:r>
            <a:r>
              <a:rPr lang="mr-IN" sz="1200" dirty="0"/>
              <a:t>–</a:t>
            </a:r>
            <a:r>
              <a:rPr lang="en-US" sz="1200" dirty="0"/>
              <a:t> The CLI</a:t>
            </a:r>
          </a:p>
          <a:p>
            <a:pPr lvl="1"/>
            <a:r>
              <a:rPr lang="en-US" sz="1050" dirty="0"/>
              <a:t>Helm installs charts into Kubernetes, creating a new release for each installation</a:t>
            </a:r>
          </a:p>
          <a:p>
            <a:r>
              <a:rPr lang="en-US" sz="1200" dirty="0"/>
              <a:t>Chart </a:t>
            </a:r>
            <a:r>
              <a:rPr lang="mr-IN" sz="1200" dirty="0"/>
              <a:t>–</a:t>
            </a:r>
            <a:r>
              <a:rPr lang="en-US" sz="1200" dirty="0"/>
              <a:t> The application package</a:t>
            </a:r>
          </a:p>
          <a:p>
            <a:pPr lvl="1"/>
            <a:r>
              <a:rPr lang="en-US" sz="1050" dirty="0"/>
              <a:t>Templates for a set of resources necessary to run an application</a:t>
            </a:r>
          </a:p>
          <a:p>
            <a:pPr lvl="1"/>
            <a:r>
              <a:rPr lang="en-US" sz="1050" dirty="0"/>
              <a:t>Includes a values file to configure resources</a:t>
            </a:r>
          </a:p>
          <a:p>
            <a:r>
              <a:rPr lang="en-US" sz="1200" dirty="0"/>
              <a:t>Repository </a:t>
            </a:r>
            <a:r>
              <a:rPr lang="mr-IN" sz="1200" dirty="0"/>
              <a:t>–</a:t>
            </a:r>
            <a:r>
              <a:rPr lang="en-US" sz="1200" dirty="0"/>
              <a:t> The library</a:t>
            </a:r>
          </a:p>
          <a:p>
            <a:pPr lvl="1"/>
            <a:r>
              <a:rPr lang="en-US" sz="1050" dirty="0"/>
              <a:t>Storage for Helm charts</a:t>
            </a:r>
          </a:p>
          <a:p>
            <a:pPr lvl="1"/>
            <a:r>
              <a:rPr lang="en-US" sz="1050" dirty="0">
                <a:latin typeface="Courier" charset="0"/>
                <a:ea typeface="Courier" charset="0"/>
                <a:cs typeface="Courier" charset="0"/>
              </a:rPr>
              <a:t>stable</a:t>
            </a:r>
            <a:r>
              <a:rPr lang="en-US" sz="1050" dirty="0"/>
              <a:t> </a:t>
            </a:r>
            <a:r>
              <a:rPr lang="mr-IN" sz="1050" dirty="0"/>
              <a:t>–</a:t>
            </a:r>
            <a:r>
              <a:rPr lang="en-US" sz="1050" dirty="0"/>
              <a:t> The namespace of the hub for official charts</a:t>
            </a:r>
          </a:p>
          <a:p>
            <a:r>
              <a:rPr lang="en-US" sz="1200" dirty="0"/>
              <a:t>Release </a:t>
            </a:r>
            <a:r>
              <a:rPr lang="mr-IN" sz="1200" dirty="0"/>
              <a:t>–</a:t>
            </a:r>
            <a:r>
              <a:rPr lang="en-US" sz="1200" dirty="0"/>
              <a:t> The application runtime</a:t>
            </a:r>
          </a:p>
          <a:p>
            <a:pPr lvl="1"/>
            <a:r>
              <a:rPr lang="en-US" sz="1050" dirty="0"/>
              <a:t>An instance of a chart running in a Kubernetes cluster</a:t>
            </a:r>
          </a:p>
          <a:p>
            <a:r>
              <a:rPr lang="en-US" sz="1200" dirty="0"/>
              <a:t>Tiller </a:t>
            </a:r>
            <a:r>
              <a:rPr lang="mr-IN" sz="1200" dirty="0"/>
              <a:t>–</a:t>
            </a:r>
            <a:r>
              <a:rPr lang="en-US" sz="1200" dirty="0"/>
              <a:t> The server-side engine</a:t>
            </a:r>
          </a:p>
          <a:p>
            <a:pPr lvl="1"/>
            <a:r>
              <a:rPr lang="en-US" sz="1050" dirty="0"/>
              <a:t>Helm templating engine, runs in a pod in a Kubernetes cluster</a:t>
            </a:r>
          </a:p>
          <a:p>
            <a:pPr lvl="1"/>
            <a:r>
              <a:rPr lang="en-US" sz="1050" dirty="0"/>
              <a:t>Processes the chart to generate the resource manifests, then installs the release into the cluster</a:t>
            </a:r>
          </a:p>
          <a:p>
            <a:pPr lvl="1"/>
            <a:r>
              <a:rPr lang="en-US" sz="1050" dirty="0"/>
              <a:t>Stores each release as a Kubernetes config map</a:t>
            </a:r>
          </a:p>
          <a:p>
            <a:endParaRPr lang="en-US" sz="1050" dirty="0"/>
          </a:p>
        </p:txBody>
      </p:sp>
      <p:grpSp>
        <p:nvGrpSpPr>
          <p:cNvPr id="6" name="Group 5"/>
          <p:cNvGrpSpPr/>
          <p:nvPr/>
        </p:nvGrpSpPr>
        <p:grpSpPr>
          <a:xfrm>
            <a:off x="5851800" y="1309386"/>
            <a:ext cx="3173138" cy="2851059"/>
            <a:chOff x="7802401" y="2021932"/>
            <a:chExt cx="4230850" cy="380141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802402" y="4465519"/>
              <a:ext cx="4230849" cy="13578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Kubernetes </a:t>
              </a:r>
              <a:br>
                <a:rPr lang="en-US" sz="1000" dirty="0">
                  <a:latin typeface="Arial" panose="020B0604020202020204" pitchFamily="34" charset="0"/>
                </a:rPr>
              </a:br>
              <a:r>
                <a:rPr lang="en-US" sz="1000" dirty="0">
                  <a:latin typeface="Arial" panose="020B0604020202020204" pitchFamily="34" charset="0"/>
                </a:rPr>
                <a:t>cluster</a:t>
              </a:r>
            </a:p>
          </p:txBody>
        </p:sp>
        <p:pic>
          <p:nvPicPr>
            <p:cNvPr id="12" name="Picture 2" descr="mage result for kubernetes helm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405" y="3112568"/>
              <a:ext cx="961163" cy="99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/>
            <p:cNvSpPr/>
            <p:nvPr/>
          </p:nvSpPr>
          <p:spPr bwMode="auto">
            <a:xfrm>
              <a:off x="7802401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Chart</a:t>
              </a:r>
              <a:br>
                <a:rPr lang="en-US" sz="1250" dirty="0">
                  <a:latin typeface="Arial" panose="020B0604020202020204" pitchFamily="34" charset="0"/>
                </a:rPr>
              </a:br>
              <a:r>
                <a:rPr lang="en-US" sz="1250" dirty="0">
                  <a:latin typeface="Arial" panose="020B0604020202020204" pitchFamily="34" charset="0"/>
                </a:rPr>
                <a:t>(templates)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625075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Values</a:t>
              </a:r>
              <a:br>
                <a:rPr lang="en-US" sz="1250" dirty="0">
                  <a:latin typeface="Arial" panose="020B0604020202020204" pitchFamily="34" charset="0"/>
                </a:rPr>
              </a:br>
              <a:r>
                <a:rPr lang="en-US" sz="1250" dirty="0">
                  <a:latin typeface="Arial" panose="020B0604020202020204" pitchFamily="34" charset="0"/>
                </a:rPr>
                <a:t>(config)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5075" y="3427256"/>
              <a:ext cx="1039661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/>
                <a:t>install</a:t>
              </a: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 bwMode="auto">
            <a:xfrm>
              <a:off x="11151458" y="4641755"/>
              <a:ext cx="704088" cy="36576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/>
                <a:t>Tiller</a:t>
              </a:r>
            </a:p>
          </p:txBody>
        </p:sp>
        <p:sp>
          <p:nvSpPr>
            <p:cNvPr id="611" name="Rounded Rectangle 610"/>
            <p:cNvSpPr/>
            <p:nvPr/>
          </p:nvSpPr>
          <p:spPr bwMode="auto">
            <a:xfrm>
              <a:off x="9373548" y="4894840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endParaRPr lang="en-US" sz="1250" dirty="0">
                <a:latin typeface="Arial" panose="020B0604020202020204" pitchFamily="34" charset="0"/>
              </a:endParaRPr>
            </a:p>
          </p:txBody>
        </p:sp>
        <p:sp>
          <p:nvSpPr>
            <p:cNvPr id="610" name="Rounded Rectangle 609"/>
            <p:cNvSpPr/>
            <p:nvPr/>
          </p:nvSpPr>
          <p:spPr bwMode="auto">
            <a:xfrm>
              <a:off x="9294217" y="4837694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endParaRPr lang="en-US" sz="1250" dirty="0">
                <a:latin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216899" y="4775349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Release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50" dirty="0">
                  <a:latin typeface="Arial" panose="020B0604020202020204" pitchFamily="34" charset="0"/>
                </a:rPr>
                <a:t>(resources)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9210577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10299132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0299132" y="4075603"/>
              <a:ext cx="806523" cy="566152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endCxn id="13" idx="3"/>
            </p:cNvCxnSpPr>
            <p:nvPr/>
          </p:nvCxnSpPr>
          <p:spPr bwMode="auto">
            <a:xfrm flipH="1">
              <a:off x="10625075" y="5031671"/>
              <a:ext cx="519830" cy="109438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6" name="Straight Arrow Connector 605"/>
            <p:cNvCxnSpPr>
              <a:endCxn id="13" idx="0"/>
            </p:cNvCxnSpPr>
            <p:nvPr/>
          </p:nvCxnSpPr>
          <p:spPr bwMode="auto">
            <a:xfrm>
              <a:off x="9917826" y="4238045"/>
              <a:ext cx="3161" cy="537304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C945-853E-744A-8CE7-51A82F9D34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Helm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2073" y="874292"/>
            <a:ext cx="8846820" cy="4135374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Deploy all the resources for an application with a single command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Makes deployment easy and repeatable</a:t>
            </a:r>
          </a:p>
          <a:p>
            <a:pPr marL="171399" lvl="1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helm install &lt;chart&gt;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Separates configuration settings from manifest formats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Edit the values without changing the rest of the manifest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Update to deploy the application differently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Upgrade a running release to a new chart version</a:t>
            </a:r>
          </a:p>
          <a:p>
            <a:pPr marL="171399" lvl="1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helm upgrade &lt;release&gt; &lt;chart&gt;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Rollback a running release to a previous revision</a:t>
            </a:r>
          </a:p>
          <a:p>
            <a:pPr marL="171399" lvl="1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helm rollback &lt;release&gt; &lt;revision&gt;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Delete a running release</a:t>
            </a:r>
          </a:p>
          <a:p>
            <a:pPr marL="171399" lvl="1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helm delete &lt;release&gt;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30892" y="4927472"/>
            <a:ext cx="38472" cy="92333"/>
          </a:xfrm>
        </p:spPr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51850" y="1056134"/>
            <a:ext cx="3487043" cy="3771689"/>
            <a:chOff x="836126" y="813916"/>
            <a:chExt cx="4649391" cy="5028919"/>
          </a:xfrm>
        </p:grpSpPr>
        <p:sp>
          <p:nvSpPr>
            <p:cNvPr id="40" name="Multiply 39"/>
            <p:cNvSpPr/>
            <p:nvPr/>
          </p:nvSpPr>
          <p:spPr bwMode="auto">
            <a:xfrm>
              <a:off x="3921926" y="4928435"/>
              <a:ext cx="914400" cy="914400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endParaRPr lang="en-US" sz="688" dirty="0">
                <a:latin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376137" y="4404359"/>
              <a:ext cx="0" cy="694905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367404" y="4614558"/>
              <a:ext cx="93784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delete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84046" y="813916"/>
              <a:ext cx="2201471" cy="5028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Kubernetes </a:t>
              </a:r>
              <a:br>
                <a:rPr lang="en-US" sz="1000" dirty="0">
                  <a:latin typeface="Arial" panose="020B0604020202020204" pitchFamily="34" charset="0"/>
                </a:rPr>
              </a:br>
              <a:r>
                <a:rPr lang="en-US" sz="1000" dirty="0">
                  <a:latin typeface="Arial" panose="020B0604020202020204" pitchFamily="34" charset="0"/>
                </a:rPr>
                <a:t>cluster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633910" y="1485537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myapp r1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3633910" y="3672839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myapp r2</a:t>
              </a:r>
            </a:p>
          </p:txBody>
        </p:sp>
        <p:sp>
          <p:nvSpPr>
            <p:cNvPr id="46" name="Arc 45"/>
            <p:cNvSpPr/>
            <p:nvPr/>
          </p:nvSpPr>
          <p:spPr bwMode="auto">
            <a:xfrm flipH="1">
              <a:off x="3629543" y="2161382"/>
              <a:ext cx="737860" cy="1570132"/>
            </a:xfrm>
            <a:prstGeom prst="arc">
              <a:avLst>
                <a:gd name="adj1" fmla="val 16920645"/>
                <a:gd name="adj2" fmla="val 485417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upgrade</a:t>
              </a:r>
            </a:p>
          </p:txBody>
        </p:sp>
        <p:sp>
          <p:nvSpPr>
            <p:cNvPr id="47" name="Arc 46"/>
            <p:cNvSpPr/>
            <p:nvPr/>
          </p:nvSpPr>
          <p:spPr bwMode="auto">
            <a:xfrm flipH="1">
              <a:off x="4376137" y="2161383"/>
              <a:ext cx="737860" cy="1570130"/>
            </a:xfrm>
            <a:prstGeom prst="arc">
              <a:avLst>
                <a:gd name="adj1" fmla="val 5988855"/>
                <a:gd name="adj2" fmla="val 1554215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rollback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36126" y="1485537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Chart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myapp v1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2317454" y="1851297"/>
              <a:ext cx="1316456" cy="0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2321821" y="1533372"/>
              <a:ext cx="93784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install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844644" y="2607930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Chart</a:t>
              </a:r>
            </a:p>
            <a:p>
              <a:pPr algn="ctr" defTabSz="4607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Arial" panose="020B0604020202020204" pitchFamily="34" charset="0"/>
                </a:rPr>
                <a:t>myapp v2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2325972" y="2973689"/>
              <a:ext cx="1312089" cy="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2314883" y="2658272"/>
              <a:ext cx="1045096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(upgrade)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F4D1C-F7BD-1C4E-B7A0-BC338EE8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761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Helm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Helm runs as a CLI client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Typically installed on your laptop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https://docs.helm.sh/using_helm/#installing-helm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Options for installing Helm</a:t>
            </a:r>
          </a:p>
          <a:p>
            <a:pPr marL="428574" lvl="1" indent="-257175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Download the release, including the binary from:</a:t>
            </a:r>
          </a:p>
          <a:p>
            <a:pPr marL="474644" lvl="2" indent="0"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https://github.com/kubernetes/helm/releases</a:t>
            </a:r>
            <a:endParaRPr lang="en-US" dirty="0">
              <a:solidFill>
                <a:schemeClr val="tx1"/>
              </a:solidFill>
            </a:endParaRPr>
          </a:p>
          <a:p>
            <a:pPr marL="428574" lvl="1" indent="-257175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Homebrew on MacOS</a:t>
            </a:r>
          </a:p>
          <a:p>
            <a:pPr marL="474644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brew install kubernetes-helm</a:t>
            </a:r>
          </a:p>
          <a:p>
            <a:pPr marL="428574" lvl="1" indent="-257175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Installer script</a:t>
            </a:r>
          </a:p>
          <a:p>
            <a:pPr marL="474644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curl https://raw.githubusercontent.com/kubernetes/helm/master/scripts/get &gt; get_helm.sh</a:t>
            </a:r>
          </a:p>
          <a:p>
            <a:endParaRPr lang="en-US" dirty="0">
              <a:solidFill>
                <a:schemeClr val="tx1"/>
              </a:solidFill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826083" y="4927472"/>
            <a:ext cx="43281" cy="92333"/>
          </a:xfrm>
        </p:spPr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7960B-60F2-1943-9A4B-9886FB43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985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874" y="877824"/>
            <a:ext cx="4257143" cy="4026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Install Tiller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init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Create a chart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create &lt;chart&gt;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List the repositories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repo list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Search for a chart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search &lt;keyword&gt;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Info about a chart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inspect &lt;chart&gt;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Deploy a chart (creates a release)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install &lt;chart&gt;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547" y="877824"/>
            <a:ext cx="4257143" cy="4026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List all releases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list --all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the status of a release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status &lt;release&gt;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the details about a release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get &lt;release&gt;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Upgrade a release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upgrade &lt;release&gt; &lt;chart&gt;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Rollback a release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rollback &lt;release&gt; &lt;revision&gt;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Delete a release</a:t>
            </a:r>
          </a:p>
          <a:p>
            <a:pPr marL="280973">
              <a:spcBef>
                <a:spcPts val="0"/>
              </a:spcBef>
            </a:pP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$ helm delete &lt;release&gt;</a:t>
            </a:r>
          </a:p>
          <a:p>
            <a:pPr marL="62377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repositories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helm repo list</a:t>
            </a:r>
          </a:p>
          <a:p>
            <a:pPr marL="449245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 	URL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	https://kubernetes-charts.storage.googleapis.com/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helm search jenkins</a:t>
            </a:r>
          </a:p>
          <a:p>
            <a:pPr marL="474644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         	VERSION	DESCRIPTION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stable/jenkins	0.1.14	A Jenkins Helm chart for Kubernetes.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helm repo add my-charts https://my-charts.storage.googleapis.com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helm repo list</a:t>
            </a:r>
          </a:p>
          <a:p>
            <a:pPr marL="449245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 	URL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	https://kubernetes-charts.storage.googleapis.com/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my-charts	https://my-charts.storage.googleapis.com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826083" y="4927472"/>
            <a:ext cx="43281" cy="92333"/>
          </a:xfrm>
        </p:spPr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ED8E71-3DEA-1B4B-B047-33DFA94B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862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and IBM Cloud Private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266" y="1072360"/>
            <a:ext cx="33943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IBM Plex Sans Regular"/>
              </a:rPr>
              <a:t>Catalog entries are Helm charts that can be deployed from the chart repositories.  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" y="2448230"/>
            <a:ext cx="6051263" cy="249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38" y="475200"/>
            <a:ext cx="4779361" cy="346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FBD3C8-02EB-874D-90A3-B49F371471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4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repository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9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t="52506"/>
          <a:stretch/>
        </p:blipFill>
        <p:spPr>
          <a:xfrm>
            <a:off x="355817" y="828290"/>
            <a:ext cx="5553556" cy="1033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595" y="1757534"/>
            <a:ext cx="5005821" cy="141934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Rectangle: Rounded Corners 6"/>
          <p:cNvSpPr/>
          <p:nvPr/>
        </p:nvSpPr>
        <p:spPr>
          <a:xfrm>
            <a:off x="2069090" y="1275421"/>
            <a:ext cx="3325313" cy="16029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44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647" y="2650897"/>
            <a:ext cx="4177074" cy="169559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3138871" y="2675289"/>
            <a:ext cx="715270" cy="16029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44" dirty="0"/>
          </a:p>
        </p:txBody>
      </p:sp>
      <p:cxnSp>
        <p:nvCxnSpPr>
          <p:cNvPr id="11" name="Connector: Curved 10"/>
          <p:cNvCxnSpPr>
            <a:stCxn id="7" idx="3"/>
            <a:endCxn id="5" idx="0"/>
          </p:cNvCxnSpPr>
          <p:nvPr/>
        </p:nvCxnSpPr>
        <p:spPr>
          <a:xfrm>
            <a:off x="5394403" y="1355570"/>
            <a:ext cx="241103" cy="4019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9" idx="3"/>
            <a:endCxn id="8" idx="1"/>
          </p:cNvCxnSpPr>
          <p:nvPr/>
        </p:nvCxnSpPr>
        <p:spPr>
          <a:xfrm>
            <a:off x="3854141" y="2755439"/>
            <a:ext cx="521506" cy="74325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7"/>
          <p:cNvPicPr>
            <a:picLocks noChangeAspect="1"/>
          </p:cNvPicPr>
          <p:nvPr/>
        </p:nvPicPr>
        <p:blipFill rotWithShape="1">
          <a:blip r:embed="rId6"/>
          <a:srcRect r="49783"/>
          <a:stretch/>
        </p:blipFill>
        <p:spPr>
          <a:xfrm>
            <a:off x="6585427" y="737990"/>
            <a:ext cx="2231064" cy="23890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5070" y="2007758"/>
            <a:ext cx="352905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IBM Plex Sans Regular"/>
              </a:rPr>
              <a:t>Chart repository: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 Regular"/>
              </a:rPr>
              <a:t>HTTP server that houses an</a:t>
            </a:r>
            <a:br>
              <a:rPr lang="en-US" sz="1400" dirty="0">
                <a:latin typeface="IBM Plex Sans Regular"/>
              </a:rPr>
            </a:br>
            <a:r>
              <a:rPr lang="en-US" sz="1200" dirty="0">
                <a:latin typeface="IBM Plex Mono" panose="020B0509050000000000" pitchFamily="49" charset="0"/>
                <a:ea typeface="Courier" charset="0"/>
                <a:cs typeface="Courier" charset="0"/>
              </a:rPr>
              <a:t>index.yaml</a:t>
            </a:r>
            <a:r>
              <a:rPr lang="en-US" sz="1200" dirty="0">
                <a:latin typeface="IBM Plex Mono" panose="020B0509050000000000" pitchFamily="49" charset="0"/>
              </a:rPr>
              <a:t> </a:t>
            </a:r>
            <a:r>
              <a:rPr lang="en-US" sz="1400" dirty="0">
                <a:latin typeface="IBM Plex Sans Regular"/>
              </a:rPr>
              <a:t>file and optionally </a:t>
            </a:r>
            <a:br>
              <a:rPr lang="en-US" sz="1400" dirty="0">
                <a:latin typeface="IBM Plex Sans Regular"/>
              </a:rPr>
            </a:br>
            <a:r>
              <a:rPr lang="en-US" sz="1400" dirty="0">
                <a:latin typeface="IBM Plex Sans Regular"/>
              </a:rPr>
              <a:t>some packaged charts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 Regular"/>
              </a:rPr>
              <a:t>Server can be any HTTP server </a:t>
            </a:r>
            <a:br>
              <a:rPr lang="en-US" sz="1400" dirty="0">
                <a:latin typeface="IBM Plex Sans Regular"/>
              </a:rPr>
            </a:br>
            <a:r>
              <a:rPr lang="en-US" sz="1400" dirty="0">
                <a:latin typeface="IBM Plex Sans Regular"/>
              </a:rPr>
              <a:t>that can serve YAML and tar files and can answer GET requests</a:t>
            </a:r>
          </a:p>
          <a:p>
            <a:r>
              <a:rPr lang="en-US" sz="1400" dirty="0">
                <a:latin typeface="IBM Plex Sans Regular"/>
              </a:rPr>
              <a:t>To serve a local repo</a:t>
            </a:r>
          </a:p>
          <a:p>
            <a:r>
              <a:rPr lang="en-US" sz="1200" dirty="0">
                <a:latin typeface="IBM Plex Mono" panose="020B0509050000000000" pitchFamily="49" charset="0"/>
                <a:ea typeface="Courier" charset="0"/>
                <a:cs typeface="Courier" charset="0"/>
              </a:rPr>
              <a:t>  $ helm serve</a:t>
            </a:r>
            <a:endParaRPr lang="en-US" sz="1200" dirty="0">
              <a:latin typeface="IBM Plex Sans Regular"/>
            </a:endParaRPr>
          </a:p>
          <a:p>
            <a:r>
              <a:rPr lang="en-US" sz="1400" dirty="0">
                <a:latin typeface="IBM Plex Sans Regular"/>
              </a:rPr>
              <a:t>To add a chart to the repository, copy it to the directory and regenerate the index</a:t>
            </a:r>
          </a:p>
          <a:p>
            <a:pPr marL="171399" lvl="1"/>
            <a:r>
              <a:rPr lang="en-US" sz="1200" dirty="0">
                <a:latin typeface="IBM Plex Mono" panose="020B0509050000000000" pitchFamily="49" charset="0"/>
                <a:ea typeface="Courier" charset="0"/>
                <a:cs typeface="Courier" charset="0"/>
              </a:rPr>
              <a:t>$ helm repo index &lt;charts-path&gt;</a:t>
            </a:r>
            <a:endParaRPr lang="en-US" sz="800" dirty="0">
              <a:latin typeface="IBM Plex Mono" panose="020B0509050000000000" pitchFamily="49" charset="0"/>
            </a:endParaRPr>
          </a:p>
          <a:p>
            <a:pPr marL="171399" lvl="1"/>
            <a:endParaRPr lang="en-US" sz="1200" dirty="0">
              <a:latin typeface="IBM Plex Mono" panose="020B0509050000000000" pitchFamily="49" charset="0"/>
              <a:ea typeface="Courier" charset="0"/>
              <a:cs typeface="Courier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4931CC1-C125-BC48-8385-41A053650E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13223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B050ED43-DA11-BE41-B744-807098D861C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22640</TotalTime>
  <Words>1133</Words>
  <Application>Microsoft Macintosh PowerPoint</Application>
  <PresentationFormat>On-screen Show (16:9)</PresentationFormat>
  <Paragraphs>225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.AppleSystemUIFont</vt:lpstr>
      <vt:lpstr>Arial</vt:lpstr>
      <vt:lpstr>Calibri</vt:lpstr>
      <vt:lpstr>Courier</vt:lpstr>
      <vt:lpstr>Courier New</vt:lpstr>
      <vt:lpstr>Helvetica Neue for IBM</vt:lpstr>
      <vt:lpstr>Helvetica Neue for IBM Light</vt:lpstr>
      <vt:lpstr>IBM Plex Mono</vt:lpstr>
      <vt:lpstr>IBM Plex Sans Regular</vt:lpstr>
      <vt:lpstr>LucidaGrande</vt:lpstr>
      <vt:lpstr>blk_background_2017</vt:lpstr>
      <vt:lpstr>dk_blu_background_2017</vt:lpstr>
      <vt:lpstr>gry_background_2017</vt:lpstr>
      <vt:lpstr>wht_background_2017</vt:lpstr>
      <vt:lpstr>1_wht_background_2017</vt:lpstr>
      <vt:lpstr>HELM Basics</vt:lpstr>
      <vt:lpstr>Helm – A package manager for Kubernetes</vt:lpstr>
      <vt:lpstr>Helm Terminology</vt:lpstr>
      <vt:lpstr>Advantages of using Helm</vt:lpstr>
      <vt:lpstr>Installing Helm</vt:lpstr>
      <vt:lpstr>Helm commands</vt:lpstr>
      <vt:lpstr>Working with repositories</vt:lpstr>
      <vt:lpstr>Helm and IBM Cloud Private</vt:lpstr>
      <vt:lpstr>Chart repository</vt:lpstr>
      <vt:lpstr>Deploying an application with its Helm chart</vt:lpstr>
      <vt:lpstr>Overriding values</vt:lpstr>
    </vt:vector>
  </TitlesOfParts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Megan Irvine</cp:lastModifiedBy>
  <cp:revision>162</cp:revision>
  <dcterms:created xsi:type="dcterms:W3CDTF">2017-12-04T20:36:45Z</dcterms:created>
  <dcterms:modified xsi:type="dcterms:W3CDTF">2018-06-06T20:50:56Z</dcterms:modified>
</cp:coreProperties>
</file>