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03" r:id="rId2"/>
    <p:sldMasterId id="2147483739" r:id="rId3"/>
    <p:sldMasterId id="2147483775" r:id="rId4"/>
  </p:sldMasterIdLst>
  <p:notesMasterIdLst>
    <p:notesMasterId r:id="rId20"/>
  </p:notesMasterIdLst>
  <p:sldIdLst>
    <p:sldId id="257" r:id="rId5"/>
    <p:sldId id="269" r:id="rId6"/>
    <p:sldId id="290" r:id="rId7"/>
    <p:sldId id="271" r:id="rId8"/>
    <p:sldId id="274" r:id="rId9"/>
    <p:sldId id="273" r:id="rId10"/>
    <p:sldId id="272" r:id="rId11"/>
    <p:sldId id="291" r:id="rId12"/>
    <p:sldId id="268" r:id="rId13"/>
    <p:sldId id="262" r:id="rId14"/>
    <p:sldId id="261" r:id="rId15"/>
    <p:sldId id="263" r:id="rId16"/>
    <p:sldId id="293" r:id="rId17"/>
    <p:sldId id="294" r:id="rId18"/>
    <p:sldId id="295" r:id="rId1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B2C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70772" autoAdjust="0"/>
  </p:normalViewPr>
  <p:slideViewPr>
    <p:cSldViewPr>
      <p:cViewPr varScale="1">
        <p:scale>
          <a:sx n="89" d="100"/>
          <a:sy n="89" d="100"/>
        </p:scale>
        <p:origin x="199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7CD9D685-713B-4B36-BDBC-36B40074899B}" type="datetimeFigureOut">
              <a:rPr lang="en-US" smtClean="0"/>
              <a:t>6/24/18</a:t>
            </a:fld>
            <a:endParaRPr lang="en-US" dirty="0"/>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2ADA6C04-B2DA-4623-8A7F-B4C92EDC7872}" type="slidenum">
              <a:rPr lang="en-US" smtClean="0"/>
              <a:t>‹#›</a:t>
            </a:fld>
            <a:endParaRPr lang="en-US" dirty="0"/>
          </a:p>
        </p:txBody>
      </p:sp>
    </p:spTree>
    <p:extLst>
      <p:ext uri="{BB962C8B-B14F-4D97-AF65-F5344CB8AC3E}">
        <p14:creationId xmlns:p14="http://schemas.microsoft.com/office/powerpoint/2010/main" val="192551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58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10</a:t>
            </a:fld>
            <a:endParaRPr lang="en-US" dirty="0"/>
          </a:p>
        </p:txBody>
      </p:sp>
    </p:spTree>
    <p:extLst>
      <p:ext uri="{BB962C8B-B14F-4D97-AF65-F5344CB8AC3E}">
        <p14:creationId xmlns:p14="http://schemas.microsoft.com/office/powerpoint/2010/main" val="391096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11</a:t>
            </a:fld>
            <a:endParaRPr lang="en-US" dirty="0"/>
          </a:p>
        </p:txBody>
      </p:sp>
    </p:spTree>
    <p:extLst>
      <p:ext uri="{BB962C8B-B14F-4D97-AF65-F5344CB8AC3E}">
        <p14:creationId xmlns:p14="http://schemas.microsoft.com/office/powerpoint/2010/main" val="669347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xfrm>
            <a:off x="423863" y="704850"/>
            <a:ext cx="6254750" cy="3519488"/>
          </a:xfrm>
          <a:ln>
            <a:solidFill>
              <a:srgbClr val="000000"/>
            </a:solidFill>
            <a:miter lim="800000"/>
            <a:headEnd/>
            <a:tailEnd/>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MS PGothic" charset="-128"/>
                <a:cs typeface="Arial" charset="0"/>
              </a:rPr>
              <a:t>A Docker image is a recipe or template for creating Docker containers. It includes the steps for installing and running the required software, defines what processes to run when the container is launched, and a variety of other configuration 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container is created from the instructions provided in the Docker image. It consists of an operating system, user-added files, and meta-data.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registry is a repository of Docker images. The Docker Hub is a popular example of a social Docker registry.</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engine manages Docker hosts, can run locally, or in a cloud hosting service.</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The Docker client is a command-line interface that takes advantage of the Docker API and communicates with the Docker daemon. </a:t>
            </a:r>
          </a:p>
          <a:p>
            <a:pPr eaLnBrk="1" hangingPunct="1"/>
            <a:endParaRPr lang="en-US" altLang="en-US" dirty="0">
              <a:ea typeface="MS PGothic" charset="-128"/>
              <a:cs typeface="Arial" charset="0"/>
            </a:endParaRPr>
          </a:p>
          <a:p>
            <a:pPr eaLnBrk="1" hangingPunct="1"/>
            <a:endParaRPr lang="en-US" altLang="en-US" dirty="0">
              <a:ea typeface="MS PGothic" charset="-128"/>
              <a:cs typeface="Arial" charset="0"/>
            </a:endParaRPr>
          </a:p>
        </p:txBody>
      </p:sp>
    </p:spTree>
    <p:extLst>
      <p:ext uri="{BB962C8B-B14F-4D97-AF65-F5344CB8AC3E}">
        <p14:creationId xmlns:p14="http://schemas.microsoft.com/office/powerpoint/2010/main" val="259748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uses a client-server model and remote API to create and manage Docker images and containers. </a:t>
            </a:r>
          </a:p>
        </p:txBody>
      </p:sp>
      <p:sp>
        <p:nvSpPr>
          <p:cNvPr id="4" name="Slide Number Placeholder 3"/>
          <p:cNvSpPr>
            <a:spLocks noGrp="1"/>
          </p:cNvSpPr>
          <p:nvPr>
            <p:ph type="sldNum" sz="quarter" idx="10"/>
          </p:nvPr>
        </p:nvSpPr>
        <p:spPr/>
        <p:txBody>
          <a:bodyPr/>
          <a:lstStyle/>
          <a:p>
            <a:fld id="{2ADA6C04-B2DA-4623-8A7F-B4C92EDC7872}" type="slidenum">
              <a:rPr lang="en-US" smtClean="0"/>
              <a:t>13</a:t>
            </a:fld>
            <a:endParaRPr lang="en-US" dirty="0"/>
          </a:p>
        </p:txBody>
      </p:sp>
    </p:spTree>
    <p:extLst>
      <p:ext uri="{BB962C8B-B14F-4D97-AF65-F5344CB8AC3E}">
        <p14:creationId xmlns:p14="http://schemas.microsoft.com/office/powerpoint/2010/main" val="2435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workflow has you create images, pull them from the repository, build, and run as containers.</a:t>
            </a:r>
          </a:p>
        </p:txBody>
      </p:sp>
      <p:sp>
        <p:nvSpPr>
          <p:cNvPr id="4" name="Slide Number Placeholder 3"/>
          <p:cNvSpPr>
            <a:spLocks noGrp="1"/>
          </p:cNvSpPr>
          <p:nvPr>
            <p:ph type="sldNum" sz="quarter" idx="10"/>
          </p:nvPr>
        </p:nvSpPr>
        <p:spPr/>
        <p:txBody>
          <a:bodyPr/>
          <a:lstStyle/>
          <a:p>
            <a:fld id="{2ADA6C04-B2DA-4623-8A7F-B4C92EDC7872}" type="slidenum">
              <a:rPr lang="en-US" smtClean="0"/>
              <a:t>14</a:t>
            </a:fld>
            <a:endParaRPr lang="en-US" dirty="0"/>
          </a:p>
        </p:txBody>
      </p:sp>
    </p:spTree>
    <p:extLst>
      <p:ext uri="{BB962C8B-B14F-4D97-AF65-F5344CB8AC3E}">
        <p14:creationId xmlns:p14="http://schemas.microsoft.com/office/powerpoint/2010/main" val="391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Docker image is read-only, and references a list of layers that represent filesystem differences. When Docker runs a container from an image, it adds a read-write layer on top of the image (by using a union file system) in which the application can run. A union file system merges all the files for each image layer together and presents them as a single directory at the union mount point. </a:t>
            </a:r>
            <a:r>
              <a:rPr lang="en-US" sz="1200" b="0" i="0" u="none" strike="noStrike" kern="1200" dirty="0">
                <a:solidFill>
                  <a:schemeClr val="tx1"/>
                </a:solidFill>
                <a:effectLst/>
                <a:latin typeface="+mn-lt"/>
                <a:ea typeface="+mn-ea"/>
                <a:cs typeface="+mn-cs"/>
              </a:rPr>
              <a:t>Copy-on-write is a similar strategy of sharing and copying, in which the system processes that need to access the same data, share the same instance of that data, rather than having their own copy.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each container has it’s own thin, writable layer, which stores all changes, this means that multiple containers can share access to the same image while maintaining their own data state. </a:t>
            </a:r>
          </a:p>
          <a:p>
            <a:endParaRPr lang="en-US" sz="1200" b="0" i="0" u="none" strike="noStrike" kern="1200" dirty="0">
              <a:solidFill>
                <a:schemeClr val="tx1"/>
              </a:solidFill>
              <a:effectLst/>
              <a:latin typeface="+mn-lt"/>
              <a:ea typeface="+mn-ea"/>
              <a:cs typeface="+mn-cs"/>
            </a:endParaRPr>
          </a:p>
          <a:p>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15</a:t>
            </a:fld>
            <a:endParaRPr lang="en-US" dirty="0"/>
          </a:p>
        </p:txBody>
      </p:sp>
    </p:spTree>
    <p:extLst>
      <p:ext uri="{BB962C8B-B14F-4D97-AF65-F5344CB8AC3E}">
        <p14:creationId xmlns:p14="http://schemas.microsoft.com/office/powerpoint/2010/main" val="29682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2</a:t>
            </a:fld>
            <a:endParaRPr lang="en-US" dirty="0"/>
          </a:p>
        </p:txBody>
      </p:sp>
    </p:spTree>
    <p:extLst>
      <p:ext uri="{BB962C8B-B14F-4D97-AF65-F5344CB8AC3E}">
        <p14:creationId xmlns:p14="http://schemas.microsoft.com/office/powerpoint/2010/main" val="18547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3</a:t>
            </a:fld>
            <a:endParaRPr lang="en-US" dirty="0"/>
          </a:p>
        </p:txBody>
      </p:sp>
    </p:spTree>
    <p:extLst>
      <p:ext uri="{BB962C8B-B14F-4D97-AF65-F5344CB8AC3E}">
        <p14:creationId xmlns:p14="http://schemas.microsoft.com/office/powerpoint/2010/main" val="289095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The challenge is this: you have all this stuff you need to deploy, and there are so many ways to deploy it. </a:t>
            </a:r>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4</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Docker answers this challenge. </a:t>
            </a:r>
          </a:p>
        </p:txBody>
      </p:sp>
      <p:sp>
        <p:nvSpPr>
          <p:cNvPr id="4" name="Slide Number Placeholder 3"/>
          <p:cNvSpPr>
            <a:spLocks noGrp="1"/>
          </p:cNvSpPr>
          <p:nvPr>
            <p:ph type="sldNum" sz="quarter" idx="10"/>
          </p:nvPr>
        </p:nvSpPr>
        <p:spPr/>
        <p:txBody>
          <a:bodyPr/>
          <a:lstStyle/>
          <a:p>
            <a:fld id="{2ADA6C04-B2DA-4623-8A7F-B4C92EDC7872}" type="slidenum">
              <a:rPr lang="en-US" smtClean="0"/>
              <a:t>5</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have a smaller footprint, use less resources. </a:t>
            </a:r>
          </a:p>
        </p:txBody>
      </p:sp>
      <p:sp>
        <p:nvSpPr>
          <p:cNvPr id="4" name="Slide Number Placeholder 3"/>
          <p:cNvSpPr>
            <a:spLocks noGrp="1"/>
          </p:cNvSpPr>
          <p:nvPr>
            <p:ph type="sldNum" sz="quarter" idx="10"/>
          </p:nvPr>
        </p:nvSpPr>
        <p:spPr/>
        <p:txBody>
          <a:bodyPr/>
          <a:lstStyle/>
          <a:p>
            <a:fld id="{2ADA6C04-B2DA-4623-8A7F-B4C92EDC7872}" type="slidenum">
              <a:rPr lang="en-US" smtClean="0"/>
              <a:t>6</a:t>
            </a:fld>
            <a:endParaRPr lang="en-US" dirty="0"/>
          </a:p>
        </p:txBody>
      </p:sp>
    </p:spTree>
    <p:extLst>
      <p:ext uri="{BB962C8B-B14F-4D97-AF65-F5344CB8AC3E}">
        <p14:creationId xmlns:p14="http://schemas.microsoft.com/office/powerpoint/2010/main" val="332837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7</a:t>
            </a:fld>
            <a:endParaRPr lang="en-US" dirty="0"/>
          </a:p>
        </p:txBody>
      </p:sp>
    </p:spTree>
    <p:extLst>
      <p:ext uri="{BB962C8B-B14F-4D97-AF65-F5344CB8AC3E}">
        <p14:creationId xmlns:p14="http://schemas.microsoft.com/office/powerpoint/2010/main" val="169623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B1948CB1-981F-E444-B69B-DAD30DBDD580}"/>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D4421B19-7CAF-684E-95E4-2B0A3D56B7E7}"/>
              </a:ext>
            </a:extLst>
          </p:cNvPr>
          <p:cNvSpPr>
            <a:spLocks noGrp="1"/>
          </p:cNvSpPr>
          <p:nvPr>
            <p:ph type="body" idx="1"/>
          </p:nvPr>
        </p:nvSpPr>
        <p:spPr>
          <a:noFill/>
        </p:spPr>
        <p:txBody>
          <a:bodyPr/>
          <a:lstStyle/>
          <a:p>
            <a:r>
              <a:rPr lang="en-US" altLang="en-US" dirty="0"/>
              <a:t>The benefits to using containers are numerous, particularly with Docker. </a:t>
            </a:r>
            <a:br>
              <a:rPr lang="en-US" altLang="en-US" dirty="0"/>
            </a:br>
            <a:endParaRPr lang="en-US" altLang="en-US" dirty="0"/>
          </a:p>
          <a:p>
            <a:r>
              <a:rPr lang="en-US" altLang="en-US" dirty="0"/>
              <a:t>Docker images can run on many different platforms. If you can run an application on a Linux kernel, then you can package it in Docker, and then run it in different environments without having to change it. </a:t>
            </a:r>
            <a:br>
              <a:rPr lang="en-US" altLang="en-US" dirty="0"/>
            </a:br>
            <a:endParaRPr lang="en-US" altLang="en-US" dirty="0"/>
          </a:p>
          <a:p>
            <a:r>
              <a:rPr lang="en-US" altLang="en-US" dirty="0"/>
              <a:t>Containers keep the concerns of development and operations separate. What happens inside the container doesn’t have much impact on operations that run outside the container. So, applications can do their own thing, while the process of running the container can be standardized. </a:t>
            </a:r>
            <a:br>
              <a:rPr lang="en-US" altLang="en-US" dirty="0"/>
            </a:br>
            <a:endParaRPr lang="en-US" altLang="en-US" dirty="0"/>
          </a:p>
          <a:p>
            <a:r>
              <a:rPr lang="en-US" altLang="en-US" dirty="0"/>
              <a:t>Containers are easy to manage </a:t>
            </a:r>
            <a:r>
              <a:rPr lang="mr-IN" altLang="en-US" dirty="0">
                <a:ea typeface="Mangal" panose="02040503050203030202" pitchFamily="18" charset="0"/>
              </a:rPr>
              <a:t>–</a:t>
            </a:r>
            <a:r>
              <a:rPr lang="en-US" altLang="en-US" dirty="0"/>
              <a:t> you can quickly create and delete, download, share, start and stop them.</a:t>
            </a:r>
            <a:br>
              <a:rPr lang="en-US" altLang="en-US" dirty="0"/>
            </a:br>
            <a:endParaRPr lang="en-US" altLang="en-US" dirty="0"/>
          </a:p>
          <a:p>
            <a:r>
              <a:rPr lang="en-US" altLang="en-US" dirty="0"/>
              <a:t>Containers use hardware resources more efficiently than virtual machines, and are more lightweight. They are more dense than virtual machines. Docker containers can share layers, and support multi-tenancy. </a:t>
            </a:r>
            <a:br>
              <a:rPr lang="en-US" altLang="en-US" dirty="0"/>
            </a:br>
            <a:endParaRPr lang="en-US" altLang="en-US" dirty="0"/>
          </a:p>
          <a:p>
            <a:r>
              <a:rPr lang="en-US" altLang="en-US" dirty="0"/>
              <a:t>Containers should be treated as unchangeable, so that every container created from a single image will be the same. Container images are versions. You should not patch a container, but patch the image when it needs to be updated. When you don’t need it anymore, a container can be easily deleted or replaced. </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a:p>
            <a:endParaRPr lang="en-US" altLang="en-US" dirty="0"/>
          </a:p>
        </p:txBody>
      </p:sp>
      <p:sp>
        <p:nvSpPr>
          <p:cNvPr id="49155" name="Footer Placeholder 3">
            <a:extLst>
              <a:ext uri="{FF2B5EF4-FFF2-40B4-BE49-F238E27FC236}">
                <a16:creationId xmlns:a16="http://schemas.microsoft.com/office/drawing/2014/main" id="{6AEEA959-5685-B344-9C01-D0A0BEE4668C}"/>
              </a:ext>
            </a:extLst>
          </p:cNvPr>
          <p:cNvSpPr>
            <a:spLocks noGrp="1"/>
          </p:cNvSpPr>
          <p:nvPr>
            <p:ph type="ftr" sz="quarter" idx="4"/>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r>
              <a:rPr lang="en-US" altLang="en-US" sz="900"/>
              <a:t>© Copyright IBM Corporation 2017</a:t>
            </a:r>
          </a:p>
        </p:txBody>
      </p:sp>
      <p:sp>
        <p:nvSpPr>
          <p:cNvPr id="49156" name="Slide Number Placeholder 4">
            <a:extLst>
              <a:ext uri="{FF2B5EF4-FFF2-40B4-BE49-F238E27FC236}">
                <a16:creationId xmlns:a16="http://schemas.microsoft.com/office/drawing/2014/main" id="{EAAFB8CC-58FD-8942-8F6B-067313B84313}"/>
              </a:ext>
            </a:extLst>
          </p:cNvPr>
          <p:cNvSpPr>
            <a:spLocks noGrp="1"/>
          </p:cNvSpPr>
          <p:nvPr>
            <p:ph type="sldNum" sz="quarter" idx="5"/>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fld id="{E40FB4AA-D991-5447-860B-30C87B97D7AE}" type="slidenum">
              <a:rPr lang="en-US" altLang="en-US" sz="1000"/>
              <a:pPr/>
              <a:t>8</a:t>
            </a:fld>
            <a:endParaRPr lang="en-US" altLang="en-US" sz="1000"/>
          </a:p>
        </p:txBody>
      </p:sp>
    </p:spTree>
    <p:extLst>
      <p:ext uri="{BB962C8B-B14F-4D97-AF65-F5344CB8AC3E}">
        <p14:creationId xmlns:p14="http://schemas.microsoft.com/office/powerpoint/2010/main" val="306364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9</a:t>
            </a:fld>
            <a:endParaRPr lang="en-US" dirty="0"/>
          </a:p>
        </p:txBody>
      </p:sp>
    </p:spTree>
    <p:extLst>
      <p:ext uri="{BB962C8B-B14F-4D97-AF65-F5344CB8AC3E}">
        <p14:creationId xmlns:p14="http://schemas.microsoft.com/office/powerpoint/2010/main" val="1920567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321734"/>
            <a:ext cx="695452" cy="28194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5132" t="30197" r="15583" b="32340"/>
          <a:stretch/>
        </p:blipFill>
        <p:spPr>
          <a:xfrm>
            <a:off x="9880998" y="6139910"/>
            <a:ext cx="2098804" cy="531956"/>
          </a:xfrm>
          <a:prstGeom prst="rect">
            <a:avLst/>
          </a:prstGeom>
        </p:spPr>
      </p:pic>
      <p:pic>
        <p:nvPicPr>
          <p:cNvPr id="9" name="BCK_PEG_[01].png"/>
          <p:cNvPicPr>
            <a:picLocks noChangeAspect="1"/>
          </p:cNvPicPr>
          <p:nvPr/>
        </p:nvPicPr>
        <p:blipFill>
          <a:blip r:embed="rId4">
            <a:extLst/>
          </a:blip>
          <a:stretch>
            <a:fillRect/>
          </a:stretch>
        </p:blipFill>
        <p:spPr>
          <a:xfrm>
            <a:off x="4663064" y="2162167"/>
            <a:ext cx="2865872" cy="2533669"/>
          </a:xfrm>
          <a:prstGeom prst="rect">
            <a:avLst/>
          </a:prstGeom>
          <a:ln w="12700">
            <a:miter lim="400000"/>
          </a:ln>
        </p:spPr>
      </p:pic>
      <p:pic>
        <p:nvPicPr>
          <p:cNvPr id="8" name="Picture 7"/>
          <p:cNvPicPr>
            <a:picLocks noChangeAspect="1"/>
          </p:cNvPicPr>
          <p:nvPr userDrawn="1"/>
        </p:nvPicPr>
        <p:blipFill rotWithShape="1">
          <a:blip r:embed="rId5" cstate="print">
            <a:extLst>
              <a:ext uri="{28A0092B-C50C-407E-A947-70E740481C1C}">
                <a14:useLocalDpi xmlns:a14="http://schemas.microsoft.com/office/drawing/2010/main" val="0"/>
              </a:ext>
            </a:extLst>
          </a:blip>
          <a:srcRect l="18001" t="20400" r="17675" b="20719"/>
          <a:stretch/>
        </p:blipFill>
        <p:spPr>
          <a:xfrm>
            <a:off x="5956301" y="540364"/>
            <a:ext cx="5729895" cy="4916867"/>
          </a:xfrm>
          <a:prstGeom prst="rect">
            <a:avLst/>
          </a:prstGeom>
        </p:spPr>
      </p:pic>
      <p:pic>
        <p:nvPicPr>
          <p:cNvPr id="10" name="Picture 9" descr="ibm_gry.png"/>
          <p:cNvPicPr>
            <a:picLocks noChangeAspect="1"/>
          </p:cNvPicPr>
          <p:nvPr userDrawn="1"/>
        </p:nvPicPr>
        <p:blipFill>
          <a:blip r:embed="rId6">
            <a:biLevel thresh="75000"/>
            <a:extLst>
              <a:ext uri="{28A0092B-C50C-407E-A947-70E740481C1C}">
                <a14:useLocalDpi xmlns:a14="http://schemas.microsoft.com/office/drawing/2010/main"/>
              </a:ext>
            </a:extLst>
          </a:blip>
          <a:stretch>
            <a:fillRect/>
          </a:stretch>
        </p:blipFill>
        <p:spPr>
          <a:xfrm>
            <a:off x="11191750" y="320062"/>
            <a:ext cx="695452" cy="281961"/>
          </a:xfrm>
          <a:prstGeom prst="rect">
            <a:avLst/>
          </a:prstGeom>
        </p:spPr>
      </p:pic>
      <p:pic>
        <p:nvPicPr>
          <p:cNvPr id="11" name="Picture 10"/>
          <p:cNvPicPr>
            <a:picLocks noChangeAspect="1"/>
          </p:cNvPicPr>
          <p:nvPr userDrawn="1"/>
        </p:nvPicPr>
        <p:blipFill rotWithShape="1">
          <a:blip r:embed="rId7"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29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11202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038301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2"/>
            <a:ext cx="1730144" cy="701463"/>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b="0" i="0">
                <a:latin typeface="Arial" charset="0"/>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b="0" i="0">
                <a:latin typeface="Arial" charset="0"/>
              </a:defRPr>
            </a:lvl1pPr>
          </a:lstStyle>
          <a:p>
            <a:r>
              <a:rPr lang="en-US" dirty="0"/>
              <a:t>© 2018 IBM Corporation</a:t>
            </a:r>
          </a:p>
        </p:txBody>
      </p:sp>
      <p:sp>
        <p:nvSpPr>
          <p:cNvPr id="6" name="Content Placeholder 5"/>
          <p:cNvSpPr>
            <a:spLocks noGrp="1"/>
          </p:cNvSpPr>
          <p:nvPr>
            <p:ph sz="quarter" idx="12"/>
          </p:nvPr>
        </p:nvSpPr>
        <p:spPr>
          <a:xfrm>
            <a:off x="304800" y="1327359"/>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99"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5663"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42333530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8053418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531" indent="-228531">
              <a:buFont typeface="Arial" panose="020B0604020202020204" pitchFamily="34" charset="0"/>
              <a:buChar char="•"/>
              <a:defRPr/>
            </a:lvl1pPr>
            <a:lvl2pPr marL="457063" indent="-228531">
              <a:buFont typeface="Wingdings" panose="05000000000000000000" pitchFamily="2" charset="2"/>
              <a:buChar char="§"/>
              <a:defRPr/>
            </a:lvl2pPr>
            <a:lvl3pPr marL="685594" indent="-228531">
              <a:buFont typeface="Arial" panose="020B0604020202020204" pitchFamily="34" charset="0"/>
              <a:buChar char="−"/>
              <a:defRPr/>
            </a:lvl3pPr>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5081119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390788" y="1203089"/>
            <a:ext cx="10886813" cy="5080068"/>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2">
            <a:extLst>
              <a:ext uri="{FF2B5EF4-FFF2-40B4-BE49-F238E27FC236}">
                <a16:creationId xmlns:a16="http://schemas.microsoft.com/office/drawing/2014/main" id="{77159B16-5D7E-0A4F-B87F-3D5F6A7F48A9}"/>
              </a:ext>
            </a:extLst>
          </p:cNvPr>
          <p:cNvSpPr>
            <a:spLocks noGrp="1"/>
          </p:cNvSpPr>
          <p:nvPr>
            <p:ph type="sldNum" sz="quarter" idx="12"/>
          </p:nvPr>
        </p:nvSpPr>
        <p:spPr/>
        <p:txBody>
          <a:bodyPr/>
          <a:lstStyle>
            <a:lvl1pPr defTabSz="454025">
              <a:defRPr>
                <a:solidFill>
                  <a:srgbClr val="6D7777"/>
                </a:solidFill>
              </a:defRPr>
            </a:lvl1pPr>
          </a:lstStyle>
          <a:p>
            <a:fld id="{CAEED5D9-31A6-B342-BE4E-20AD7A5F00C2}" type="slidenum">
              <a:rPr lang="en-US" altLang="en-US"/>
              <a:pPr/>
              <a:t>‹#›</a:t>
            </a:fld>
            <a:endParaRPr lang="en-US" altLang="en-US"/>
          </a:p>
        </p:txBody>
      </p:sp>
    </p:spTree>
    <p:extLst>
      <p:ext uri="{BB962C8B-B14F-4D97-AF65-F5344CB8AC3E}">
        <p14:creationId xmlns:p14="http://schemas.microsoft.com/office/powerpoint/2010/main" val="20445638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61" y="6273803"/>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8001" t="20400" r="17675" b="20719"/>
          <a:stretch/>
        </p:blipFill>
        <p:spPr>
          <a:xfrm>
            <a:off x="4402666" y="1957331"/>
            <a:ext cx="3407161" cy="2923711"/>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11191761" y="320063"/>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425988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9569089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5"/>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0"/>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113428032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5575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7"/>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7889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5"/>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1"/>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629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4749764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5255754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606412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56039"/>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7"/>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4"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0912059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3878041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732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9399817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336553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4"/>
            <a:ext cx="1730144" cy="701463"/>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8"/>
            <a:ext cx="1722792" cy="701463"/>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5" name="Slide Number Placeholder 4"/>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22603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a:t>© 2018 IBM Corporation</a:t>
            </a:r>
          </a:p>
        </p:txBody>
      </p:sp>
      <p:sp>
        <p:nvSpPr>
          <p:cNvPr id="4" name="Slide Number Placeholder 3"/>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372950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Plain">
    <p:spTree>
      <p:nvGrpSpPr>
        <p:cNvPr id="1" name=""/>
        <p:cNvGrpSpPr/>
        <p:nvPr/>
      </p:nvGrpSpPr>
      <p:grpSpPr>
        <a:xfrm>
          <a:off x="0" y="0"/>
          <a:ext cx="0" cy="0"/>
          <a:chOff x="0" y="0"/>
          <a:chExt cx="0" cy="0"/>
        </a:xfrm>
      </p:grpSpPr>
      <p:sp>
        <p:nvSpPr>
          <p:cNvPr id="4" name="TextBox 3"/>
          <p:cNvSpPr txBox="1"/>
          <p:nvPr userDrawn="1"/>
        </p:nvSpPr>
        <p:spPr>
          <a:xfrm>
            <a:off x="416989" y="1185867"/>
            <a:ext cx="9495367" cy="276999"/>
          </a:xfrm>
          <a:prstGeom prst="rect">
            <a:avLst/>
          </a:prstGeom>
          <a:noFill/>
        </p:spPr>
        <p:txBody>
          <a:bodyPr>
            <a:spAutoFit/>
          </a:bodyPr>
          <a:lstStyle/>
          <a:p>
            <a:pPr hangingPunct="0">
              <a:defRPr/>
            </a:pPr>
            <a:r>
              <a:rPr lang="en-US" sz="1200" kern="0" spc="-30" dirty="0">
                <a:solidFill>
                  <a:srgbClr val="FFFFFF"/>
                </a:solidFill>
                <a:cs typeface="Arial"/>
                <a:sym typeface="Calibri"/>
              </a:rPr>
              <a:t>text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85424" y="1498601"/>
            <a:ext cx="11345333" cy="1641475"/>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sldNum" sz="quarter" idx="11"/>
          </p:nvPr>
        </p:nvSpPr>
        <p:spPr>
          <a:xfrm>
            <a:off x="0" y="6608765"/>
            <a:ext cx="533400" cy="476251"/>
          </a:xfrm>
          <a:prstGeom prst="rect">
            <a:avLst/>
          </a:prstGeom>
        </p:spPr>
        <p:txBody>
          <a:bodyPr/>
          <a:lstStyle>
            <a:lvl1pPr fontAlgn="base">
              <a:spcBef>
                <a:spcPct val="0"/>
              </a:spcBef>
              <a:spcAft>
                <a:spcPct val="0"/>
              </a:spcAft>
              <a:defRPr>
                <a:solidFill>
                  <a:schemeClr val="tx1"/>
                </a:solidFill>
                <a:latin typeface="+mn-lt"/>
                <a:ea typeface="Helvetica Light"/>
                <a:cs typeface="Helvetica Light"/>
              </a:defRPr>
            </a:lvl1pPr>
          </a:lstStyle>
          <a:p>
            <a:pPr>
              <a:defRPr/>
            </a:pPr>
            <a:fld id="{56136EA1-020A-4C69-9A66-70C14802D66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57510986"/>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397565" y="211344"/>
            <a:ext cx="11383619" cy="888587"/>
          </a:xfrm>
        </p:spPr>
        <p:txBody>
          <a:bodyPr/>
          <a:lstStyle>
            <a:lvl1pPr>
              <a:defRPr sz="2400"/>
            </a:lvl1pPr>
          </a:lstStyle>
          <a:p>
            <a:r>
              <a:rPr lang="en-US" dirty="0"/>
              <a:t>Click to edit Master title style</a:t>
            </a:r>
          </a:p>
        </p:txBody>
      </p:sp>
      <p:sp>
        <p:nvSpPr>
          <p:cNvPr id="6" name="Content Placeholder 5"/>
          <p:cNvSpPr>
            <a:spLocks noGrp="1"/>
          </p:cNvSpPr>
          <p:nvPr>
            <p:ph sz="quarter" idx="11"/>
          </p:nvPr>
        </p:nvSpPr>
        <p:spPr>
          <a:xfrm>
            <a:off x="397565" y="1453489"/>
            <a:ext cx="11383619" cy="48015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2"/>
          </p:nvPr>
        </p:nvSpPr>
        <p:spPr>
          <a:xfrm>
            <a:off x="344809" y="6434235"/>
            <a:ext cx="466828" cy="264255"/>
          </a:xfrm>
          <a:prstGeom prst="rect">
            <a:avLst/>
          </a:prstGeom>
        </p:spPr>
        <p:txBody>
          <a:bodyPr/>
          <a:lstStyle/>
          <a:p>
            <a:fld id="{86CB4B4D-7CA3-9044-876B-883B54F8677D}" type="slidenum">
              <a:rPr lang="en-US" smtClean="0">
                <a:solidFill>
                  <a:srgbClr val="000000">
                    <a:tint val="75000"/>
                  </a:srgbClr>
                </a:solidFill>
              </a:rPr>
              <a:pPr/>
              <a:t>‹#›</a:t>
            </a:fld>
            <a:endParaRPr lang="en-US" dirty="0">
              <a:solidFill>
                <a:srgbClr val="000000">
                  <a:tint val="75000"/>
                </a:srgbClr>
              </a:solidFill>
            </a:endParaRPr>
          </a:p>
        </p:txBody>
      </p:sp>
      <p:sp>
        <p:nvSpPr>
          <p:cNvPr id="9" name="TextBox 8"/>
          <p:cNvSpPr txBox="1"/>
          <p:nvPr userDrawn="1"/>
        </p:nvSpPr>
        <p:spPr>
          <a:xfrm>
            <a:off x="8599299" y="6418660"/>
            <a:ext cx="3469064"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r" hangingPunct="0"/>
            <a:r>
              <a:rPr lang="en-US" sz="1050" kern="0" dirty="0">
                <a:solidFill>
                  <a:srgbClr val="000000"/>
                </a:solidFill>
                <a:latin typeface="Helvetica Light" charset="0"/>
                <a:ea typeface="Helvetica Light" charset="0"/>
                <a:cs typeface="Helvetica Light" charset="0"/>
                <a:sym typeface="Calibri"/>
              </a:rPr>
              <a:t>IBM and Business Partners Only</a:t>
            </a:r>
          </a:p>
        </p:txBody>
      </p:sp>
      <p:pic>
        <p:nvPicPr>
          <p:cNvPr id="10" name="image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1450" y="6478067"/>
            <a:ext cx="2266399" cy="205612"/>
          </a:xfrm>
          <a:prstGeom prst="rect">
            <a:avLst/>
          </a:prstGeom>
          <a:ln w="12700">
            <a:miter lim="400000"/>
          </a:ln>
        </p:spPr>
      </p:pic>
    </p:spTree>
    <p:extLst>
      <p:ext uri="{BB962C8B-B14F-4D97-AF65-F5344CB8AC3E}">
        <p14:creationId xmlns:p14="http://schemas.microsoft.com/office/powerpoint/2010/main" val="11360835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5" y="321735"/>
            <a:ext cx="695452" cy="281940"/>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15132" t="30197" r="15583" b="32340"/>
          <a:stretch/>
        </p:blipFill>
        <p:spPr>
          <a:xfrm>
            <a:off x="9881003" y="6139911"/>
            <a:ext cx="2098804" cy="531956"/>
          </a:xfrm>
          <a:prstGeom prst="rect">
            <a:avLst/>
          </a:prstGeom>
        </p:spPr>
      </p:pic>
      <p:pic>
        <p:nvPicPr>
          <p:cNvPr id="7" name="BCK_PEG_[01].png"/>
          <p:cNvPicPr>
            <a:picLocks noChangeAspect="1"/>
          </p:cNvPicPr>
          <p:nvPr userDrawn="1"/>
        </p:nvPicPr>
        <p:blipFill>
          <a:blip r:embed="rId4">
            <a:extLst/>
          </a:blip>
          <a:stretch>
            <a:fillRect/>
          </a:stretch>
        </p:blipFill>
        <p:spPr>
          <a:xfrm>
            <a:off x="4663064" y="2162169"/>
            <a:ext cx="2865872" cy="2533669"/>
          </a:xfrm>
          <a:prstGeom prst="rect">
            <a:avLst/>
          </a:prstGeom>
          <a:ln w="12700">
            <a:miter lim="400000"/>
          </a:ln>
        </p:spPr>
      </p:pic>
    </p:spTree>
    <p:extLst>
      <p:ext uri="{BB962C8B-B14F-4D97-AF65-F5344CB8AC3E}">
        <p14:creationId xmlns:p14="http://schemas.microsoft.com/office/powerpoint/2010/main" val="56035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825756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292034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565154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2"/>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9822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989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2"/>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8"/>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2"/>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5"/>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08544" y="112936"/>
            <a:ext cx="11582400" cy="5964767"/>
          </a:xfrm>
        </p:spPr>
        <p:txBody>
          <a:bodyPr/>
          <a:lstStyle>
            <a:lvl1pPr>
              <a:lnSpc>
                <a:spcPct val="90000"/>
              </a:lnSpc>
              <a:defRPr sz="9600" b="0" i="0">
                <a:latin typeface="Arial" charset="0"/>
                <a:ea typeface="Arial" charset="0"/>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9"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000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704640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71"/>
            <a:ext cx="1722792" cy="701463"/>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8001" t="20400" r="17675" b="20719"/>
          <a:stretch/>
        </p:blipFill>
        <p:spPr>
          <a:xfrm>
            <a:off x="5956302" y="540365"/>
            <a:ext cx="5729895" cy="4916867"/>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11191758" y="320063"/>
            <a:ext cx="695452" cy="281961"/>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3100810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4494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4"/>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2437636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39176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85845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3"/>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0"/>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81720"/>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6"/>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1"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theme" Target="../theme/theme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slideLayout" Target="../slideLayouts/slideLayout113.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theme" Target="../theme/theme3.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8" Type="http://schemas.openxmlformats.org/officeDocument/2006/relationships/slideLayout" Target="../slideLayouts/slideLayout82.xml"/><Relationship Id="rId3"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4.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8"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1A72A452-9B5E-46D0-853D-9DDD3DADED42}" type="slidenum">
              <a:rPr lang="en-US" smtClean="0"/>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en-US" dirty="0"/>
              <a:t>©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811" r:id="rId36"/>
    <p:sldLayoutId id="2147483812" r:id="rId37"/>
    <p:sldLayoutId id="2147483813" r:id="rId38"/>
    <p:sldLayoutId id="2147483814" r:id="rId39"/>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 id="2147483809" r:id="rId34"/>
    <p:sldLayoutId id="2147483810" r:id="rId35"/>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21.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9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22.xml"/><Relationship Id="rId5" Type="http://schemas.openxmlformats.org/officeDocument/2006/relationships/image" Target="../media/image46.emf"/><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93.xml"/><Relationship Id="rId5" Type="http://schemas.openxmlformats.org/officeDocument/2006/relationships/image" Target="../media/image46.emf"/><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93.xml"/><Relationship Id="rId5" Type="http://schemas.openxmlformats.org/officeDocument/2006/relationships/image" Target="../media/image47.emf"/><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9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9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110.xml"/><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8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6.xml"/><Relationship Id="rId6" Type="http://schemas.openxmlformats.org/officeDocument/2006/relationships/image" Target="../media/image27.tiff"/><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10120911" y="6523687"/>
            <a:ext cx="118221" cy="192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6789" tIns="26789" rIns="26789" bIns="26789">
            <a:spAutoFit/>
          </a:bodyPr>
          <a:lstStyle>
            <a:lvl1pPr>
              <a:defRPr sz="5000">
                <a:solidFill>
                  <a:srgbClr val="FFFFFF"/>
                </a:solidFill>
                <a:latin typeface="Helvetica Light" charset="0"/>
                <a:ea typeface="Helvetica Light" charset="0"/>
                <a:cs typeface="Helvetica Light" charset="0"/>
                <a:sym typeface="Helvetica Light" charset="0"/>
              </a:defRPr>
            </a:lvl1pPr>
            <a:lvl2pPr marL="742950" indent="-285750">
              <a:defRPr sz="5000">
                <a:solidFill>
                  <a:srgbClr val="FFFFFF"/>
                </a:solidFill>
                <a:latin typeface="Helvetica Light" charset="0"/>
                <a:ea typeface="Helvetica Light" charset="0"/>
                <a:cs typeface="Helvetica Light" charset="0"/>
                <a:sym typeface="Helvetica Light" charset="0"/>
              </a:defRPr>
            </a:lvl2pPr>
            <a:lvl3pPr marL="1143000" indent="-228600">
              <a:defRPr sz="5000">
                <a:solidFill>
                  <a:srgbClr val="FFFFFF"/>
                </a:solidFill>
                <a:latin typeface="Helvetica Light" charset="0"/>
                <a:ea typeface="Helvetica Light" charset="0"/>
                <a:cs typeface="Helvetica Light" charset="0"/>
                <a:sym typeface="Helvetica Light" charset="0"/>
              </a:defRPr>
            </a:lvl3pPr>
            <a:lvl4pPr marL="1600200" indent="-228600">
              <a:defRPr sz="5000">
                <a:solidFill>
                  <a:srgbClr val="FFFFFF"/>
                </a:solidFill>
                <a:latin typeface="Helvetica Light" charset="0"/>
                <a:ea typeface="Helvetica Light" charset="0"/>
                <a:cs typeface="Helvetica Light" charset="0"/>
                <a:sym typeface="Helvetica Light" charset="0"/>
              </a:defRPr>
            </a:lvl4pPr>
            <a:lvl5pPr marL="2057400" indent="-228600">
              <a:defRPr sz="5000">
                <a:solidFill>
                  <a:srgbClr val="FFFFFF"/>
                </a:solidFill>
                <a:latin typeface="Helvetica Light" charset="0"/>
                <a:ea typeface="Helvetica Light" charset="0"/>
                <a:cs typeface="Helvetica Light" charset="0"/>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algn="ctr" defTabSz="307777" fontAlgn="base">
              <a:spcBef>
                <a:spcPct val="0"/>
              </a:spcBef>
              <a:spcAft>
                <a:spcPct val="0"/>
              </a:spcAft>
            </a:pPr>
            <a:fld id="{AD765F9D-9C1E-A649-8CE3-03436531233E}" type="slidenum">
              <a:rPr lang="en-US" altLang="en-US" sz="900" b="1">
                <a:solidFill>
                  <a:srgbClr val="0090CC"/>
                </a:solidFill>
                <a:latin typeface="Arial" charset="0"/>
                <a:ea typeface="Arial" charset="0"/>
                <a:cs typeface="Arial" charset="0"/>
                <a:sym typeface="Helvetica" charset="0"/>
              </a:rPr>
              <a:pPr algn="ctr" defTabSz="307777" fontAlgn="base">
                <a:spcBef>
                  <a:spcPct val="0"/>
                </a:spcBef>
                <a:spcAft>
                  <a:spcPct val="0"/>
                </a:spcAft>
              </a:pPr>
              <a:t>1</a:t>
            </a:fld>
            <a:endParaRPr lang="en-US" altLang="en-US" sz="900" b="1" dirty="0">
              <a:solidFill>
                <a:srgbClr val="0090CC"/>
              </a:solidFill>
              <a:latin typeface="Arial" charset="0"/>
              <a:ea typeface="Arial" charset="0"/>
              <a:cs typeface="Arial" charset="0"/>
              <a:sym typeface="Helvetica" charset="0"/>
            </a:endParaRPr>
          </a:p>
        </p:txBody>
      </p:sp>
      <p:sp>
        <p:nvSpPr>
          <p:cNvPr id="9218" name="Rectangle 2"/>
          <p:cNvSpPr>
            <a:spLocks/>
          </p:cNvSpPr>
          <p:nvPr/>
        </p:nvSpPr>
        <p:spPr bwMode="auto">
          <a:xfrm>
            <a:off x="2020491" y="1947072"/>
            <a:ext cx="8100418" cy="2624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0" indent="-857250">
              <a:defRPr sz="5000">
                <a:solidFill>
                  <a:srgbClr val="FFFFFF"/>
                </a:solidFill>
                <a:latin typeface="Helvetica Light" charset="0"/>
                <a:ea typeface="Helvetica Light" charset="0"/>
                <a:cs typeface="Helvetica Light" charset="0"/>
                <a:sym typeface="Helvetica Light" charset="0"/>
              </a:defRPr>
            </a:lvl1pPr>
            <a:lvl2pPr>
              <a:defRPr sz="5000">
                <a:solidFill>
                  <a:srgbClr val="FFFFFF"/>
                </a:solidFill>
                <a:latin typeface="Helvetica Light" charset="0"/>
                <a:ea typeface="Helvetica Light" charset="0"/>
                <a:cs typeface="Helvetica Light" charset="0"/>
                <a:sym typeface="Helvetica Light" charset="0"/>
              </a:defRPr>
            </a:lvl2pPr>
            <a:lvl3pPr>
              <a:defRPr sz="5000">
                <a:solidFill>
                  <a:srgbClr val="FFFFFF"/>
                </a:solidFill>
                <a:latin typeface="Helvetica Light" charset="0"/>
                <a:ea typeface="Helvetica Light" charset="0"/>
                <a:cs typeface="Helvetica Light" charset="0"/>
                <a:sym typeface="Helvetica Light" charset="0"/>
              </a:defRPr>
            </a:lvl3pPr>
            <a:lvl4pPr>
              <a:defRPr sz="5000">
                <a:solidFill>
                  <a:srgbClr val="FFFFFF"/>
                </a:solidFill>
                <a:latin typeface="Helvetica Light" charset="0"/>
                <a:ea typeface="Helvetica Light" charset="0"/>
                <a:cs typeface="Helvetica Light" charset="0"/>
                <a:sym typeface="Helvetica Light" charset="0"/>
              </a:defRPr>
            </a:lvl4pPr>
            <a:lvl5pPr>
              <a:defRPr sz="5000">
                <a:solidFill>
                  <a:srgbClr val="FFFFFF"/>
                </a:solidFill>
                <a:latin typeface="Helvetica Light" charset="0"/>
                <a:ea typeface="Helvetica Light" charset="0"/>
                <a:cs typeface="Helvetica Light" charset="0"/>
                <a:sym typeface="Helvetica Light" charset="0"/>
              </a:defRPr>
            </a:lvl5pPr>
            <a:lvl6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defTabSz="307777" fontAlgn="base">
              <a:spcBef>
                <a:spcPct val="0"/>
              </a:spcBef>
              <a:spcAft>
                <a:spcPct val="0"/>
              </a:spcAft>
              <a:buFont typeface="Arial" charset="0"/>
              <a:buChar char="•"/>
            </a:pPr>
            <a:endParaRPr lang="en-US" altLang="en-US" sz="1500" dirty="0">
              <a:solidFill>
                <a:srgbClr val="00AFD9"/>
              </a:solidFill>
              <a:latin typeface="Arial" charset="0"/>
              <a:ea typeface="Arial" charset="0"/>
              <a:cs typeface="Arial" charset="0"/>
              <a:sym typeface="Helvetica Neue for IBM" charset="0"/>
            </a:endParaRPr>
          </a:p>
        </p:txBody>
      </p:sp>
      <p:sp>
        <p:nvSpPr>
          <p:cNvPr id="2" name="Title 1"/>
          <p:cNvSpPr>
            <a:spLocks noGrp="1"/>
          </p:cNvSpPr>
          <p:nvPr>
            <p:ph type="title"/>
          </p:nvPr>
        </p:nvSpPr>
        <p:spPr>
          <a:prstGeom prst="rect">
            <a:avLst/>
          </a:prstGeom>
        </p:spPr>
        <p:txBody>
          <a:bodyPr anchor="ctr"/>
          <a:lstStyle/>
          <a:p>
            <a:pPr lvl="0"/>
            <a:r>
              <a:rPr lang="en-US" sz="3750" b="1" dirty="0">
                <a:sym typeface="Helvetica Neue for IBM Light" charset="0"/>
              </a:rPr>
              <a:t>Containers and Docker</a:t>
            </a:r>
            <a:br>
              <a:rPr lang="en-US" sz="3750" b="1" dirty="0">
                <a:sym typeface="Helvetica Neue for IBM Light" charset="0"/>
              </a:rPr>
            </a:br>
            <a:r>
              <a:rPr lang="en-US" sz="1500" i="1" dirty="0">
                <a:sym typeface="Helvetica Neue for IBM Light" charset="0"/>
              </a:rPr>
              <a:t>Concepts</a:t>
            </a:r>
          </a:p>
        </p:txBody>
      </p:sp>
      <p:sp>
        <p:nvSpPr>
          <p:cNvPr id="3" name="Footer Placeholder 2">
            <a:extLst>
              <a:ext uri="{FF2B5EF4-FFF2-40B4-BE49-F238E27FC236}">
                <a16:creationId xmlns:a16="http://schemas.microsoft.com/office/drawing/2014/main" id="{79C89424-11FC-7340-84D5-3A74C404AD8B}"/>
              </a:ext>
            </a:extLst>
          </p:cNvPr>
          <p:cNvSpPr>
            <a:spLocks noGrp="1"/>
          </p:cNvSpPr>
          <p:nvPr>
            <p:ph type="ftr" sz="quarter" idx="10"/>
          </p:nvPr>
        </p:nvSpPr>
        <p:spPr/>
        <p:txBody>
          <a:bodyPr/>
          <a:lstStyle/>
          <a:p>
            <a:r>
              <a:rPr lang="de-DE" dirty="0"/>
              <a:t>© 2018 IBM Corporation</a:t>
            </a:r>
            <a:endParaRPr lang="en-US" dirty="0"/>
          </a:p>
        </p:txBody>
      </p:sp>
    </p:spTree>
    <p:extLst>
      <p:ext uri="{BB962C8B-B14F-4D97-AF65-F5344CB8AC3E}">
        <p14:creationId xmlns:p14="http://schemas.microsoft.com/office/powerpoint/2010/main" val="209300795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76401" y="1457326"/>
            <a:ext cx="8845550" cy="4754563"/>
          </a:xfrm>
          <a:prstGeom prst="roundRect">
            <a:avLst/>
          </a:prstGeom>
          <a:solidFill>
            <a:srgbClr val="FFFF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 name="Title 1"/>
          <p:cNvSpPr>
            <a:spLocks noGrp="1"/>
          </p:cNvSpPr>
          <p:nvPr>
            <p:ph type="title"/>
          </p:nvPr>
        </p:nvSpPr>
        <p:spPr/>
        <p:txBody>
          <a:bodyPr>
            <a:noAutofit/>
          </a:bodyPr>
          <a:lstStyle/>
          <a:p>
            <a:pPr>
              <a:defRPr sz="1800">
                <a:solidFill>
                  <a:srgbClr val="000000"/>
                </a:solidFill>
              </a:defRPr>
            </a:pPr>
            <a:r>
              <a:rPr lang="en-US" sz="2800" dirty="0">
                <a:solidFill>
                  <a:schemeClr val="bg1"/>
                </a:solidFill>
                <a:ea typeface="MS PGothic" pitchFamily="34" charset="-128"/>
                <a:cs typeface="Arial" pitchFamily="34" charset="0"/>
              </a:rPr>
              <a:t>Docker mission</a:t>
            </a:r>
          </a:p>
        </p:txBody>
      </p:sp>
      <p:sp>
        <p:nvSpPr>
          <p:cNvPr id="5" name="Slide Number Placeholder 4">
            <a:extLst>
              <a:ext uri="{FF2B5EF4-FFF2-40B4-BE49-F238E27FC236}">
                <a16:creationId xmlns:a16="http://schemas.microsoft.com/office/drawing/2014/main" id="{9D037EC2-0107-254F-A7F6-2BBC451A1B37}"/>
              </a:ext>
            </a:extLst>
          </p:cNvPr>
          <p:cNvSpPr>
            <a:spLocks noGrp="1"/>
          </p:cNvSpPr>
          <p:nvPr>
            <p:ph type="sldNum" sz="quarter" idx="10"/>
          </p:nvPr>
        </p:nvSpPr>
        <p:spPr/>
        <p:txBody>
          <a:bodyPr/>
          <a:lstStyle/>
          <a:p>
            <a:fld id="{D0BE6F14-FF48-0F4F-A8AA-2E3F25371E4A}" type="slidenum">
              <a:rPr lang="en-US" smtClean="0"/>
              <a:pPr/>
              <a:t>10</a:t>
            </a:fld>
            <a:endParaRPr lang="en-US" dirty="0"/>
          </a:p>
        </p:txBody>
      </p:sp>
      <p:sp>
        <p:nvSpPr>
          <p:cNvPr id="4" name="Footer Placeholder 3">
            <a:extLst>
              <a:ext uri="{FF2B5EF4-FFF2-40B4-BE49-F238E27FC236}">
                <a16:creationId xmlns:a16="http://schemas.microsoft.com/office/drawing/2014/main" id="{9E9F2F48-8712-4945-8A6E-3359CBCEEDE7}"/>
              </a:ext>
            </a:extLst>
          </p:cNvPr>
          <p:cNvSpPr>
            <a:spLocks noGrp="1"/>
          </p:cNvSpPr>
          <p:nvPr>
            <p:ph type="ftr" sz="quarter" idx="11"/>
          </p:nvPr>
        </p:nvSpPr>
        <p:spPr/>
        <p:txBody>
          <a:bodyPr/>
          <a:lstStyle/>
          <a:p>
            <a:r>
              <a:rPr lang="de-DE" dirty="0"/>
              <a:t>© 2018 IBM Corporation</a:t>
            </a:r>
            <a:endParaRPr lang="en-US" dirty="0"/>
          </a:p>
        </p:txBody>
      </p:sp>
      <p:sp>
        <p:nvSpPr>
          <p:cNvPr id="21509" name="Rectangle 6"/>
          <p:cNvSpPr>
            <a:spLocks noChangeArrowheads="1"/>
          </p:cNvSpPr>
          <p:nvPr/>
        </p:nvSpPr>
        <p:spPr bwMode="auto">
          <a:xfrm>
            <a:off x="2309812" y="723249"/>
            <a:ext cx="7062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r>
              <a:rPr lang="en-US" kern="0" dirty="0">
                <a:solidFill>
                  <a:srgbClr val="000000"/>
                </a:solidFill>
                <a:latin typeface="Arial" pitchFamily="34" charset="0"/>
                <a:cs typeface="Arial" pitchFamily="34" charset="0"/>
                <a:sym typeface="Calibri"/>
              </a:rPr>
              <a:t>Docker is an </a:t>
            </a:r>
            <a:r>
              <a:rPr lang="en-US" b="1" kern="0" dirty="0">
                <a:solidFill>
                  <a:srgbClr val="000000"/>
                </a:solidFill>
                <a:latin typeface="Arial" pitchFamily="34" charset="0"/>
                <a:cs typeface="Arial" pitchFamily="34" charset="0"/>
                <a:sym typeface="Calibri"/>
              </a:rPr>
              <a:t>open platform </a:t>
            </a:r>
            <a:r>
              <a:rPr lang="en-US" kern="0" dirty="0">
                <a:solidFill>
                  <a:srgbClr val="000000"/>
                </a:solidFill>
                <a:latin typeface="Arial" pitchFamily="34" charset="0"/>
                <a:cs typeface="Arial" pitchFamily="34" charset="0"/>
                <a:sym typeface="Calibri"/>
              </a:rPr>
              <a:t>for building distributed applications for developers and system administrators.</a:t>
            </a:r>
          </a:p>
        </p:txBody>
      </p:sp>
      <p:sp>
        <p:nvSpPr>
          <p:cNvPr id="9" name="TextBox 8"/>
          <p:cNvSpPr txBox="1">
            <a:spLocks noChangeArrowheads="1"/>
          </p:cNvSpPr>
          <p:nvPr/>
        </p:nvSpPr>
        <p:spPr bwMode="auto">
          <a:xfrm>
            <a:off x="2620566" y="2717799"/>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Build</a:t>
            </a:r>
          </a:p>
        </p:txBody>
      </p:sp>
      <p:sp>
        <p:nvSpPr>
          <p:cNvPr id="11" name="TextBox 10"/>
          <p:cNvSpPr txBox="1">
            <a:spLocks noChangeArrowheads="1"/>
          </p:cNvSpPr>
          <p:nvPr/>
        </p:nvSpPr>
        <p:spPr bwMode="auto">
          <a:xfrm>
            <a:off x="5664996" y="2741081"/>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Ship</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029700" y="1898642"/>
            <a:ext cx="762000" cy="65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8839200" y="279717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Run</a:t>
            </a:r>
          </a:p>
        </p:txBody>
      </p:sp>
      <p:sp>
        <p:nvSpPr>
          <p:cNvPr id="14" name="TextBox 13"/>
          <p:cNvSpPr txBox="1">
            <a:spLocks noChangeArrowheads="1"/>
          </p:cNvSpPr>
          <p:nvPr/>
        </p:nvSpPr>
        <p:spPr bwMode="auto">
          <a:xfrm>
            <a:off x="8382000" y="5049837"/>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Anywhere</a:t>
            </a:r>
          </a:p>
        </p:txBody>
      </p:sp>
      <p:sp>
        <p:nvSpPr>
          <p:cNvPr id="15" name="Rectangle 14"/>
          <p:cNvSpPr>
            <a:spLocks noChangeArrowheads="1"/>
          </p:cNvSpPr>
          <p:nvPr/>
        </p:nvSpPr>
        <p:spPr bwMode="auto">
          <a:xfrm>
            <a:off x="8610604" y="3906837"/>
            <a:ext cx="163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hangingPunct="0"/>
            <a:r>
              <a:rPr lang="en-US" sz="2000" kern="0" dirty="0">
                <a:solidFill>
                  <a:srgbClr val="000000"/>
                </a:solidFill>
                <a:sym typeface="Calibri"/>
              </a:rPr>
              <a:t>Any App</a:t>
            </a:r>
          </a:p>
        </p:txBody>
      </p:sp>
      <p:sp>
        <p:nvSpPr>
          <p:cNvPr id="26" name="Right Arrow 25"/>
          <p:cNvSpPr/>
          <p:nvPr/>
        </p:nvSpPr>
        <p:spPr>
          <a:xfrm>
            <a:off x="41148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7" name="Right Arrow 26"/>
          <p:cNvSpPr/>
          <p:nvPr/>
        </p:nvSpPr>
        <p:spPr>
          <a:xfrm>
            <a:off x="73152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8" name="Right Arrow 27"/>
          <p:cNvSpPr/>
          <p:nvPr/>
        </p:nvSpPr>
        <p:spPr>
          <a:xfrm rot="5400000">
            <a:off x="9105900" y="33360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sp>
        <p:nvSpPr>
          <p:cNvPr id="33" name="Right Arrow 32"/>
          <p:cNvSpPr/>
          <p:nvPr/>
        </p:nvSpPr>
        <p:spPr>
          <a:xfrm rot="5400000">
            <a:off x="9105900" y="46314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grpSp>
        <p:nvGrpSpPr>
          <p:cNvPr id="3" name="Group 15"/>
          <p:cNvGrpSpPr>
            <a:grpSpLocks/>
          </p:cNvGrpSpPr>
          <p:nvPr/>
        </p:nvGrpSpPr>
        <p:grpSpPr bwMode="auto">
          <a:xfrm>
            <a:off x="2006600" y="3228975"/>
            <a:ext cx="6324600" cy="1143000"/>
            <a:chOff x="457200" y="2895600"/>
            <a:chExt cx="6324600" cy="1143000"/>
          </a:xfrm>
        </p:grpSpPr>
        <p:pic>
          <p:nvPicPr>
            <p:cNvPr id="21543" name="Picture 23"/>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48000" y="3505200"/>
              <a:ext cx="9405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4" name="Picture 16"/>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7200" y="3352800"/>
              <a:ext cx="550954" cy="4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5" name="Picture 17"/>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67200" y="3276600"/>
              <a:ext cx="68580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6" name="Picture 18"/>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71600" y="30480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7" name="Picture 19"/>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29200" y="3124200"/>
              <a:ext cx="990600"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8" name="Picture 20"/>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38400" y="3352800"/>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9" name="Picture 21"/>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971800" y="3124200"/>
              <a:ext cx="1028700" cy="3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0" name="Picture 22"/>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371600" y="3733800"/>
              <a:ext cx="850900" cy="22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1" name="Picture 24"/>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53340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p:nvPr/>
          </p:nvCxnSpPr>
          <p:spPr>
            <a:xfrm>
              <a:off x="457200" y="2895600"/>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bwMode="auto">
          <a:xfrm>
            <a:off x="1828800" y="4530725"/>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1535" name="Picture 28"/>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713537" y="4700031"/>
            <a:ext cx="1219200" cy="80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29"/>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951537" y="5461776"/>
            <a:ext cx="1295400" cy="41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30"/>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970087" y="5151228"/>
            <a:ext cx="838200" cy="83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8" name="Picture 31"/>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3830637" y="4617800"/>
            <a:ext cx="1016000" cy="78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9" name="Picture 36"/>
          <p:cNvPicPr>
            <a:picLocks noChangeAspect="1"/>
          </p:cNvPicPr>
          <p:nvPr/>
        </p:nvPicPr>
        <p:blipFill>
          <a:blip r:embed="rId17" cstate="email">
            <a:extLst>
              <a:ext uri="{28A0092B-C50C-407E-A947-70E740481C1C}">
                <a14:useLocalDpi xmlns:a14="http://schemas.microsoft.com/office/drawing/2010/main"/>
              </a:ext>
            </a:extLst>
          </a:blip>
          <a:srcRect/>
          <a:stretch>
            <a:fillRect/>
          </a:stretch>
        </p:blipFill>
        <p:spPr bwMode="auto">
          <a:xfrm>
            <a:off x="2903538" y="4812593"/>
            <a:ext cx="693645" cy="6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0" name="Picture 38"/>
          <p:cNvPicPr>
            <a:picLocks noChangeAspect="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461731" y="5507338"/>
            <a:ext cx="876906" cy="61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2" name="Picture 36" descr="http://www.extremenetworks.com/blog/wp-content/uploads/2011/02/openstack-logo.png"/>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4960938" y="4946354"/>
            <a:ext cx="1042987" cy="104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31CA23A4-D8C5-6249-8861-9F8160628FFA}"/>
              </a:ext>
            </a:extLst>
          </p:cNvPr>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2882195" y="182410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7A9985E3-0795-B045-AB15-2823BBDF5098}"/>
              </a:ext>
            </a:extLst>
          </p:cNvPr>
          <p:cNvPicPr>
            <a:picLocks noChangeAspect="1"/>
          </p:cNvPicPr>
          <p:nvPr/>
        </p:nvPicPr>
        <p:blipFill>
          <a:blip r:embed="rId21">
            <a:extLst>
              <a:ext uri="{28A0092B-C50C-407E-A947-70E740481C1C}">
                <a14:useLocalDpi xmlns:a14="http://schemas.microsoft.com/office/drawing/2010/main"/>
              </a:ext>
            </a:extLst>
          </a:blip>
          <a:srcRect/>
          <a:stretch>
            <a:fillRect/>
          </a:stretch>
        </p:blipFill>
        <p:spPr bwMode="auto">
          <a:xfrm>
            <a:off x="5683303" y="1676651"/>
            <a:ext cx="1073048" cy="793249"/>
          </a:xfrm>
          <a:prstGeom prst="rect">
            <a:avLst/>
          </a:prstGeom>
          <a:solidFill>
            <a:schemeClr val="tx2"/>
          </a:solidFill>
          <a:ln>
            <a:noFill/>
          </a:ln>
          <a:extLst/>
        </p:spPr>
      </p:pic>
    </p:spTree>
    <p:extLst>
      <p:ext uri="{BB962C8B-B14F-4D97-AF65-F5344CB8AC3E}">
        <p14:creationId xmlns:p14="http://schemas.microsoft.com/office/powerpoint/2010/main" val="436683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C7BA7DA2-B83B-BE46-BB0E-BFFAEAE9E9A1}"/>
              </a:ext>
            </a:extLst>
          </p:cNvPr>
          <p:cNvSpPr>
            <a:spLocks noGrp="1"/>
          </p:cNvSpPr>
          <p:nvPr>
            <p:ph sz="quarter" idx="17"/>
          </p:nvPr>
        </p:nvSpPr>
        <p:spPr/>
        <p:txBody>
          <a:bodyPr/>
          <a:lstStyle/>
          <a:p>
            <a:r>
              <a:rPr lang="en-US" b="1" dirty="0"/>
              <a:t>Open governance</a:t>
            </a:r>
          </a:p>
          <a:p>
            <a:r>
              <a:rPr lang="en-US" dirty="0"/>
              <a:t>Docker, the Open Container Initiative (OCI), and the Cloud Native Computing Foundation (CNCF) are jointly developing container standards</a:t>
            </a:r>
          </a:p>
        </p:txBody>
      </p:sp>
      <p:sp>
        <p:nvSpPr>
          <p:cNvPr id="33" name="Text Placeholder 32">
            <a:extLst>
              <a:ext uri="{FF2B5EF4-FFF2-40B4-BE49-F238E27FC236}">
                <a16:creationId xmlns:a16="http://schemas.microsoft.com/office/drawing/2014/main" id="{10D787B7-A6FC-4241-AB57-B3C343F413D0}"/>
              </a:ext>
            </a:extLst>
          </p:cNvPr>
          <p:cNvSpPr>
            <a:spLocks noGrp="1"/>
          </p:cNvSpPr>
          <p:nvPr>
            <p:ph sz="quarter" idx="18"/>
          </p:nvPr>
        </p:nvSpPr>
        <p:spPr/>
        <p:txBody>
          <a:bodyPr/>
          <a:lstStyle/>
          <a:p>
            <a:r>
              <a:rPr lang="en-US" b="1" dirty="0"/>
              <a:t>Open Software</a:t>
            </a:r>
          </a:p>
          <a:p>
            <a:r>
              <a:rPr lang="en-US" dirty="0"/>
              <a:t>Launched March 2013</a:t>
            </a:r>
          </a:p>
          <a:p>
            <a:r>
              <a:rPr lang="en-US" dirty="0"/>
              <a:t>2.0+ billion downloads of Docker images</a:t>
            </a:r>
          </a:p>
        </p:txBody>
      </p:sp>
      <p:sp>
        <p:nvSpPr>
          <p:cNvPr id="4" name="Slide Number Placeholder 3">
            <a:extLst>
              <a:ext uri="{FF2B5EF4-FFF2-40B4-BE49-F238E27FC236}">
                <a16:creationId xmlns:a16="http://schemas.microsoft.com/office/drawing/2014/main" id="{FD3B0D43-AE93-E746-8612-008812F2221C}"/>
              </a:ext>
            </a:extLst>
          </p:cNvPr>
          <p:cNvSpPr>
            <a:spLocks noGrp="1"/>
          </p:cNvSpPr>
          <p:nvPr>
            <p:ph type="sldNum" sz="quarter" idx="10"/>
          </p:nvPr>
        </p:nvSpPr>
        <p:spPr/>
        <p:txBody>
          <a:bodyPr/>
          <a:lstStyle/>
          <a:p>
            <a:fld id="{D0BE6F14-FF48-0F4F-A8AA-2E3F25371E4A}" type="slidenum">
              <a:rPr lang="en-US" smtClean="0"/>
              <a:pPr/>
              <a:t>11</a:t>
            </a:fld>
            <a:endParaRPr lang="en-US" dirty="0"/>
          </a:p>
        </p:txBody>
      </p:sp>
      <p:sp>
        <p:nvSpPr>
          <p:cNvPr id="3" name="Footer Placeholder 2">
            <a:extLst>
              <a:ext uri="{FF2B5EF4-FFF2-40B4-BE49-F238E27FC236}">
                <a16:creationId xmlns:a16="http://schemas.microsoft.com/office/drawing/2014/main" id="{37332766-C900-4D47-9D8F-C0C68E889164}"/>
              </a:ext>
            </a:extLst>
          </p:cNvPr>
          <p:cNvSpPr>
            <a:spLocks noGrp="1"/>
          </p:cNvSpPr>
          <p:nvPr>
            <p:ph type="ftr" sz="quarter" idx="11"/>
          </p:nvPr>
        </p:nvSpPr>
        <p:spPr/>
        <p:txBody>
          <a:bodyPr/>
          <a:lstStyle/>
          <a:p>
            <a:r>
              <a:rPr lang="de-DE"/>
              <a:t>© 2018 IBM Corporation</a:t>
            </a:r>
            <a:endParaRPr lang="en-US" dirty="0"/>
          </a:p>
        </p:txBody>
      </p:sp>
      <p:sp>
        <p:nvSpPr>
          <p:cNvPr id="8" name="Text Placeholder 7">
            <a:extLst>
              <a:ext uri="{FF2B5EF4-FFF2-40B4-BE49-F238E27FC236}">
                <a16:creationId xmlns:a16="http://schemas.microsoft.com/office/drawing/2014/main" id="{7FF3804F-E3D0-B948-B61E-D8DAEBFB6450}"/>
              </a:ext>
            </a:extLst>
          </p:cNvPr>
          <p:cNvSpPr>
            <a:spLocks noGrp="1"/>
          </p:cNvSpPr>
          <p:nvPr>
            <p:ph sz="quarter" idx="15"/>
          </p:nvPr>
        </p:nvSpPr>
        <p:spPr/>
        <p:txBody>
          <a:bodyPr/>
          <a:lstStyle/>
          <a:p>
            <a:r>
              <a:rPr lang="en-US" b="1" dirty="0"/>
              <a:t>Open Design</a:t>
            </a:r>
          </a:p>
          <a:p>
            <a:r>
              <a:rPr lang="en-US" dirty="0"/>
              <a:t>Contributors include IBM, Red Hat, Google, Microsoft, VMware, AWS, Rackspace, and others</a:t>
            </a:r>
          </a:p>
          <a:p>
            <a:endParaRPr lang="en-US" dirty="0"/>
          </a:p>
        </p:txBody>
      </p:sp>
      <p:sp>
        <p:nvSpPr>
          <p:cNvPr id="10" name="Content Placeholder 9">
            <a:extLst>
              <a:ext uri="{FF2B5EF4-FFF2-40B4-BE49-F238E27FC236}">
                <a16:creationId xmlns:a16="http://schemas.microsoft.com/office/drawing/2014/main" id="{8F759F72-4B77-C241-9EC1-07D4A67A8BAE}"/>
              </a:ext>
            </a:extLst>
          </p:cNvPr>
          <p:cNvSpPr>
            <a:spLocks noGrp="1"/>
          </p:cNvSpPr>
          <p:nvPr>
            <p:ph sz="quarter" idx="16"/>
          </p:nvPr>
        </p:nvSpPr>
        <p:spPr/>
        <p:txBody>
          <a:bodyPr/>
          <a:lstStyle/>
          <a:p>
            <a:r>
              <a:rPr lang="en-US" b="1" dirty="0">
                <a:sym typeface="Helvetica Light" charset="0"/>
              </a:rPr>
              <a:t>Open Contribution</a:t>
            </a:r>
          </a:p>
          <a:p>
            <a:pPr marL="0" lvl="1" indent="0">
              <a:buNone/>
            </a:pPr>
            <a:r>
              <a:rPr lang="en-US" dirty="0">
                <a:solidFill>
                  <a:schemeClr val="bg2"/>
                </a:solidFill>
                <a:sym typeface="Helvetica Light" charset="0"/>
              </a:rPr>
              <a:t>2000+ contributors</a:t>
            </a:r>
          </a:p>
          <a:p>
            <a:pPr marL="0" lvl="1" indent="0">
              <a:buNone/>
            </a:pPr>
            <a:r>
              <a:rPr lang="en-US" dirty="0">
                <a:solidFill>
                  <a:schemeClr val="bg2"/>
                </a:solidFill>
                <a:sym typeface="Helvetica Light" charset="0"/>
              </a:rPr>
              <a:t>#2 most popular project </a:t>
            </a:r>
          </a:p>
          <a:p>
            <a:pPr marL="0" lvl="1" indent="0">
              <a:buNone/>
            </a:pPr>
            <a:r>
              <a:rPr lang="en-US" dirty="0">
                <a:solidFill>
                  <a:schemeClr val="bg2"/>
                </a:solidFill>
                <a:sym typeface="Helvetica Light" charset="0"/>
              </a:rPr>
              <a:t>185 community meet-up groups in 58 countries</a:t>
            </a:r>
          </a:p>
          <a:p>
            <a:endParaRPr lang="en-US" dirty="0"/>
          </a:p>
        </p:txBody>
      </p:sp>
      <p:sp>
        <p:nvSpPr>
          <p:cNvPr id="35" name="Title 34">
            <a:extLst>
              <a:ext uri="{FF2B5EF4-FFF2-40B4-BE49-F238E27FC236}">
                <a16:creationId xmlns:a16="http://schemas.microsoft.com/office/drawing/2014/main" id="{EED4E62B-59C6-AE4A-A087-A36235546B84}"/>
              </a:ext>
            </a:extLst>
          </p:cNvPr>
          <p:cNvSpPr>
            <a:spLocks noGrp="1"/>
          </p:cNvSpPr>
          <p:nvPr>
            <p:ph type="title"/>
          </p:nvPr>
        </p:nvSpPr>
        <p:spPr/>
        <p:txBody>
          <a:bodyPr/>
          <a:lstStyle/>
          <a:p>
            <a:r>
              <a:rPr lang="en-US" dirty="0"/>
              <a:t>Docker adoption</a:t>
            </a:r>
            <a:br>
              <a:rPr lang="en-US" dirty="0"/>
            </a:br>
            <a:br>
              <a:rPr lang="en-US" dirty="0"/>
            </a:br>
            <a:r>
              <a:rPr lang="en-US" dirty="0"/>
              <a:t>Enables application development efficiency, making deployment more efficient, and eliminating vendor lock-in with true portability</a:t>
            </a:r>
          </a:p>
        </p:txBody>
      </p:sp>
      <p:sp>
        <p:nvSpPr>
          <p:cNvPr id="20486" name="Content Placeholder 2"/>
          <p:cNvSpPr txBox="1">
            <a:spLocks/>
          </p:cNvSpPr>
          <p:nvPr/>
        </p:nvSpPr>
        <p:spPr bwMode="auto">
          <a:xfrm>
            <a:off x="1981200" y="1136644"/>
            <a:ext cx="487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lvl1pPr marL="341313" indent="-341313" defTabSz="912813" eaLnBrk="0" hangingPunct="0">
              <a:defRPr>
                <a:solidFill>
                  <a:schemeClr val="tx1"/>
                </a:solidFill>
                <a:latin typeface="Calibri" pitchFamily="34" charset="0"/>
                <a:cs typeface="Arial" pitchFamily="34" charset="0"/>
              </a:defRPr>
            </a:lvl1pPr>
            <a:lvl2pPr marL="741363" indent="-284163" defTabSz="912813" eaLnBrk="0" hangingPunct="0">
              <a:defRPr>
                <a:solidFill>
                  <a:schemeClr val="tx1"/>
                </a:solidFill>
                <a:latin typeface="Calibri" pitchFamily="34" charset="0"/>
                <a:cs typeface="Arial" pitchFamily="34" charset="0"/>
              </a:defRPr>
            </a:lvl2pPr>
            <a:lvl3pPr marL="1143000" indent="-228600" defTabSz="912813" eaLnBrk="0" hangingPunct="0">
              <a:defRPr>
                <a:solidFill>
                  <a:schemeClr val="tx1"/>
                </a:solidFill>
                <a:latin typeface="Calibri" pitchFamily="34" charset="0"/>
                <a:cs typeface="Arial" pitchFamily="34" charset="0"/>
              </a:defRPr>
            </a:lvl3pPr>
            <a:lvl4pPr marL="1600200" indent="-228600" defTabSz="912813" eaLnBrk="0" hangingPunct="0">
              <a:defRPr>
                <a:solidFill>
                  <a:schemeClr val="tx1"/>
                </a:solidFill>
                <a:latin typeface="Calibri" pitchFamily="34" charset="0"/>
                <a:cs typeface="Arial" pitchFamily="34" charset="0"/>
              </a:defRPr>
            </a:lvl4pPr>
            <a:lvl5pPr marL="2057400" indent="-228600" defTabSz="912813" eaLnBrk="0" hangingPunct="0">
              <a:defRPr>
                <a:solidFill>
                  <a:schemeClr val="tx1"/>
                </a:solidFill>
                <a:latin typeface="Calibri"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pPr>
            <a:endParaRPr lang="en-US" sz="1400" kern="0" dirty="0">
              <a:solidFill>
                <a:srgbClr val="000000"/>
              </a:solidFill>
              <a:latin typeface="Arial" pitchFamily="34" charset="0"/>
              <a:sym typeface="Helvetica Light" charset="0"/>
            </a:endParaRPr>
          </a:p>
        </p:txBody>
      </p:sp>
    </p:spTree>
    <p:extLst>
      <p:ext uri="{BB962C8B-B14F-4D97-AF65-F5344CB8AC3E}">
        <p14:creationId xmlns:p14="http://schemas.microsoft.com/office/powerpoint/2010/main" val="141042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a:extLst>
              <a:ext uri="{FF2B5EF4-FFF2-40B4-BE49-F238E27FC236}">
                <a16:creationId xmlns:a16="http://schemas.microsoft.com/office/drawing/2014/main" id="{108F4D10-3B13-8149-BBD5-0A04A8625EFB}"/>
              </a:ext>
            </a:extLst>
          </p:cNvPr>
          <p:cNvSpPr/>
          <p:nvPr/>
        </p:nvSpPr>
        <p:spPr>
          <a:xfrm>
            <a:off x="963594" y="3372021"/>
            <a:ext cx="794264" cy="914400"/>
          </a:xfrm>
          <a:prstGeom prst="can">
            <a:avLst/>
          </a:prstGeom>
          <a:solidFill>
            <a:srgbClr val="65B2CF"/>
          </a:solidFill>
          <a:ln w="28575">
            <a:solidFill>
              <a:schemeClr val="bg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915" name="Title 1"/>
          <p:cNvSpPr>
            <a:spLocks noGrp="1"/>
          </p:cNvSpPr>
          <p:nvPr>
            <p:ph type="title"/>
          </p:nvPr>
        </p:nvSpPr>
        <p:spPr/>
        <p:txBody>
          <a:bodyPr>
            <a:normAutofit/>
          </a:bodyPr>
          <a:lstStyle/>
          <a:p>
            <a:pPr eaLnBrk="1" hangingPunct="1"/>
            <a:r>
              <a:rPr lang="en-US" altLang="en-US" dirty="0">
                <a:ea typeface="Arial" charset="0"/>
                <a:cs typeface="Arial" charset="0"/>
              </a:rPr>
              <a:t>Docker basic concepts</a:t>
            </a:r>
          </a:p>
        </p:txBody>
      </p:sp>
      <p:sp>
        <p:nvSpPr>
          <p:cNvPr id="4" name="Slide Number Placeholder 3">
            <a:extLst>
              <a:ext uri="{FF2B5EF4-FFF2-40B4-BE49-F238E27FC236}">
                <a16:creationId xmlns:a16="http://schemas.microsoft.com/office/drawing/2014/main" id="{23FC1630-DA73-5344-A911-753D10252BFB}"/>
              </a:ext>
            </a:extLst>
          </p:cNvPr>
          <p:cNvSpPr>
            <a:spLocks noGrp="1"/>
          </p:cNvSpPr>
          <p:nvPr>
            <p:ph type="sldNum" sz="quarter" idx="10"/>
          </p:nvPr>
        </p:nvSpPr>
        <p:spPr/>
        <p:txBody>
          <a:bodyPr/>
          <a:lstStyle/>
          <a:p>
            <a:fld id="{D0BE6F14-FF48-0F4F-A8AA-2E3F25371E4A}" type="slidenum">
              <a:rPr lang="en-US" smtClean="0"/>
              <a:pPr/>
              <a:t>12</a:t>
            </a:fld>
            <a:endParaRPr lang="en-US" dirty="0"/>
          </a:p>
        </p:txBody>
      </p:sp>
      <p:sp>
        <p:nvSpPr>
          <p:cNvPr id="2" name="Footer Placeholder 1">
            <a:extLst>
              <a:ext uri="{FF2B5EF4-FFF2-40B4-BE49-F238E27FC236}">
                <a16:creationId xmlns:a16="http://schemas.microsoft.com/office/drawing/2014/main" id="{CC0C7670-71A7-1644-B8FE-40BD1F2E3119}"/>
              </a:ext>
            </a:extLst>
          </p:cNvPr>
          <p:cNvSpPr>
            <a:spLocks noGrp="1"/>
          </p:cNvSpPr>
          <p:nvPr>
            <p:ph type="ftr" sz="quarter" idx="11"/>
          </p:nvPr>
        </p:nvSpPr>
        <p:spPr/>
        <p:txBody>
          <a:bodyPr/>
          <a:lstStyle/>
          <a:p>
            <a:r>
              <a:rPr lang="de-DE" dirty="0"/>
              <a:t>© 2018 IBM Corporation</a:t>
            </a:r>
            <a:endParaRPr lang="en-US" dirty="0"/>
          </a:p>
        </p:txBody>
      </p:sp>
      <p:sp>
        <p:nvSpPr>
          <p:cNvPr id="10" name="Text Placeholder 9">
            <a:extLst>
              <a:ext uri="{FF2B5EF4-FFF2-40B4-BE49-F238E27FC236}">
                <a16:creationId xmlns:a16="http://schemas.microsoft.com/office/drawing/2014/main" id="{FF0D66A3-AAC6-5D40-9DDC-F10E85059516}"/>
              </a:ext>
            </a:extLst>
          </p:cNvPr>
          <p:cNvSpPr>
            <a:spLocks noGrp="1"/>
          </p:cNvSpPr>
          <p:nvPr>
            <p:ph type="body" sz="quarter" idx="13"/>
          </p:nvPr>
        </p:nvSpPr>
        <p:spPr>
          <a:xfrm>
            <a:off x="3505200" y="1499623"/>
            <a:ext cx="8382000" cy="4781127"/>
          </a:xfrm>
        </p:spPr>
        <p:txBody>
          <a:bodyPr/>
          <a:lstStyle/>
          <a:p>
            <a:pPr>
              <a:defRPr/>
            </a:pPr>
            <a:r>
              <a:rPr lang="en-US" sz="1600" b="1" dirty="0"/>
              <a:t>Image</a:t>
            </a:r>
          </a:p>
          <a:p>
            <a:pPr marL="285750" indent="-285750">
              <a:buFont typeface="Arial" pitchFamily="34" charset="0"/>
              <a:buChar char="•"/>
              <a:defRPr/>
            </a:pPr>
            <a:r>
              <a:rPr lang="en-US" sz="1600" dirty="0"/>
              <a:t>A read-only snapshot of a container that is stored in a Docker registry and used as a template for building containers</a:t>
            </a:r>
          </a:p>
          <a:p>
            <a:pPr>
              <a:spcBef>
                <a:spcPts val="1200"/>
              </a:spcBef>
              <a:defRPr/>
            </a:pPr>
            <a:r>
              <a:rPr lang="en-US" sz="1600" b="1" dirty="0"/>
              <a:t>Container</a:t>
            </a:r>
          </a:p>
          <a:p>
            <a:pPr marL="285750" indent="-285750">
              <a:buFont typeface="Arial" pitchFamily="34" charset="0"/>
              <a:buChar char="•"/>
              <a:defRPr/>
            </a:pPr>
            <a:r>
              <a:rPr lang="en-US" sz="1600" dirty="0"/>
              <a:t>The standard unit in which the application service resides or is transported</a:t>
            </a:r>
          </a:p>
          <a:p>
            <a:pPr>
              <a:defRPr/>
            </a:pPr>
            <a:endParaRPr lang="en-US" sz="1600" dirty="0"/>
          </a:p>
          <a:p>
            <a:pPr>
              <a:defRPr/>
            </a:pPr>
            <a:endParaRPr lang="en-US" sz="1600" dirty="0"/>
          </a:p>
          <a:p>
            <a:pPr>
              <a:defRPr/>
            </a:pPr>
            <a:r>
              <a:rPr lang="en-US" sz="1600" b="1" dirty="0"/>
              <a:t>Registry</a:t>
            </a:r>
          </a:p>
          <a:p>
            <a:pPr marL="285750" indent="-285750">
              <a:buFont typeface="Arial" pitchFamily="34" charset="0"/>
              <a:buChar char="•"/>
              <a:defRPr/>
            </a:pPr>
            <a:r>
              <a:rPr lang="en-US" sz="1600" dirty="0"/>
              <a:t>Available in SaaS or Enterprise to deploy anywhere you choose </a:t>
            </a:r>
          </a:p>
          <a:p>
            <a:pPr marL="285750" indent="-285750">
              <a:buFont typeface="Arial" pitchFamily="34" charset="0"/>
              <a:buChar char="•"/>
              <a:defRPr/>
            </a:pPr>
            <a:r>
              <a:rPr lang="en-US" sz="1600" dirty="0"/>
              <a:t>Stores, distributes and shares container images</a:t>
            </a:r>
          </a:p>
          <a:p>
            <a:pPr>
              <a:defRPr/>
            </a:pPr>
            <a:endParaRPr lang="en-US" sz="1600" dirty="0"/>
          </a:p>
          <a:p>
            <a:pPr>
              <a:defRPr/>
            </a:pPr>
            <a:endParaRPr lang="en-US" sz="1600" dirty="0"/>
          </a:p>
          <a:p>
            <a:pPr>
              <a:defRPr/>
            </a:pPr>
            <a:r>
              <a:rPr lang="en-US" sz="1600" b="1" dirty="0"/>
              <a:t>Engine</a:t>
            </a:r>
          </a:p>
          <a:p>
            <a:pPr marL="285750" indent="-285750">
              <a:buFont typeface="Arial" pitchFamily="34" charset="0"/>
              <a:buChar char="•"/>
              <a:defRPr/>
            </a:pPr>
            <a:r>
              <a:rPr lang="en-US" sz="1600" dirty="0"/>
              <a:t>A program that creates, ships and runs application containers</a:t>
            </a:r>
          </a:p>
          <a:p>
            <a:pPr marL="285750" indent="-285750">
              <a:buFont typeface="Arial" pitchFamily="34" charset="0"/>
              <a:buChar char="•"/>
              <a:defRPr/>
            </a:pPr>
            <a:r>
              <a:rPr lang="en-US" sz="1600" dirty="0"/>
              <a:t>Runs on any physical or virtual machine locally, in private, or public cloud</a:t>
            </a:r>
          </a:p>
          <a:p>
            <a:pPr marL="285750" indent="-285750">
              <a:buFont typeface="Arial" pitchFamily="34" charset="0"/>
              <a:buChar char="•"/>
              <a:defRPr/>
            </a:pPr>
            <a:endParaRPr lang="en-US" sz="1600" dirty="0"/>
          </a:p>
          <a:p>
            <a:pPr>
              <a:defRPr/>
            </a:pPr>
            <a:r>
              <a:rPr lang="en-US" sz="1600" b="1" dirty="0"/>
              <a:t>Client</a:t>
            </a:r>
          </a:p>
          <a:p>
            <a:pPr marL="285750" indent="-285750">
              <a:buFont typeface="Arial" pitchFamily="34" charset="0"/>
              <a:buChar char="•"/>
              <a:defRPr/>
            </a:pPr>
            <a:r>
              <a:rPr lang="en-US" sz="1600" dirty="0"/>
              <a:t>Communicates with engine to execute commands</a:t>
            </a:r>
          </a:p>
        </p:txBody>
      </p:sp>
      <p:pic>
        <p:nvPicPr>
          <p:cNvPr id="38917"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805" y="152317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810049" y="2364900"/>
            <a:ext cx="1073048" cy="793249"/>
          </a:xfrm>
          <a:prstGeom prst="rect">
            <a:avLst/>
          </a:prstGeom>
          <a:solidFill>
            <a:schemeClr val="tx2"/>
          </a:solidFill>
          <a:ln>
            <a:noFill/>
          </a:ln>
          <a:extLst/>
        </p:spPr>
      </p:pic>
      <p:sp>
        <p:nvSpPr>
          <p:cNvPr id="14" name="Rounded Rectangle 13"/>
          <p:cNvSpPr/>
          <p:nvPr/>
        </p:nvSpPr>
        <p:spPr>
          <a:xfrm>
            <a:off x="528970" y="3717939"/>
            <a:ext cx="730449" cy="414339"/>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425" b="1" kern="0" dirty="0">
                <a:solidFill>
                  <a:schemeClr val="bg1"/>
                </a:solidFill>
                <a:latin typeface="Helvetica"/>
                <a:cs typeface="Helvetica"/>
                <a:sym typeface="Calibri"/>
              </a:rPr>
              <a:t>SaaS</a:t>
            </a:r>
          </a:p>
        </p:txBody>
      </p:sp>
      <p:pic>
        <p:nvPicPr>
          <p:cNvPr id="38922" name="Picture 10"/>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949568" y="4763224"/>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1471103" y="3717939"/>
            <a:ext cx="778073" cy="420688"/>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125" b="1" kern="0" dirty="0">
                <a:solidFill>
                  <a:schemeClr val="bg1"/>
                </a:solidFill>
                <a:latin typeface="Helvetica"/>
                <a:cs typeface="Helvetica"/>
                <a:sym typeface="Calibri"/>
              </a:rPr>
              <a:t>Enterprise</a:t>
            </a:r>
          </a:p>
        </p:txBody>
      </p:sp>
      <p:sp>
        <p:nvSpPr>
          <p:cNvPr id="3" name="TextBox 2">
            <a:extLst>
              <a:ext uri="{FF2B5EF4-FFF2-40B4-BE49-F238E27FC236}">
                <a16:creationId xmlns:a16="http://schemas.microsoft.com/office/drawing/2014/main" id="{8E491043-491F-FF42-8920-69C7BCC361FC}"/>
              </a:ext>
            </a:extLst>
          </p:cNvPr>
          <p:cNvSpPr txBox="1"/>
          <p:nvPr/>
        </p:nvSpPr>
        <p:spPr>
          <a:xfrm>
            <a:off x="639473" y="5617663"/>
            <a:ext cx="1425390" cy="369332"/>
          </a:xfrm>
          <a:prstGeom prst="rect">
            <a:avLst/>
          </a:prstGeom>
          <a:noFill/>
        </p:spPr>
        <p:txBody>
          <a:bodyPr wrap="none" rtlCol="0">
            <a:spAutoFit/>
          </a:bodyPr>
          <a:lstStyle/>
          <a:p>
            <a:r>
              <a:rPr lang="en-US" b="1" dirty="0">
                <a:latin typeface="Courier" pitchFamily="2" charset="0"/>
              </a:rPr>
              <a:t>&gt;_ docker</a:t>
            </a:r>
          </a:p>
        </p:txBody>
      </p:sp>
    </p:spTree>
    <p:extLst>
      <p:ext uri="{BB962C8B-B14F-4D97-AF65-F5344CB8AC3E}">
        <p14:creationId xmlns:p14="http://schemas.microsoft.com/office/powerpoint/2010/main" val="7449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0B0032B-42ED-234A-8B33-9DB9EC27BF84}"/>
              </a:ext>
            </a:extLst>
          </p:cNvPr>
          <p:cNvSpPr/>
          <p:nvPr/>
        </p:nvSpPr>
        <p:spPr>
          <a:xfrm>
            <a:off x="4692010" y="1318153"/>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Local host</a:t>
            </a:r>
          </a:p>
        </p:txBody>
      </p:sp>
      <p:sp>
        <p:nvSpPr>
          <p:cNvPr id="17" name="Rectangle 16">
            <a:extLst>
              <a:ext uri="{FF2B5EF4-FFF2-40B4-BE49-F238E27FC236}">
                <a16:creationId xmlns:a16="http://schemas.microsoft.com/office/drawing/2014/main" id="{81A88BC8-C2F4-C64A-9380-7F55F108B655}"/>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sp>
        <p:nvSpPr>
          <p:cNvPr id="15" name="Can 14">
            <a:extLst>
              <a:ext uri="{FF2B5EF4-FFF2-40B4-BE49-F238E27FC236}">
                <a16:creationId xmlns:a16="http://schemas.microsoft.com/office/drawing/2014/main" id="{3F860B85-4C85-EB4F-AFE5-82276CEEBD5B}"/>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a:cs typeface="Arial"/>
              </a:rPr>
              <a:t>DockerHub</a:t>
            </a:r>
            <a:endParaRPr lang="en-US" sz="1400" b="1" dirty="0">
              <a:solidFill>
                <a:srgbClr val="FFFFFF"/>
              </a:solidFill>
              <a:latin typeface="Arial"/>
              <a:cs typeface="Arial"/>
            </a:endParaRPr>
          </a:p>
        </p:txBody>
      </p:sp>
      <p:sp>
        <p:nvSpPr>
          <p:cNvPr id="7" name="Title 6">
            <a:extLst>
              <a:ext uri="{FF2B5EF4-FFF2-40B4-BE49-F238E27FC236}">
                <a16:creationId xmlns:a16="http://schemas.microsoft.com/office/drawing/2014/main" id="{520B0489-B374-D046-9B0F-AE848288C553}"/>
              </a:ext>
            </a:extLst>
          </p:cNvPr>
          <p:cNvSpPr>
            <a:spLocks noGrp="1"/>
          </p:cNvSpPr>
          <p:nvPr>
            <p:ph type="title"/>
          </p:nvPr>
        </p:nvSpPr>
        <p:spPr/>
        <p:txBody>
          <a:bodyPr/>
          <a:lstStyle/>
          <a:p>
            <a:r>
              <a:rPr lang="en-US" dirty="0"/>
              <a:t>Docker architecture</a:t>
            </a:r>
          </a:p>
        </p:txBody>
      </p:sp>
      <p:sp>
        <p:nvSpPr>
          <p:cNvPr id="3" name="Slide Number Placeholder 2">
            <a:extLst>
              <a:ext uri="{FF2B5EF4-FFF2-40B4-BE49-F238E27FC236}">
                <a16:creationId xmlns:a16="http://schemas.microsoft.com/office/drawing/2014/main" id="{0D2E0B30-4609-5C4C-8D47-7F6A220F5DBE}"/>
              </a:ext>
            </a:extLst>
          </p:cNvPr>
          <p:cNvSpPr>
            <a:spLocks noGrp="1"/>
          </p:cNvSpPr>
          <p:nvPr>
            <p:ph type="sldNum" sz="quarter" idx="10"/>
          </p:nvPr>
        </p:nvSpPr>
        <p:spPr/>
        <p:txBody>
          <a:bodyPr/>
          <a:lstStyle/>
          <a:p>
            <a:fld id="{D0BE6F14-FF48-0F4F-A8AA-2E3F25371E4A}" type="slidenum">
              <a:rPr lang="en-US" smtClean="0"/>
              <a:pPr/>
              <a:t>13</a:t>
            </a:fld>
            <a:endParaRPr lang="en-US" dirty="0"/>
          </a:p>
        </p:txBody>
      </p:sp>
      <p:sp>
        <p:nvSpPr>
          <p:cNvPr id="4" name="Footer Placeholder 3">
            <a:extLst>
              <a:ext uri="{FF2B5EF4-FFF2-40B4-BE49-F238E27FC236}">
                <a16:creationId xmlns:a16="http://schemas.microsoft.com/office/drawing/2014/main" id="{FDB2E4C3-D588-0B4C-934D-CA3AD5519EF6}"/>
              </a:ext>
            </a:extLst>
          </p:cNvPr>
          <p:cNvSpPr>
            <a:spLocks noGrp="1"/>
          </p:cNvSpPr>
          <p:nvPr>
            <p:ph type="ftr" sz="quarter" idx="11"/>
          </p:nvPr>
        </p:nvSpPr>
        <p:spPr/>
        <p:txBody>
          <a:bodyPr/>
          <a:lstStyle/>
          <a:p>
            <a:r>
              <a:rPr lang="de-DE"/>
              <a:t>© 2018 IBM Corporation</a:t>
            </a:r>
            <a:endParaRPr lang="en-US" dirty="0"/>
          </a:p>
        </p:txBody>
      </p:sp>
      <p:pic>
        <p:nvPicPr>
          <p:cNvPr id="9" name="Picture 4">
            <a:extLst>
              <a:ext uri="{FF2B5EF4-FFF2-40B4-BE49-F238E27FC236}">
                <a16:creationId xmlns:a16="http://schemas.microsoft.com/office/drawing/2014/main" id="{F2F0CEE7-C584-7142-99F1-3D471228998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7D6648D0-9929-6A47-BE2E-4F9C6117093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057055"/>
            <a:ext cx="1073048" cy="793249"/>
          </a:xfrm>
          <a:prstGeom prst="rect">
            <a:avLst/>
          </a:prstGeom>
          <a:solidFill>
            <a:schemeClr val="tx2"/>
          </a:solidFill>
          <a:ln>
            <a:noFill/>
          </a:ln>
          <a:extLst/>
        </p:spPr>
      </p:pic>
      <p:pic>
        <p:nvPicPr>
          <p:cNvPr id="12" name="Picture 10">
            <a:extLst>
              <a:ext uri="{FF2B5EF4-FFF2-40B4-BE49-F238E27FC236}">
                <a16:creationId xmlns:a16="http://schemas.microsoft.com/office/drawing/2014/main" id="{0CD9B79A-5C83-E948-8121-15375892F909}"/>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734217" y="3613020"/>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3F4D288B-B916-5E46-8CD0-9EF07F7DCCB2}"/>
              </a:ext>
            </a:extLst>
          </p:cNvPr>
          <p:cNvSpPr txBox="1"/>
          <p:nvPr/>
        </p:nvSpPr>
        <p:spPr>
          <a:xfrm>
            <a:off x="1432680" y="2649437"/>
            <a:ext cx="1425390" cy="369332"/>
          </a:xfrm>
          <a:prstGeom prst="rect">
            <a:avLst/>
          </a:prstGeom>
          <a:solidFill>
            <a:schemeClr val="bg2"/>
          </a:solidFill>
        </p:spPr>
        <p:txBody>
          <a:bodyPr wrap="none" rtlCol="0">
            <a:spAutoFit/>
          </a:bodyPr>
          <a:lstStyle/>
          <a:p>
            <a:r>
              <a:rPr lang="en-US" b="1" dirty="0">
                <a:latin typeface="Courier" pitchFamily="2" charset="0"/>
              </a:rPr>
              <a:t>&gt;_ docker</a:t>
            </a:r>
          </a:p>
        </p:txBody>
      </p:sp>
      <p:pic>
        <p:nvPicPr>
          <p:cNvPr id="18" name="Picture 4">
            <a:extLst>
              <a:ext uri="{FF2B5EF4-FFF2-40B4-BE49-F238E27FC236}">
                <a16:creationId xmlns:a16="http://schemas.microsoft.com/office/drawing/2014/main" id="{0AE047D2-15B3-8142-94FD-1E3894F6D66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a:extLst>
              <a:ext uri="{FF2B5EF4-FFF2-40B4-BE49-F238E27FC236}">
                <a16:creationId xmlns:a16="http://schemas.microsoft.com/office/drawing/2014/main" id="{A8EA0689-E480-2149-8198-9C7C574B0E8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ACD2749E-7DED-5848-B9EC-C71A07C7DE1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6F100D61-2E04-8D46-952C-1F6AABEF4F3C}"/>
              </a:ext>
            </a:extLst>
          </p:cNvPr>
          <p:cNvSpPr/>
          <p:nvPr/>
        </p:nvSpPr>
        <p:spPr>
          <a:xfrm>
            <a:off x="9677400" y="4211766"/>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pic>
        <p:nvPicPr>
          <p:cNvPr id="22" name="Picture 4">
            <a:extLst>
              <a:ext uri="{FF2B5EF4-FFF2-40B4-BE49-F238E27FC236}">
                <a16:creationId xmlns:a16="http://schemas.microsoft.com/office/drawing/2014/main" id="{A98FFFA8-1961-884B-8566-A637CB61186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4514648"/>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3698CC12-E997-C342-92EA-259BF2EBA706}"/>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4514648"/>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2EC99A22-2AFD-3B40-8B7D-0DC4861E1E1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511481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026F3356-E85D-F44E-9B61-B404BDE4C565}"/>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511481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n 15">
            <a:extLst>
              <a:ext uri="{FF2B5EF4-FFF2-40B4-BE49-F238E27FC236}">
                <a16:creationId xmlns:a16="http://schemas.microsoft.com/office/drawing/2014/main" id="{46B269D2-15E1-054E-AF50-F7E7D0E8A307}"/>
              </a:ext>
            </a:extLst>
          </p:cNvPr>
          <p:cNvSpPr/>
          <p:nvPr/>
        </p:nvSpPr>
        <p:spPr>
          <a:xfrm>
            <a:off x="8841094" y="4417994"/>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a:solidFill>
                  <a:srgbClr val="FFFFFF"/>
                </a:solidFill>
                <a:latin typeface="Arial"/>
                <a:cs typeface="Arial"/>
              </a:rPr>
              <a:t>Private</a:t>
            </a:r>
          </a:p>
          <a:p>
            <a:pPr algn="ctr"/>
            <a:r>
              <a:rPr lang="en-US" sz="1400" b="1" dirty="0" err="1">
                <a:solidFill>
                  <a:srgbClr val="FFFFFF"/>
                </a:solidFill>
                <a:latin typeface="Arial"/>
                <a:cs typeface="Arial"/>
              </a:rPr>
              <a:t>reigistry</a:t>
            </a:r>
            <a:endParaRPr lang="en-US" sz="1400" b="1" dirty="0">
              <a:solidFill>
                <a:srgbClr val="FFFFFF"/>
              </a:solidFill>
              <a:latin typeface="Arial"/>
              <a:cs typeface="Arial"/>
            </a:endParaRPr>
          </a:p>
        </p:txBody>
      </p:sp>
      <p:sp>
        <p:nvSpPr>
          <p:cNvPr id="26" name="TextBox 25">
            <a:extLst>
              <a:ext uri="{FF2B5EF4-FFF2-40B4-BE49-F238E27FC236}">
                <a16:creationId xmlns:a16="http://schemas.microsoft.com/office/drawing/2014/main" id="{08F6C427-7638-154E-8DC0-E5862E883017}"/>
              </a:ext>
            </a:extLst>
          </p:cNvPr>
          <p:cNvSpPr txBox="1"/>
          <p:nvPr/>
        </p:nvSpPr>
        <p:spPr>
          <a:xfrm>
            <a:off x="9294661" y="789757"/>
            <a:ext cx="1273105" cy="369332"/>
          </a:xfrm>
          <a:prstGeom prst="rect">
            <a:avLst/>
          </a:prstGeom>
          <a:noFill/>
        </p:spPr>
        <p:txBody>
          <a:bodyPr wrap="none" rtlCol="0">
            <a:spAutoFit/>
          </a:bodyPr>
          <a:lstStyle/>
          <a:p>
            <a:r>
              <a:rPr lang="en-US" b="1" dirty="0"/>
              <a:t>Registries</a:t>
            </a:r>
          </a:p>
        </p:txBody>
      </p:sp>
      <p:pic>
        <p:nvPicPr>
          <p:cNvPr id="28" name="Picture 5">
            <a:extLst>
              <a:ext uri="{FF2B5EF4-FFF2-40B4-BE49-F238E27FC236}">
                <a16:creationId xmlns:a16="http://schemas.microsoft.com/office/drawing/2014/main" id="{53C73EC4-D5A7-AA46-A3BF-4B3A68A0DA6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831506"/>
            <a:ext cx="1073048" cy="793249"/>
          </a:xfrm>
          <a:prstGeom prst="rect">
            <a:avLst/>
          </a:prstGeom>
          <a:solidFill>
            <a:schemeClr val="tx2"/>
          </a:solidFill>
          <a:ln>
            <a:noFill/>
          </a:ln>
          <a:extLst/>
        </p:spPr>
      </p:pic>
      <p:pic>
        <p:nvPicPr>
          <p:cNvPr id="29" name="Picture 5">
            <a:extLst>
              <a:ext uri="{FF2B5EF4-FFF2-40B4-BE49-F238E27FC236}">
                <a16:creationId xmlns:a16="http://schemas.microsoft.com/office/drawing/2014/main" id="{0FF4C4B3-0526-5147-861F-77F0A9D33EF5}"/>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25182" y="2385889"/>
            <a:ext cx="1073048" cy="793249"/>
          </a:xfrm>
          <a:prstGeom prst="rect">
            <a:avLst/>
          </a:prstGeom>
          <a:solidFill>
            <a:schemeClr val="tx2"/>
          </a:solidFill>
          <a:ln>
            <a:noFill/>
          </a:ln>
          <a:extLst/>
        </p:spPr>
      </p:pic>
      <p:sp>
        <p:nvSpPr>
          <p:cNvPr id="30" name="Rounded Rectangle 29">
            <a:extLst>
              <a:ext uri="{FF2B5EF4-FFF2-40B4-BE49-F238E27FC236}">
                <a16:creationId xmlns:a16="http://schemas.microsoft.com/office/drawing/2014/main" id="{3C8E1CCD-32FC-2E4B-8549-B6EBA7FDF5C3}"/>
              </a:ext>
            </a:extLst>
          </p:cNvPr>
          <p:cNvSpPr/>
          <p:nvPr/>
        </p:nvSpPr>
        <p:spPr>
          <a:xfrm>
            <a:off x="5488658" y="1647074"/>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1" name="Rectangle 30">
            <a:extLst>
              <a:ext uri="{FF2B5EF4-FFF2-40B4-BE49-F238E27FC236}">
                <a16:creationId xmlns:a16="http://schemas.microsoft.com/office/drawing/2014/main" id="{2452C902-C08B-314A-BBAE-2444662A6D6D}"/>
              </a:ext>
            </a:extLst>
          </p:cNvPr>
          <p:cNvSpPr/>
          <p:nvPr/>
        </p:nvSpPr>
        <p:spPr>
          <a:xfrm>
            <a:off x="4721414" y="4150246"/>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Remote host</a:t>
            </a:r>
          </a:p>
        </p:txBody>
      </p:sp>
      <p:pic>
        <p:nvPicPr>
          <p:cNvPr id="32" name="Picture 5">
            <a:extLst>
              <a:ext uri="{FF2B5EF4-FFF2-40B4-BE49-F238E27FC236}">
                <a16:creationId xmlns:a16="http://schemas.microsoft.com/office/drawing/2014/main" id="{F3A3E93D-8480-7948-895F-6DA51C8DBE24}"/>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4889148"/>
            <a:ext cx="1073048" cy="793249"/>
          </a:xfrm>
          <a:prstGeom prst="rect">
            <a:avLst/>
          </a:prstGeom>
          <a:solidFill>
            <a:schemeClr val="tx2"/>
          </a:solidFill>
          <a:ln>
            <a:noFill/>
          </a:ln>
          <a:extLst/>
        </p:spPr>
      </p:pic>
      <p:pic>
        <p:nvPicPr>
          <p:cNvPr id="33" name="Picture 5">
            <a:extLst>
              <a:ext uri="{FF2B5EF4-FFF2-40B4-BE49-F238E27FC236}">
                <a16:creationId xmlns:a16="http://schemas.microsoft.com/office/drawing/2014/main" id="{1D7AAC4E-35D9-1247-BED5-271CEF1A5A8F}"/>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5663599"/>
            <a:ext cx="1073048" cy="793249"/>
          </a:xfrm>
          <a:prstGeom prst="rect">
            <a:avLst/>
          </a:prstGeom>
          <a:solidFill>
            <a:schemeClr val="tx2"/>
          </a:solidFill>
          <a:ln>
            <a:noFill/>
          </a:ln>
          <a:extLst/>
        </p:spPr>
      </p:pic>
      <p:pic>
        <p:nvPicPr>
          <p:cNvPr id="34" name="Picture 5">
            <a:extLst>
              <a:ext uri="{FF2B5EF4-FFF2-40B4-BE49-F238E27FC236}">
                <a16:creationId xmlns:a16="http://schemas.microsoft.com/office/drawing/2014/main" id="{249D2AA8-325D-A049-A97C-1DAE08A619AC}"/>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54586" y="5217982"/>
            <a:ext cx="1073048" cy="793249"/>
          </a:xfrm>
          <a:prstGeom prst="rect">
            <a:avLst/>
          </a:prstGeom>
          <a:solidFill>
            <a:schemeClr val="tx2"/>
          </a:solidFill>
          <a:ln>
            <a:noFill/>
          </a:ln>
          <a:extLst/>
        </p:spPr>
      </p:pic>
      <p:sp>
        <p:nvSpPr>
          <p:cNvPr id="35" name="Rounded Rectangle 34">
            <a:extLst>
              <a:ext uri="{FF2B5EF4-FFF2-40B4-BE49-F238E27FC236}">
                <a16:creationId xmlns:a16="http://schemas.microsoft.com/office/drawing/2014/main" id="{7EF15027-37B1-8245-BCFB-FF596D72E836}"/>
              </a:ext>
            </a:extLst>
          </p:cNvPr>
          <p:cNvSpPr/>
          <p:nvPr/>
        </p:nvSpPr>
        <p:spPr>
          <a:xfrm>
            <a:off x="5518062" y="4479167"/>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6" name="TextBox 35">
            <a:extLst>
              <a:ext uri="{FF2B5EF4-FFF2-40B4-BE49-F238E27FC236}">
                <a16:creationId xmlns:a16="http://schemas.microsoft.com/office/drawing/2014/main" id="{C4BECDD0-D7E8-074F-A908-C930330F7496}"/>
              </a:ext>
            </a:extLst>
          </p:cNvPr>
          <p:cNvSpPr txBox="1"/>
          <p:nvPr/>
        </p:nvSpPr>
        <p:spPr>
          <a:xfrm>
            <a:off x="5526649" y="789757"/>
            <a:ext cx="803425" cy="369332"/>
          </a:xfrm>
          <a:prstGeom prst="rect">
            <a:avLst/>
          </a:prstGeom>
          <a:noFill/>
        </p:spPr>
        <p:txBody>
          <a:bodyPr wrap="none" rtlCol="0">
            <a:spAutoFit/>
          </a:bodyPr>
          <a:lstStyle/>
          <a:p>
            <a:r>
              <a:rPr lang="en-US" b="1" dirty="0"/>
              <a:t>Hosts</a:t>
            </a:r>
          </a:p>
        </p:txBody>
      </p:sp>
      <p:sp>
        <p:nvSpPr>
          <p:cNvPr id="37" name="TextBox 36">
            <a:extLst>
              <a:ext uri="{FF2B5EF4-FFF2-40B4-BE49-F238E27FC236}">
                <a16:creationId xmlns:a16="http://schemas.microsoft.com/office/drawing/2014/main" id="{296621B8-4F7C-F243-91E1-15AAA12840BF}"/>
              </a:ext>
            </a:extLst>
          </p:cNvPr>
          <p:cNvSpPr txBox="1"/>
          <p:nvPr/>
        </p:nvSpPr>
        <p:spPr>
          <a:xfrm>
            <a:off x="1771884" y="776224"/>
            <a:ext cx="944489" cy="369332"/>
          </a:xfrm>
          <a:prstGeom prst="rect">
            <a:avLst/>
          </a:prstGeom>
          <a:noFill/>
        </p:spPr>
        <p:txBody>
          <a:bodyPr wrap="none" rtlCol="0">
            <a:spAutoFit/>
          </a:bodyPr>
          <a:lstStyle/>
          <a:p>
            <a:r>
              <a:rPr lang="en-US" b="1" dirty="0"/>
              <a:t>Clients</a:t>
            </a:r>
          </a:p>
        </p:txBody>
      </p:sp>
      <p:sp>
        <p:nvSpPr>
          <p:cNvPr id="38" name="TextBox 37">
            <a:extLst>
              <a:ext uri="{FF2B5EF4-FFF2-40B4-BE49-F238E27FC236}">
                <a16:creationId xmlns:a16="http://schemas.microsoft.com/office/drawing/2014/main" id="{65290168-DFC8-264B-9AC4-E4F41B303CFB}"/>
              </a:ext>
            </a:extLst>
          </p:cNvPr>
          <p:cNvSpPr txBox="1"/>
          <p:nvPr/>
        </p:nvSpPr>
        <p:spPr>
          <a:xfrm>
            <a:off x="1346097" y="4131761"/>
            <a:ext cx="1669047" cy="369332"/>
          </a:xfrm>
          <a:prstGeom prst="rect">
            <a:avLst/>
          </a:prstGeom>
          <a:noFill/>
        </p:spPr>
        <p:txBody>
          <a:bodyPr wrap="none" rtlCol="0">
            <a:spAutoFit/>
          </a:bodyPr>
          <a:lstStyle/>
          <a:p>
            <a:r>
              <a:rPr lang="en-US" dirty="0"/>
              <a:t>Docker engine</a:t>
            </a:r>
          </a:p>
        </p:txBody>
      </p:sp>
      <p:sp>
        <p:nvSpPr>
          <p:cNvPr id="39" name="TextBox 38">
            <a:extLst>
              <a:ext uri="{FF2B5EF4-FFF2-40B4-BE49-F238E27FC236}">
                <a16:creationId xmlns:a16="http://schemas.microsoft.com/office/drawing/2014/main" id="{24D9A0DC-DC6F-2746-92C6-1241BBB8885E}"/>
              </a:ext>
            </a:extLst>
          </p:cNvPr>
          <p:cNvSpPr txBox="1"/>
          <p:nvPr/>
        </p:nvSpPr>
        <p:spPr>
          <a:xfrm>
            <a:off x="5520246" y="2644013"/>
            <a:ext cx="915635" cy="276999"/>
          </a:xfrm>
          <a:prstGeom prst="rect">
            <a:avLst/>
          </a:prstGeom>
          <a:solidFill>
            <a:schemeClr val="bg2"/>
          </a:solidFill>
        </p:spPr>
        <p:txBody>
          <a:bodyPr wrap="none" rtlCol="0">
            <a:spAutoFit/>
          </a:bodyPr>
          <a:lstStyle/>
          <a:p>
            <a:r>
              <a:rPr lang="en-US" sz="1200" dirty="0"/>
              <a:t>containers</a:t>
            </a:r>
          </a:p>
        </p:txBody>
      </p:sp>
      <p:sp>
        <p:nvSpPr>
          <p:cNvPr id="40" name="TextBox 39">
            <a:extLst>
              <a:ext uri="{FF2B5EF4-FFF2-40B4-BE49-F238E27FC236}">
                <a16:creationId xmlns:a16="http://schemas.microsoft.com/office/drawing/2014/main" id="{240410F6-6229-CF45-B2EE-1B74DCFF6E00}"/>
              </a:ext>
            </a:extLst>
          </p:cNvPr>
          <p:cNvSpPr txBox="1"/>
          <p:nvPr/>
        </p:nvSpPr>
        <p:spPr>
          <a:xfrm>
            <a:off x="5631222" y="5505349"/>
            <a:ext cx="915635" cy="276999"/>
          </a:xfrm>
          <a:prstGeom prst="rect">
            <a:avLst/>
          </a:prstGeom>
          <a:solidFill>
            <a:schemeClr val="bg2"/>
          </a:solidFill>
        </p:spPr>
        <p:txBody>
          <a:bodyPr wrap="none" rtlCol="0">
            <a:spAutoFit/>
          </a:bodyPr>
          <a:lstStyle/>
          <a:p>
            <a:r>
              <a:rPr lang="en-US" sz="1200" dirty="0"/>
              <a:t>containers</a:t>
            </a:r>
          </a:p>
        </p:txBody>
      </p:sp>
      <p:cxnSp>
        <p:nvCxnSpPr>
          <p:cNvPr id="42" name="Elbow Connector 41">
            <a:extLst>
              <a:ext uri="{FF2B5EF4-FFF2-40B4-BE49-F238E27FC236}">
                <a16:creationId xmlns:a16="http://schemas.microsoft.com/office/drawing/2014/main" id="{E0B16A04-26DE-B94E-A105-F6CCBCC6EF8B}"/>
              </a:ext>
            </a:extLst>
          </p:cNvPr>
          <p:cNvCxnSpPr>
            <a:cxnSpLocks/>
            <a:stCxn id="14" idx="3"/>
            <a:endCxn id="30" idx="1"/>
          </p:cNvCxnSpPr>
          <p:nvPr/>
        </p:nvCxnSpPr>
        <p:spPr>
          <a:xfrm flipV="1">
            <a:off x="2858070" y="1822869"/>
            <a:ext cx="2630588" cy="1011234"/>
          </a:xfrm>
          <a:prstGeom prst="bentConnector3">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67F3D990-F322-0546-852B-9BD7DC353D59}"/>
              </a:ext>
            </a:extLst>
          </p:cNvPr>
          <p:cNvCxnSpPr>
            <a:cxnSpLocks/>
            <a:stCxn id="14" idx="3"/>
            <a:endCxn id="35" idx="1"/>
          </p:cNvCxnSpPr>
          <p:nvPr/>
        </p:nvCxnSpPr>
        <p:spPr>
          <a:xfrm>
            <a:off x="2858070" y="2834103"/>
            <a:ext cx="2659992" cy="1820859"/>
          </a:xfrm>
          <a:prstGeom prst="bentConnector3">
            <a:avLst>
              <a:gd name="adj1" fmla="val 49408"/>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05E39799-C1A8-E441-A3C6-13CA5DD90548}"/>
              </a:ext>
            </a:extLst>
          </p:cNvPr>
          <p:cNvCxnSpPr>
            <a:stCxn id="12" idx="3"/>
            <a:endCxn id="27" idx="1"/>
          </p:cNvCxnSpPr>
          <p:nvPr/>
        </p:nvCxnSpPr>
        <p:spPr>
          <a:xfrm flipV="1">
            <a:off x="2556533" y="2487096"/>
            <a:ext cx="2135477" cy="1349770"/>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35638FC9-7017-1949-A92C-0DDA8BD89AEF}"/>
              </a:ext>
            </a:extLst>
          </p:cNvPr>
          <p:cNvCxnSpPr>
            <a:cxnSpLocks/>
          </p:cNvCxnSpPr>
          <p:nvPr/>
        </p:nvCxnSpPr>
        <p:spPr>
          <a:xfrm>
            <a:off x="2541506" y="3836896"/>
            <a:ext cx="2164881" cy="1482323"/>
          </a:xfrm>
          <a:prstGeom prst="bentConnector3">
            <a:avLst>
              <a:gd name="adj1" fmla="val 50000"/>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050E8DEA-23A9-F042-8094-5DAEAE69871B}"/>
              </a:ext>
            </a:extLst>
          </p:cNvPr>
          <p:cNvCxnSpPr>
            <a:cxnSpLocks/>
            <a:stCxn id="30" idx="3"/>
            <a:endCxn id="16" idx="2"/>
          </p:cNvCxnSpPr>
          <p:nvPr/>
        </p:nvCxnSpPr>
        <p:spPr>
          <a:xfrm>
            <a:off x="6561706" y="1822869"/>
            <a:ext cx="2279388" cy="3140504"/>
          </a:xfrm>
          <a:prstGeom prst="bentConnector3">
            <a:avLst>
              <a:gd name="adj1" fmla="val 50000"/>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09E19128-D1F1-2A4B-BDB4-635F9A2595D5}"/>
              </a:ext>
            </a:extLst>
          </p:cNvPr>
          <p:cNvCxnSpPr>
            <a:cxnSpLocks/>
            <a:stCxn id="35" idx="3"/>
            <a:endCxn id="15" idx="2"/>
          </p:cNvCxnSpPr>
          <p:nvPr/>
        </p:nvCxnSpPr>
        <p:spPr>
          <a:xfrm flipV="1">
            <a:off x="6591110" y="2935620"/>
            <a:ext cx="2249984" cy="1719342"/>
          </a:xfrm>
          <a:prstGeom prst="bentConnector3">
            <a:avLst>
              <a:gd name="adj1" fmla="val 66817"/>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172B2A67-A62A-4E48-A15D-9F2289692A84}"/>
              </a:ext>
            </a:extLst>
          </p:cNvPr>
          <p:cNvSpPr txBox="1"/>
          <p:nvPr/>
        </p:nvSpPr>
        <p:spPr>
          <a:xfrm>
            <a:off x="1359223" y="3004287"/>
            <a:ext cx="1548822" cy="369332"/>
          </a:xfrm>
          <a:prstGeom prst="rect">
            <a:avLst/>
          </a:prstGeom>
          <a:noFill/>
        </p:spPr>
        <p:txBody>
          <a:bodyPr wrap="none" rtlCol="0">
            <a:spAutoFit/>
          </a:bodyPr>
          <a:lstStyle/>
          <a:p>
            <a:r>
              <a:rPr lang="en-US" dirty="0"/>
              <a:t>Docker client</a:t>
            </a:r>
          </a:p>
        </p:txBody>
      </p:sp>
    </p:spTree>
    <p:extLst>
      <p:ext uri="{BB962C8B-B14F-4D97-AF65-F5344CB8AC3E}">
        <p14:creationId xmlns:p14="http://schemas.microsoft.com/office/powerpoint/2010/main" val="19183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9A18-213F-B34B-8CA0-A10F3C01AD7C}"/>
              </a:ext>
            </a:extLst>
          </p:cNvPr>
          <p:cNvSpPr>
            <a:spLocks noGrp="1"/>
          </p:cNvSpPr>
          <p:nvPr>
            <p:ph type="title"/>
          </p:nvPr>
        </p:nvSpPr>
        <p:spPr/>
        <p:txBody>
          <a:bodyPr/>
          <a:lstStyle/>
          <a:p>
            <a:r>
              <a:rPr lang="en-US" dirty="0"/>
              <a:t>Typical workflow</a:t>
            </a:r>
          </a:p>
        </p:txBody>
      </p:sp>
      <p:sp>
        <p:nvSpPr>
          <p:cNvPr id="3" name="Slide Number Placeholder 2">
            <a:extLst>
              <a:ext uri="{FF2B5EF4-FFF2-40B4-BE49-F238E27FC236}">
                <a16:creationId xmlns:a16="http://schemas.microsoft.com/office/drawing/2014/main" id="{0D9AB2FB-95C9-9C4C-A22B-351E1391639D}"/>
              </a:ext>
            </a:extLst>
          </p:cNvPr>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Footer Placeholder 3">
            <a:extLst>
              <a:ext uri="{FF2B5EF4-FFF2-40B4-BE49-F238E27FC236}">
                <a16:creationId xmlns:a16="http://schemas.microsoft.com/office/drawing/2014/main" id="{6507C623-6EE8-CA4D-A638-B2AAE90695F5}"/>
              </a:ext>
            </a:extLst>
          </p:cNvPr>
          <p:cNvSpPr>
            <a:spLocks noGrp="1"/>
          </p:cNvSpPr>
          <p:nvPr>
            <p:ph type="ftr" sz="quarter" idx="11"/>
          </p:nvPr>
        </p:nvSpPr>
        <p:spPr/>
        <p:txBody>
          <a:bodyPr/>
          <a:lstStyle/>
          <a:p>
            <a:r>
              <a:rPr lang="de-DE"/>
              <a:t>© 2018 IBM Corporation</a:t>
            </a:r>
            <a:endParaRPr lang="en-US" dirty="0"/>
          </a:p>
        </p:txBody>
      </p:sp>
      <p:sp>
        <p:nvSpPr>
          <p:cNvPr id="5" name="Rectangle 4">
            <a:extLst>
              <a:ext uri="{FF2B5EF4-FFF2-40B4-BE49-F238E27FC236}">
                <a16:creationId xmlns:a16="http://schemas.microsoft.com/office/drawing/2014/main" id="{1AB511C9-7317-C544-ACE3-810104469D3D}"/>
              </a:ext>
            </a:extLst>
          </p:cNvPr>
          <p:cNvSpPr/>
          <p:nvPr/>
        </p:nvSpPr>
        <p:spPr>
          <a:xfrm>
            <a:off x="3513331" y="1318152"/>
            <a:ext cx="4710091" cy="4198911"/>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host</a:t>
            </a:r>
          </a:p>
        </p:txBody>
      </p:sp>
      <p:sp>
        <p:nvSpPr>
          <p:cNvPr id="6" name="Rectangle 5">
            <a:extLst>
              <a:ext uri="{FF2B5EF4-FFF2-40B4-BE49-F238E27FC236}">
                <a16:creationId xmlns:a16="http://schemas.microsoft.com/office/drawing/2014/main" id="{5D68FF59-E380-F34A-8C2E-0780187ACAE0}"/>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a:cs typeface="Arial"/>
              </a:rPr>
              <a:t>Images</a:t>
            </a:r>
          </a:p>
        </p:txBody>
      </p:sp>
      <p:sp>
        <p:nvSpPr>
          <p:cNvPr id="7" name="Can 6">
            <a:extLst>
              <a:ext uri="{FF2B5EF4-FFF2-40B4-BE49-F238E27FC236}">
                <a16:creationId xmlns:a16="http://schemas.microsoft.com/office/drawing/2014/main" id="{5EFB8F9C-8F4C-2547-A514-2169BB6ACFC6}"/>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a:cs typeface="Arial"/>
              </a:rPr>
              <a:t>DockerHub</a:t>
            </a:r>
            <a:endParaRPr lang="en-US" sz="1400" b="1" dirty="0">
              <a:solidFill>
                <a:srgbClr val="FFFFFF"/>
              </a:solidFill>
              <a:latin typeface="Arial"/>
              <a:cs typeface="Arial"/>
            </a:endParaRPr>
          </a:p>
        </p:txBody>
      </p:sp>
      <p:pic>
        <p:nvPicPr>
          <p:cNvPr id="9" name="Picture 4">
            <a:extLst>
              <a:ext uri="{FF2B5EF4-FFF2-40B4-BE49-F238E27FC236}">
                <a16:creationId xmlns:a16="http://schemas.microsoft.com/office/drawing/2014/main" id="{7C9E54CE-39CF-D74D-830E-FDE54637AFBA}"/>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DAFFB5EC-3F80-3D41-8560-01CF01D4DF5F}"/>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EA418295-33B1-894B-BD3A-3BD886E9A019}"/>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2398F564-7EBC-7247-AACA-3F5C76CA826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
            <a:extLst>
              <a:ext uri="{FF2B5EF4-FFF2-40B4-BE49-F238E27FC236}">
                <a16:creationId xmlns:a16="http://schemas.microsoft.com/office/drawing/2014/main" id="{22E16106-5129-224A-B917-1845B2D3490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331852" y="4067298"/>
            <a:ext cx="1073048" cy="793249"/>
          </a:xfrm>
          <a:prstGeom prst="rect">
            <a:avLst/>
          </a:prstGeom>
          <a:solidFill>
            <a:schemeClr val="tx2"/>
          </a:solidFill>
          <a:ln>
            <a:noFill/>
          </a:ln>
          <a:extLst/>
        </p:spPr>
      </p:pic>
      <p:sp>
        <p:nvSpPr>
          <p:cNvPr id="24" name="Rounded Rectangle 23">
            <a:extLst>
              <a:ext uri="{FF2B5EF4-FFF2-40B4-BE49-F238E27FC236}">
                <a16:creationId xmlns:a16="http://schemas.microsoft.com/office/drawing/2014/main" id="{B0D84247-3EEA-2840-BEBF-C8C9F44F892D}"/>
              </a:ext>
            </a:extLst>
          </p:cNvPr>
          <p:cNvSpPr/>
          <p:nvPr/>
        </p:nvSpPr>
        <p:spPr>
          <a:xfrm>
            <a:off x="5353078" y="1628502"/>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a:cs typeface="Arial"/>
              </a:rPr>
              <a:t>daemon</a:t>
            </a:r>
          </a:p>
        </p:txBody>
      </p:sp>
      <p:sp>
        <p:nvSpPr>
          <p:cNvPr id="31" name="TextBox 30">
            <a:extLst>
              <a:ext uri="{FF2B5EF4-FFF2-40B4-BE49-F238E27FC236}">
                <a16:creationId xmlns:a16="http://schemas.microsoft.com/office/drawing/2014/main" id="{A114613F-8C92-9D4B-AB95-1D5DB7B69387}"/>
              </a:ext>
            </a:extLst>
          </p:cNvPr>
          <p:cNvSpPr txBox="1"/>
          <p:nvPr/>
        </p:nvSpPr>
        <p:spPr>
          <a:xfrm>
            <a:off x="5448228" y="4819654"/>
            <a:ext cx="840295" cy="276999"/>
          </a:xfrm>
          <a:prstGeom prst="rect">
            <a:avLst/>
          </a:prstGeom>
          <a:solidFill>
            <a:schemeClr val="bg2"/>
          </a:solidFill>
        </p:spPr>
        <p:txBody>
          <a:bodyPr wrap="none" rtlCol="0">
            <a:spAutoFit/>
          </a:bodyPr>
          <a:lstStyle/>
          <a:p>
            <a:r>
              <a:rPr lang="en-US" sz="1200" dirty="0"/>
              <a:t>container</a:t>
            </a:r>
          </a:p>
        </p:txBody>
      </p:sp>
      <p:cxnSp>
        <p:nvCxnSpPr>
          <p:cNvPr id="35" name="Elbow Connector 34">
            <a:extLst>
              <a:ext uri="{FF2B5EF4-FFF2-40B4-BE49-F238E27FC236}">
                <a16:creationId xmlns:a16="http://schemas.microsoft.com/office/drawing/2014/main" id="{139CAC45-8964-F94A-A0A8-C7B9F60FB092}"/>
              </a:ext>
            </a:extLst>
          </p:cNvPr>
          <p:cNvCxnSpPr>
            <a:cxnSpLocks/>
            <a:endCxn id="39" idx="1"/>
          </p:cNvCxnSpPr>
          <p:nvPr/>
        </p:nvCxnSpPr>
        <p:spPr>
          <a:xfrm flipV="1">
            <a:off x="2286000" y="2833834"/>
            <a:ext cx="3267578" cy="726527"/>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6BCFF831-F6CD-E84E-9430-63FF88C9B46F}"/>
              </a:ext>
            </a:extLst>
          </p:cNvPr>
          <p:cNvCxnSpPr>
            <a:cxnSpLocks/>
            <a:stCxn id="39" idx="0"/>
            <a:endCxn id="14" idx="2"/>
          </p:cNvCxnSpPr>
          <p:nvPr/>
        </p:nvCxnSpPr>
        <p:spPr>
          <a:xfrm rot="16200000" flipH="1">
            <a:off x="7510166" y="866930"/>
            <a:ext cx="1101011" cy="4434652"/>
          </a:xfrm>
          <a:prstGeom prst="bentConnector5">
            <a:avLst>
              <a:gd name="adj1" fmla="val -20763"/>
              <a:gd name="adj2" fmla="val 50000"/>
              <a:gd name="adj3" fmla="val 120763"/>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39" name="Picture 4">
            <a:extLst>
              <a:ext uri="{FF2B5EF4-FFF2-40B4-BE49-F238E27FC236}">
                <a16:creationId xmlns:a16="http://schemas.microsoft.com/office/drawing/2014/main" id="{94ACAFD3-A08B-D346-9C19-CD4FE521A13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5553578" y="2533751"/>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36E3DB9F-10CE-6D42-A50E-87F434B76302}"/>
              </a:ext>
            </a:extLst>
          </p:cNvPr>
          <p:cNvSpPr txBox="1"/>
          <p:nvPr/>
        </p:nvSpPr>
        <p:spPr>
          <a:xfrm>
            <a:off x="5586474" y="3190267"/>
            <a:ext cx="606256" cy="276999"/>
          </a:xfrm>
          <a:prstGeom prst="rect">
            <a:avLst/>
          </a:prstGeom>
          <a:solidFill>
            <a:schemeClr val="bg2"/>
          </a:solidFill>
        </p:spPr>
        <p:txBody>
          <a:bodyPr wrap="none" rtlCol="0">
            <a:spAutoFit/>
          </a:bodyPr>
          <a:lstStyle/>
          <a:p>
            <a:r>
              <a:rPr lang="en-US" sz="1200" dirty="0"/>
              <a:t>image</a:t>
            </a:r>
          </a:p>
        </p:txBody>
      </p:sp>
      <p:sp>
        <p:nvSpPr>
          <p:cNvPr id="44" name="TextBox 43">
            <a:extLst>
              <a:ext uri="{FF2B5EF4-FFF2-40B4-BE49-F238E27FC236}">
                <a16:creationId xmlns:a16="http://schemas.microsoft.com/office/drawing/2014/main" id="{7AB76FAC-FF60-E44B-8939-6D8D2B945BFB}"/>
              </a:ext>
            </a:extLst>
          </p:cNvPr>
          <p:cNvSpPr txBox="1"/>
          <p:nvPr/>
        </p:nvSpPr>
        <p:spPr>
          <a:xfrm>
            <a:off x="6657089" y="1999845"/>
            <a:ext cx="893193" cy="276999"/>
          </a:xfrm>
          <a:prstGeom prst="rect">
            <a:avLst/>
          </a:prstGeom>
          <a:noFill/>
        </p:spPr>
        <p:txBody>
          <a:bodyPr wrap="none" rtlCol="0">
            <a:spAutoFit/>
          </a:bodyPr>
          <a:lstStyle/>
          <a:p>
            <a:r>
              <a:rPr lang="en-US" sz="1200" b="1" dirty="0"/>
              <a:t>Push/pull</a:t>
            </a:r>
          </a:p>
        </p:txBody>
      </p:sp>
      <p:sp>
        <p:nvSpPr>
          <p:cNvPr id="49" name="TextBox 48">
            <a:extLst>
              <a:ext uri="{FF2B5EF4-FFF2-40B4-BE49-F238E27FC236}">
                <a16:creationId xmlns:a16="http://schemas.microsoft.com/office/drawing/2014/main" id="{46E867F5-DE0E-2D42-AFCC-4A2702974FB6}"/>
              </a:ext>
            </a:extLst>
          </p:cNvPr>
          <p:cNvSpPr txBox="1"/>
          <p:nvPr/>
        </p:nvSpPr>
        <p:spPr>
          <a:xfrm>
            <a:off x="4417111" y="2533751"/>
            <a:ext cx="878767" cy="276999"/>
          </a:xfrm>
          <a:prstGeom prst="rect">
            <a:avLst/>
          </a:prstGeom>
          <a:noFill/>
        </p:spPr>
        <p:txBody>
          <a:bodyPr wrap="none" rtlCol="0">
            <a:spAutoFit/>
          </a:bodyPr>
          <a:lstStyle/>
          <a:p>
            <a:r>
              <a:rPr lang="en-US" sz="1200" b="1" dirty="0"/>
              <a:t>Build, tag</a:t>
            </a:r>
          </a:p>
        </p:txBody>
      </p:sp>
      <p:cxnSp>
        <p:nvCxnSpPr>
          <p:cNvPr id="50" name="Elbow Connector 49">
            <a:extLst>
              <a:ext uri="{FF2B5EF4-FFF2-40B4-BE49-F238E27FC236}">
                <a16:creationId xmlns:a16="http://schemas.microsoft.com/office/drawing/2014/main" id="{250EE346-8198-BB4F-90C2-EE8561D696D4}"/>
              </a:ext>
            </a:extLst>
          </p:cNvPr>
          <p:cNvCxnSpPr>
            <a:cxnSpLocks/>
            <a:stCxn id="39" idx="3"/>
            <a:endCxn id="22" idx="3"/>
          </p:cNvCxnSpPr>
          <p:nvPr/>
        </p:nvCxnSpPr>
        <p:spPr>
          <a:xfrm>
            <a:off x="6133114" y="2833834"/>
            <a:ext cx="271786" cy="1630089"/>
          </a:xfrm>
          <a:prstGeom prst="bentConnector3">
            <a:avLst>
              <a:gd name="adj1" fmla="val 184110"/>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B7D275F0-0860-5841-9770-4BA2A24D15ED}"/>
              </a:ext>
            </a:extLst>
          </p:cNvPr>
          <p:cNvSpPr txBox="1"/>
          <p:nvPr/>
        </p:nvSpPr>
        <p:spPr>
          <a:xfrm>
            <a:off x="6657089" y="3574030"/>
            <a:ext cx="429926" cy="276999"/>
          </a:xfrm>
          <a:prstGeom prst="rect">
            <a:avLst/>
          </a:prstGeom>
          <a:noFill/>
        </p:spPr>
        <p:txBody>
          <a:bodyPr wrap="none" rtlCol="0">
            <a:spAutoFit/>
          </a:bodyPr>
          <a:lstStyle/>
          <a:p>
            <a:r>
              <a:rPr lang="en-US" sz="1200" b="1" dirty="0"/>
              <a:t>run</a:t>
            </a:r>
          </a:p>
        </p:txBody>
      </p:sp>
      <p:cxnSp>
        <p:nvCxnSpPr>
          <p:cNvPr id="55" name="Elbow Connector 54">
            <a:extLst>
              <a:ext uri="{FF2B5EF4-FFF2-40B4-BE49-F238E27FC236}">
                <a16:creationId xmlns:a16="http://schemas.microsoft.com/office/drawing/2014/main" id="{1FEDBD88-84C7-834F-A139-8D59FDC3B637}"/>
              </a:ext>
            </a:extLst>
          </p:cNvPr>
          <p:cNvCxnSpPr>
            <a:cxnSpLocks/>
            <a:stCxn id="22" idx="1"/>
            <a:endCxn id="39" idx="1"/>
          </p:cNvCxnSpPr>
          <p:nvPr/>
        </p:nvCxnSpPr>
        <p:spPr>
          <a:xfrm rot="10800000" flipH="1">
            <a:off x="5331852" y="2833835"/>
            <a:ext cx="221726" cy="1630089"/>
          </a:xfrm>
          <a:prstGeom prst="bentConnector3">
            <a:avLst>
              <a:gd name="adj1" fmla="val -103100"/>
            </a:avLst>
          </a:prstGeom>
          <a:ln w="28575">
            <a:solidFill>
              <a:schemeClr val="accent6"/>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FC15FAD2-8F43-8545-BF19-BD5B1DFD0AC3}"/>
              </a:ext>
            </a:extLst>
          </p:cNvPr>
          <p:cNvSpPr txBox="1"/>
          <p:nvPr/>
        </p:nvSpPr>
        <p:spPr>
          <a:xfrm>
            <a:off x="4349335" y="3568060"/>
            <a:ext cx="729687" cy="276999"/>
          </a:xfrm>
          <a:prstGeom prst="rect">
            <a:avLst/>
          </a:prstGeom>
          <a:noFill/>
        </p:spPr>
        <p:txBody>
          <a:bodyPr wrap="none" rtlCol="0">
            <a:spAutoFit/>
          </a:bodyPr>
          <a:lstStyle/>
          <a:p>
            <a:r>
              <a:rPr lang="en-US" sz="1200" b="1" dirty="0"/>
              <a:t>commit</a:t>
            </a:r>
          </a:p>
        </p:txBody>
      </p:sp>
      <p:pic>
        <p:nvPicPr>
          <p:cNvPr id="59" name="Picture 34" descr="C:\!!!!Clip_art\!!!Large_Emf_collection\Document_ blank_Large_145pc.emf">
            <a:extLst>
              <a:ext uri="{FF2B5EF4-FFF2-40B4-BE49-F238E27FC236}">
                <a16:creationId xmlns:a16="http://schemas.microsoft.com/office/drawing/2014/main" id="{70EAEC01-4B64-B94B-BC7D-F0BCCF9B58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417" y="3157436"/>
            <a:ext cx="562500" cy="75375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B2819F6-B6AC-4A40-9AB4-01BE6EE410DA}"/>
              </a:ext>
            </a:extLst>
          </p:cNvPr>
          <p:cNvSpPr txBox="1"/>
          <p:nvPr/>
        </p:nvSpPr>
        <p:spPr>
          <a:xfrm>
            <a:off x="1361996" y="3972381"/>
            <a:ext cx="1241045" cy="369332"/>
          </a:xfrm>
          <a:prstGeom prst="rect">
            <a:avLst/>
          </a:prstGeom>
          <a:noFill/>
        </p:spPr>
        <p:txBody>
          <a:bodyPr wrap="none" rtlCol="0">
            <a:spAutoFit/>
          </a:bodyPr>
          <a:lstStyle/>
          <a:p>
            <a:r>
              <a:rPr lang="en-US" dirty="0"/>
              <a:t>Dockerfile</a:t>
            </a:r>
          </a:p>
        </p:txBody>
      </p:sp>
    </p:spTree>
    <p:extLst>
      <p:ext uri="{BB962C8B-B14F-4D97-AF65-F5344CB8AC3E}">
        <p14:creationId xmlns:p14="http://schemas.microsoft.com/office/powerpoint/2010/main" val="167601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1D43FC-299A-B04F-9E90-1F9E7F7D49E4}"/>
              </a:ext>
            </a:extLst>
          </p:cNvPr>
          <p:cNvSpPr/>
          <p:nvPr/>
        </p:nvSpPr>
        <p:spPr>
          <a:xfrm>
            <a:off x="4068535"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1</a:t>
            </a:r>
          </a:p>
        </p:txBody>
      </p:sp>
      <p:sp>
        <p:nvSpPr>
          <p:cNvPr id="2" name="Title 1">
            <a:extLst>
              <a:ext uri="{FF2B5EF4-FFF2-40B4-BE49-F238E27FC236}">
                <a16:creationId xmlns:a16="http://schemas.microsoft.com/office/drawing/2014/main" id="{9BA60EDE-2170-1742-9593-D20D942C7987}"/>
              </a:ext>
            </a:extLst>
          </p:cNvPr>
          <p:cNvSpPr>
            <a:spLocks noGrp="1"/>
          </p:cNvSpPr>
          <p:nvPr>
            <p:ph type="title"/>
          </p:nvPr>
        </p:nvSpPr>
        <p:spPr/>
        <p:txBody>
          <a:bodyPr/>
          <a:lstStyle/>
          <a:p>
            <a:r>
              <a:rPr lang="en-US" dirty="0">
                <a:solidFill>
                  <a:schemeClr val="bg1"/>
                </a:solidFill>
                <a:ea typeface="MS PGothic" pitchFamily="34" charset="-128"/>
              </a:rPr>
              <a:t>Docker shared and layered file systems technology</a:t>
            </a:r>
            <a:endParaRPr lang="en-US" dirty="0"/>
          </a:p>
        </p:txBody>
      </p:sp>
      <p:sp>
        <p:nvSpPr>
          <p:cNvPr id="3" name="Slide Number Placeholder 2">
            <a:extLst>
              <a:ext uri="{FF2B5EF4-FFF2-40B4-BE49-F238E27FC236}">
                <a16:creationId xmlns:a16="http://schemas.microsoft.com/office/drawing/2014/main" id="{E4565ECD-FABF-604C-9CB5-FE6F982EB79F}"/>
              </a:ext>
            </a:extLst>
          </p:cNvPr>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Footer Placeholder 3">
            <a:extLst>
              <a:ext uri="{FF2B5EF4-FFF2-40B4-BE49-F238E27FC236}">
                <a16:creationId xmlns:a16="http://schemas.microsoft.com/office/drawing/2014/main" id="{EDB399D5-0E63-C845-A0BB-61EC6FA5B87F}"/>
              </a:ext>
            </a:extLst>
          </p:cNvPr>
          <p:cNvSpPr>
            <a:spLocks noGrp="1"/>
          </p:cNvSpPr>
          <p:nvPr>
            <p:ph type="ftr" sz="quarter" idx="11"/>
          </p:nvPr>
        </p:nvSpPr>
        <p:spPr/>
        <p:txBody>
          <a:bodyPr/>
          <a:lstStyle/>
          <a:p>
            <a:r>
              <a:rPr lang="de-DE"/>
              <a:t>© 2018 IBM Corporation</a:t>
            </a:r>
            <a:endParaRPr lang="en-US" dirty="0"/>
          </a:p>
        </p:txBody>
      </p:sp>
      <p:sp>
        <p:nvSpPr>
          <p:cNvPr id="10" name="Rectangle 9">
            <a:extLst>
              <a:ext uri="{FF2B5EF4-FFF2-40B4-BE49-F238E27FC236}">
                <a16:creationId xmlns:a16="http://schemas.microsoft.com/office/drawing/2014/main" id="{9C71700D-C4C7-1242-8DD2-88E11900455F}"/>
              </a:ext>
            </a:extLst>
          </p:cNvPr>
          <p:cNvSpPr/>
          <p:nvPr/>
        </p:nvSpPr>
        <p:spPr>
          <a:xfrm>
            <a:off x="4239985"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1" name="Rectangle 10">
            <a:extLst>
              <a:ext uri="{FF2B5EF4-FFF2-40B4-BE49-F238E27FC236}">
                <a16:creationId xmlns:a16="http://schemas.microsoft.com/office/drawing/2014/main" id="{D8F04802-CA24-EB43-B328-1E64AA60C719}"/>
              </a:ext>
            </a:extLst>
          </p:cNvPr>
          <p:cNvSpPr/>
          <p:nvPr/>
        </p:nvSpPr>
        <p:spPr>
          <a:xfrm>
            <a:off x="4239985" y="3941471"/>
            <a:ext cx="1943100" cy="420108"/>
          </a:xfrm>
          <a:prstGeom prst="rect">
            <a:avLst/>
          </a:prstGeom>
          <a:solidFill>
            <a:schemeClr val="accent6"/>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2" name="Rectangle 11">
            <a:extLst>
              <a:ext uri="{FF2B5EF4-FFF2-40B4-BE49-F238E27FC236}">
                <a16:creationId xmlns:a16="http://schemas.microsoft.com/office/drawing/2014/main" id="{50FC0DFC-93AC-3A45-B7FC-FC44A1B845B6}"/>
              </a:ext>
            </a:extLst>
          </p:cNvPr>
          <p:cNvSpPr/>
          <p:nvPr/>
        </p:nvSpPr>
        <p:spPr>
          <a:xfrm>
            <a:off x="6713764" y="1488652"/>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p:txBody>
      </p:sp>
      <p:sp>
        <p:nvSpPr>
          <p:cNvPr id="13" name="Rectangle 12">
            <a:extLst>
              <a:ext uri="{FF2B5EF4-FFF2-40B4-BE49-F238E27FC236}">
                <a16:creationId xmlns:a16="http://schemas.microsoft.com/office/drawing/2014/main" id="{3427A959-168E-944E-84EB-C19DA994C114}"/>
              </a:ext>
            </a:extLst>
          </p:cNvPr>
          <p:cNvSpPr/>
          <p:nvPr/>
        </p:nvSpPr>
        <p:spPr>
          <a:xfrm>
            <a:off x="6542314"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2</a:t>
            </a:r>
          </a:p>
        </p:txBody>
      </p:sp>
      <p:sp>
        <p:nvSpPr>
          <p:cNvPr id="14" name="Rectangle 13">
            <a:extLst>
              <a:ext uri="{FF2B5EF4-FFF2-40B4-BE49-F238E27FC236}">
                <a16:creationId xmlns:a16="http://schemas.microsoft.com/office/drawing/2014/main" id="{5BEC15B3-464B-4E49-B064-B7195698CEDA}"/>
              </a:ext>
            </a:extLst>
          </p:cNvPr>
          <p:cNvSpPr/>
          <p:nvPr/>
        </p:nvSpPr>
        <p:spPr>
          <a:xfrm>
            <a:off x="6713764"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5" name="Rectangle 14">
            <a:extLst>
              <a:ext uri="{FF2B5EF4-FFF2-40B4-BE49-F238E27FC236}">
                <a16:creationId xmlns:a16="http://schemas.microsoft.com/office/drawing/2014/main" id="{80C214C7-6E5B-F54F-BB27-CB698485C9DA}"/>
              </a:ext>
            </a:extLst>
          </p:cNvPr>
          <p:cNvSpPr/>
          <p:nvPr/>
        </p:nvSpPr>
        <p:spPr>
          <a:xfrm>
            <a:off x="6713764" y="3941471"/>
            <a:ext cx="1943100" cy="420108"/>
          </a:xfrm>
          <a:prstGeom prst="rect">
            <a:avLst/>
          </a:prstGeom>
          <a:solidFill>
            <a:schemeClr val="accent2"/>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6" name="Rectangle 15">
            <a:extLst>
              <a:ext uri="{FF2B5EF4-FFF2-40B4-BE49-F238E27FC236}">
                <a16:creationId xmlns:a16="http://schemas.microsoft.com/office/drawing/2014/main" id="{3F9FC830-F171-1547-A7DF-6A4F79B4FD11}"/>
              </a:ext>
            </a:extLst>
          </p:cNvPr>
          <p:cNvSpPr/>
          <p:nvPr/>
        </p:nvSpPr>
        <p:spPr>
          <a:xfrm>
            <a:off x="9016093" y="3561537"/>
            <a:ext cx="2286000" cy="1980134"/>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a:cs typeface="Arial"/>
              </a:rPr>
              <a:t>Container 3</a:t>
            </a:r>
          </a:p>
        </p:txBody>
      </p:sp>
      <p:sp>
        <p:nvSpPr>
          <p:cNvPr id="17" name="Rectangle 16">
            <a:extLst>
              <a:ext uri="{FF2B5EF4-FFF2-40B4-BE49-F238E27FC236}">
                <a16:creationId xmlns:a16="http://schemas.microsoft.com/office/drawing/2014/main" id="{C4E3CE9D-168B-6140-9BFF-514D07EB7B84}"/>
              </a:ext>
            </a:extLst>
          </p:cNvPr>
          <p:cNvSpPr/>
          <p:nvPr/>
        </p:nvSpPr>
        <p:spPr>
          <a:xfrm>
            <a:off x="9187543" y="4361579"/>
            <a:ext cx="1943100" cy="989592"/>
          </a:xfrm>
          <a:prstGeom prst="rect">
            <a:avLst/>
          </a:prstGeom>
          <a:solidFill>
            <a:schemeClr val="accent3"/>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8" name="Rectangle 17">
            <a:extLst>
              <a:ext uri="{FF2B5EF4-FFF2-40B4-BE49-F238E27FC236}">
                <a16:creationId xmlns:a16="http://schemas.microsoft.com/office/drawing/2014/main" id="{8CB1991A-BAE4-214E-9694-7DE16833FD4B}"/>
              </a:ext>
            </a:extLst>
          </p:cNvPr>
          <p:cNvSpPr/>
          <p:nvPr/>
        </p:nvSpPr>
        <p:spPr>
          <a:xfrm>
            <a:off x="9187543" y="3941471"/>
            <a:ext cx="1943100" cy="420108"/>
          </a:xfrm>
          <a:prstGeom prst="rect">
            <a:avLst/>
          </a:prstGeom>
          <a:solidFill>
            <a:schemeClr val="accent5"/>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9" name="Content Placeholder 3">
            <a:extLst>
              <a:ext uri="{FF2B5EF4-FFF2-40B4-BE49-F238E27FC236}">
                <a16:creationId xmlns:a16="http://schemas.microsoft.com/office/drawing/2014/main" id="{50B3D0BA-3F81-AE44-AFA3-152466A4071C}"/>
              </a:ext>
            </a:extLst>
          </p:cNvPr>
          <p:cNvSpPr txBox="1">
            <a:spLocks/>
          </p:cNvSpPr>
          <p:nvPr/>
        </p:nvSpPr>
        <p:spPr>
          <a:xfrm>
            <a:off x="304800" y="1488652"/>
            <a:ext cx="2438400" cy="4605867"/>
          </a:xfrm>
          <a:prstGeom prst="rect">
            <a:avLst/>
          </a:prstGeom>
        </p:spPr>
        <p:txBody>
          <a:bodyPr/>
          <a:lst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1600" dirty="0">
                <a:ea typeface="MS PGothic" pitchFamily="34" charset="-128"/>
              </a:rPr>
              <a:t>Docker uses a copy-on-write (union) file system. New files and edits are only visible to current and above layers.</a:t>
            </a:r>
          </a:p>
          <a:p>
            <a:pPr>
              <a:defRPr/>
            </a:pPr>
            <a:r>
              <a:rPr lang="en-US" sz="1600" dirty="0">
                <a:ea typeface="MS PGothic" pitchFamily="34" charset="-128"/>
              </a:rPr>
              <a:t>Saves disk space and allows images to build faster.</a:t>
            </a:r>
          </a:p>
          <a:p>
            <a:pPr>
              <a:defRPr/>
            </a:pPr>
            <a:r>
              <a:rPr lang="en-US" sz="1600" dirty="0">
                <a:ea typeface="MS PGothic" pitchFamily="34" charset="-128"/>
              </a:rPr>
              <a:t>Maintains filesystem integrity by isolating the contents.</a:t>
            </a: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a:p>
            <a:pPr>
              <a:defRPr/>
            </a:pPr>
            <a:endParaRPr lang="en-US" sz="1600" dirty="0">
              <a:ea typeface="MS PGothic" pitchFamily="34" charset="-128"/>
            </a:endParaRPr>
          </a:p>
        </p:txBody>
      </p:sp>
      <p:cxnSp>
        <p:nvCxnSpPr>
          <p:cNvPr id="21" name="Elbow Connector 20">
            <a:extLst>
              <a:ext uri="{FF2B5EF4-FFF2-40B4-BE49-F238E27FC236}">
                <a16:creationId xmlns:a16="http://schemas.microsoft.com/office/drawing/2014/main" id="{E1D14DD5-F799-EE48-BFE6-125F42517011}"/>
              </a:ext>
            </a:extLst>
          </p:cNvPr>
          <p:cNvCxnSpPr>
            <a:cxnSpLocks/>
            <a:stCxn id="12" idx="2"/>
            <a:endCxn id="8" idx="0"/>
          </p:cNvCxnSpPr>
          <p:nvPr/>
        </p:nvCxnSpPr>
        <p:spPr>
          <a:xfrm rot="5400000">
            <a:off x="5906779" y="1783001"/>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FE61D3DB-5E92-7E4D-8853-D5DA1AF737BC}"/>
              </a:ext>
            </a:extLst>
          </p:cNvPr>
          <p:cNvCxnSpPr>
            <a:cxnSpLocks/>
            <a:stCxn id="12" idx="2"/>
            <a:endCxn id="13" idx="0"/>
          </p:cNvCxnSpPr>
          <p:nvPr/>
        </p:nvCxnSpPr>
        <p:spPr>
          <a:xfrm rot="5400000">
            <a:off x="7143668" y="3019890"/>
            <a:ext cx="1083293" cy="12700"/>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a:extLst>
              <a:ext uri="{FF2B5EF4-FFF2-40B4-BE49-F238E27FC236}">
                <a16:creationId xmlns:a16="http://schemas.microsoft.com/office/drawing/2014/main" id="{6AF500FF-7B78-6340-BE03-2038023E54DB}"/>
              </a:ext>
            </a:extLst>
          </p:cNvPr>
          <p:cNvCxnSpPr>
            <a:cxnSpLocks/>
            <a:stCxn id="12" idx="2"/>
            <a:endCxn id="16" idx="0"/>
          </p:cNvCxnSpPr>
          <p:nvPr/>
        </p:nvCxnSpPr>
        <p:spPr>
          <a:xfrm rot="16200000" flipH="1">
            <a:off x="8380557" y="1783000"/>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64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A083EA-C2DF-F042-A010-B4147997177D}"/>
              </a:ext>
            </a:extLst>
          </p:cNvPr>
          <p:cNvSpPr>
            <a:spLocks noGrp="1"/>
          </p:cNvSpPr>
          <p:nvPr>
            <p:ph type="title"/>
          </p:nvPr>
        </p:nvSpPr>
        <p:spPr/>
        <p:txBody>
          <a:bodyPr/>
          <a:lstStyle/>
          <a:p>
            <a:r>
              <a:rPr lang="en-US" dirty="0"/>
              <a:t>What are containers?</a:t>
            </a:r>
          </a:p>
        </p:txBody>
      </p:sp>
      <p:sp>
        <p:nvSpPr>
          <p:cNvPr id="25" name="Slide Number Placeholder 24">
            <a:extLst>
              <a:ext uri="{FF2B5EF4-FFF2-40B4-BE49-F238E27FC236}">
                <a16:creationId xmlns:a16="http://schemas.microsoft.com/office/drawing/2014/main" id="{A096A3FF-438F-CC45-B985-0744756E72A1}"/>
              </a:ext>
            </a:extLst>
          </p:cNvPr>
          <p:cNvSpPr>
            <a:spLocks noGrp="1"/>
          </p:cNvSpPr>
          <p:nvPr>
            <p:ph type="sldNum" sz="quarter" idx="10"/>
          </p:nvPr>
        </p:nvSpPr>
        <p:spPr/>
        <p:txBody>
          <a:bodyPr/>
          <a:lstStyle/>
          <a:p>
            <a:pPr>
              <a:defRPr/>
            </a:pPr>
            <a:fld id="{F6195F61-18A5-496F-99BC-14D9FC7ECCF8}" type="slidenum">
              <a:rPr lang="en-US" smtClean="0"/>
              <a:pPr>
                <a:defRPr/>
              </a:pPr>
              <a:t>2</a:t>
            </a:fld>
            <a:endParaRPr lang="en-US" dirty="0"/>
          </a:p>
        </p:txBody>
      </p:sp>
      <p:sp>
        <p:nvSpPr>
          <p:cNvPr id="5" name="Footer Placeholder 4">
            <a:extLst>
              <a:ext uri="{FF2B5EF4-FFF2-40B4-BE49-F238E27FC236}">
                <a16:creationId xmlns:a16="http://schemas.microsoft.com/office/drawing/2014/main" id="{4B584335-8645-BD46-B55D-568CB70A1BA8}"/>
              </a:ext>
            </a:extLst>
          </p:cNvPr>
          <p:cNvSpPr>
            <a:spLocks noGrp="1"/>
          </p:cNvSpPr>
          <p:nvPr>
            <p:ph type="ftr" sz="quarter" idx="11"/>
          </p:nvPr>
        </p:nvSpPr>
        <p:spPr/>
        <p:txBody>
          <a:bodyPr>
            <a:normAutofit/>
          </a:bodyPr>
          <a:lstStyle/>
          <a:p>
            <a:r>
              <a:rPr lang="en-US"/>
              <a:t>© 2018 IBM Corporation</a:t>
            </a:r>
            <a:endParaRPr lang="en-US" dirty="0"/>
          </a:p>
        </p:txBody>
      </p:sp>
      <p:sp>
        <p:nvSpPr>
          <p:cNvPr id="7" name="Content Placeholder 6">
            <a:extLst>
              <a:ext uri="{FF2B5EF4-FFF2-40B4-BE49-F238E27FC236}">
                <a16:creationId xmlns:a16="http://schemas.microsoft.com/office/drawing/2014/main" id="{22D4A9BA-6E1A-2D40-9D66-9D8B039A1DD1}"/>
              </a:ext>
            </a:extLst>
          </p:cNvPr>
          <p:cNvSpPr>
            <a:spLocks noGrp="1"/>
          </p:cNvSpPr>
          <p:nvPr>
            <p:ph type="body" sz="quarter" idx="12"/>
          </p:nvPr>
        </p:nvSpPr>
        <p:spPr/>
        <p:txBody>
          <a:bodyPr/>
          <a:lstStyle/>
          <a:p>
            <a:pPr marL="342900" indent="-342900">
              <a:buFont typeface="Arial" panose="020B0604020202020204" pitchFamily="34" charset="0"/>
              <a:buChar char="•"/>
            </a:pPr>
            <a:r>
              <a:rPr lang="en-US" sz="2000">
                <a:latin typeface="Arial" pitchFamily="34" charset="0"/>
                <a:cs typeface="Arial" pitchFamily="34" charset="0"/>
              </a:rPr>
              <a:t>A standard way to package an application and all its dependencies so that it can be moved between environments and run without change</a:t>
            </a:r>
          </a:p>
          <a:p>
            <a:pPr marL="342900" indent="-342900">
              <a:buFont typeface="Arial" panose="020B0604020202020204" pitchFamily="34" charset="0"/>
              <a:buChar char="•"/>
            </a:pPr>
            <a:r>
              <a:rPr lang="en-US" sz="2000">
                <a:latin typeface="Arial" pitchFamily="34" charset="0"/>
                <a:cs typeface="Arial" pitchFamily="34" charset="0"/>
              </a:rPr>
              <a:t>Work by hiding the differences between applications inside the container so that everything outside the container can be standardized</a:t>
            </a:r>
          </a:p>
          <a:p>
            <a:pPr marL="342900" indent="-342900">
              <a:buFont typeface="Arial" panose="020B0604020202020204" pitchFamily="34" charset="0"/>
              <a:buChar char="•"/>
            </a:pPr>
            <a:r>
              <a:rPr lang="en-GB" altLang="en-US" sz="2000" b="1">
                <a:latin typeface="Arial" pitchFamily="34" charset="0"/>
                <a:cs typeface="Arial" pitchFamily="34" charset="0"/>
              </a:rPr>
              <a:t>Docker</a:t>
            </a:r>
            <a:r>
              <a:rPr lang="en-GB" altLang="en-US" sz="2000">
                <a:latin typeface="Arial" pitchFamily="34" charset="0"/>
                <a:cs typeface="Arial" pitchFamily="34" charset="0"/>
              </a:rPr>
              <a:t>: provides a standard way to create images for Linux Containers</a:t>
            </a:r>
          </a:p>
          <a:p>
            <a:pPr marL="342900" indent="-342900">
              <a:buFont typeface="Arial" panose="020B0604020202020204" pitchFamily="34" charset="0"/>
              <a:buChar char="•"/>
            </a:pPr>
            <a:endParaRPr lang="en-US" sz="2000" dirty="0">
              <a:latin typeface="Arial" pitchFamily="34" charset="0"/>
              <a:cs typeface="Arial" pitchFamily="34" charset="0"/>
            </a:endParaRPr>
          </a:p>
        </p:txBody>
      </p:sp>
      <p:sp>
        <p:nvSpPr>
          <p:cNvPr id="12" name="Content Placeholder 11">
            <a:extLst>
              <a:ext uri="{FF2B5EF4-FFF2-40B4-BE49-F238E27FC236}">
                <a16:creationId xmlns:a16="http://schemas.microsoft.com/office/drawing/2014/main" id="{2582C6EC-1B1B-7E4F-A915-8010F08CFD19}"/>
              </a:ext>
            </a:extLst>
          </p:cNvPr>
          <p:cNvSpPr>
            <a:spLocks noGrp="1"/>
          </p:cNvSpPr>
          <p:nvPr>
            <p:ph type="body" sz="quarter" idx="13"/>
          </p:nvPr>
        </p:nvSpPr>
        <p:spPr/>
        <p:txBody>
          <a:bodyPr/>
          <a:lstStyle/>
          <a:p>
            <a:r>
              <a:rPr lang="en-GB" altLang="en-US" sz="2000" b="1" dirty="0"/>
              <a:t>Linux Containers (LXC)</a:t>
            </a:r>
            <a:r>
              <a:rPr lang="en-GB" altLang="en-US" sz="2000" dirty="0"/>
              <a:t> </a:t>
            </a:r>
            <a:r>
              <a:rPr lang="en-US" sz="2000" dirty="0"/>
              <a:t>details:</a:t>
            </a:r>
          </a:p>
          <a:p>
            <a:pPr marL="285750" indent="-285750">
              <a:buFont typeface="Arial" pitchFamily="34" charset="0"/>
              <a:buChar char="•"/>
            </a:pPr>
            <a:r>
              <a:rPr lang="en-US" sz="2000" dirty="0"/>
              <a:t>An isolated </a:t>
            </a:r>
            <a:r>
              <a:rPr lang="en-US" sz="2000" b="1" dirty="0"/>
              <a:t>user space </a:t>
            </a:r>
            <a:r>
              <a:rPr lang="en-US" sz="2000" dirty="0"/>
              <a:t>within a running Linux OS</a:t>
            </a:r>
          </a:p>
          <a:p>
            <a:pPr marL="285750" indent="-285750">
              <a:buFont typeface="Arial" pitchFamily="34" charset="0"/>
              <a:buChar char="•"/>
            </a:pPr>
            <a:r>
              <a:rPr lang="en-US" sz="2000" dirty="0"/>
              <a:t>Shared kernel across containers</a:t>
            </a:r>
          </a:p>
          <a:p>
            <a:pPr marL="285750" indent="-285750">
              <a:buFont typeface="Arial" pitchFamily="34" charset="0"/>
              <a:buChar char="•"/>
            </a:pPr>
            <a:r>
              <a:rPr lang="en-US" sz="2000" dirty="0"/>
              <a:t>Direct </a:t>
            </a:r>
            <a:r>
              <a:rPr lang="en-US" sz="2000" b="1" dirty="0"/>
              <a:t>device access</a:t>
            </a:r>
          </a:p>
          <a:p>
            <a:pPr marL="285750" indent="-285750">
              <a:buFont typeface="Arial" pitchFamily="34" charset="0"/>
              <a:buChar char="•"/>
            </a:pPr>
            <a:r>
              <a:rPr lang="en-US" sz="2000" dirty="0"/>
              <a:t>All packages and data in an isolated runtime, saved as a filesystem</a:t>
            </a:r>
          </a:p>
          <a:p>
            <a:pPr marL="285750" indent="-285750">
              <a:buFont typeface="Arial" pitchFamily="34" charset="0"/>
              <a:buChar char="•"/>
            </a:pPr>
            <a:r>
              <a:rPr lang="en-US" sz="2000" dirty="0"/>
              <a:t>Resource management </a:t>
            </a:r>
            <a:r>
              <a:rPr lang="en-US" sz="2000" b="1" dirty="0"/>
              <a:t>implemented</a:t>
            </a:r>
            <a:r>
              <a:rPr lang="en-US" sz="2000" dirty="0"/>
              <a:t> with control groups (</a:t>
            </a:r>
            <a:r>
              <a:rPr lang="en-US" sz="2000" b="1" dirty="0" err="1"/>
              <a:t>cgroups</a:t>
            </a:r>
            <a:r>
              <a:rPr lang="en-US" sz="2000" dirty="0"/>
              <a:t>)</a:t>
            </a:r>
          </a:p>
          <a:p>
            <a:pPr marL="285750" indent="-285750">
              <a:buFont typeface="Arial" pitchFamily="34" charset="0"/>
              <a:buChar char="•"/>
            </a:pPr>
            <a:r>
              <a:rPr lang="en-US" sz="2000" dirty="0"/>
              <a:t>Resource isolation through </a:t>
            </a:r>
            <a:r>
              <a:rPr lang="en-US" sz="2000" b="1" dirty="0"/>
              <a:t>namespaces</a:t>
            </a:r>
          </a:p>
          <a:p>
            <a:endParaRPr lang="en-US" sz="2000" dirty="0"/>
          </a:p>
        </p:txBody>
      </p:sp>
      <p:pic>
        <p:nvPicPr>
          <p:cNvPr id="24" name="Picture 10" descr="elated image">
            <a:extLst>
              <a:ext uri="{FF2B5EF4-FFF2-40B4-BE49-F238E27FC236}">
                <a16:creationId xmlns:a16="http://schemas.microsoft.com/office/drawing/2014/main" id="{CE6ECED1-3714-6A4B-B46E-A0056D91C2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2064" y="268225"/>
            <a:ext cx="2219790" cy="12158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sf\Home\Desktop\Graphic Tank\vector_v-trans-01.png">
            <a:extLst>
              <a:ext uri="{FF2B5EF4-FFF2-40B4-BE49-F238E27FC236}">
                <a16:creationId xmlns:a16="http://schemas.microsoft.com/office/drawing/2014/main" id="{0F9EC109-73AE-4C42-96FE-02D2884D9BC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3400" y="5257003"/>
            <a:ext cx="1219200" cy="1020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77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DBBF825-4B9D-A245-8FCC-9B7A98697199}"/>
              </a:ext>
            </a:extLst>
          </p:cNvPr>
          <p:cNvSpPr>
            <a:spLocks noGrp="1"/>
          </p:cNvSpPr>
          <p:nvPr>
            <p:ph sz="quarter" idx="17"/>
          </p:nvPr>
        </p:nvSpPr>
        <p:spPr/>
        <p:txBody>
          <a:bodyPr/>
          <a:lstStyle/>
          <a:p>
            <a:r>
              <a:rPr lang="en-US" b="1" dirty="0"/>
              <a:t>App portability</a:t>
            </a:r>
          </a:p>
          <a:p>
            <a:r>
              <a:rPr lang="en-US" dirty="0"/>
              <a:t>Isolated containers package the application, dependencies, and configurations together.  These containers can then seamlessly move across environments and infrastructures.</a:t>
            </a:r>
          </a:p>
          <a:p>
            <a:endParaRPr lang="en-US" dirty="0"/>
          </a:p>
          <a:p>
            <a:endParaRPr lang="en-US" dirty="0"/>
          </a:p>
        </p:txBody>
      </p:sp>
      <p:sp>
        <p:nvSpPr>
          <p:cNvPr id="3" name="Slide Number Placeholder 2">
            <a:extLst>
              <a:ext uri="{FF2B5EF4-FFF2-40B4-BE49-F238E27FC236}">
                <a16:creationId xmlns:a16="http://schemas.microsoft.com/office/drawing/2014/main" id="{81462F1E-CF21-7448-A7DE-7BC779300C93}"/>
              </a:ext>
            </a:extLst>
          </p:cNvPr>
          <p:cNvSpPr>
            <a:spLocks noGrp="1"/>
          </p:cNvSpPr>
          <p:nvPr>
            <p:ph type="sldNum" sz="quarter" idx="10"/>
          </p:nvPr>
        </p:nvSpPr>
        <p:spPr/>
        <p:txBody>
          <a:bodyPr/>
          <a:lstStyle/>
          <a:p>
            <a:fld id="{D0BE6F14-FF48-0F4F-A8AA-2E3F25371E4A}" type="slidenum">
              <a:rPr lang="en-US" smtClean="0"/>
              <a:pPr/>
              <a:t>3</a:t>
            </a:fld>
            <a:endParaRPr lang="en-US" dirty="0"/>
          </a:p>
        </p:txBody>
      </p:sp>
      <p:sp>
        <p:nvSpPr>
          <p:cNvPr id="4" name="Footer Placeholder 3">
            <a:extLst>
              <a:ext uri="{FF2B5EF4-FFF2-40B4-BE49-F238E27FC236}">
                <a16:creationId xmlns:a16="http://schemas.microsoft.com/office/drawing/2014/main" id="{63FEBB72-56B5-A34E-82E5-78E51D5786BC}"/>
              </a:ext>
            </a:extLst>
          </p:cNvPr>
          <p:cNvSpPr>
            <a:spLocks noGrp="1"/>
          </p:cNvSpPr>
          <p:nvPr>
            <p:ph type="ftr" sz="quarter" idx="11"/>
          </p:nvPr>
        </p:nvSpPr>
        <p:spPr/>
        <p:txBody>
          <a:bodyPr/>
          <a:lstStyle/>
          <a:p>
            <a:r>
              <a:rPr lang="de-DE"/>
              <a:t>© 2018 IBM Corporation</a:t>
            </a:r>
            <a:endParaRPr lang="en-US" dirty="0"/>
          </a:p>
        </p:txBody>
      </p:sp>
      <p:sp>
        <p:nvSpPr>
          <p:cNvPr id="10" name="Text Placeholder 9">
            <a:extLst>
              <a:ext uri="{FF2B5EF4-FFF2-40B4-BE49-F238E27FC236}">
                <a16:creationId xmlns:a16="http://schemas.microsoft.com/office/drawing/2014/main" id="{ED0DCD77-5E13-8146-84C1-7EED5669424C}"/>
              </a:ext>
            </a:extLst>
          </p:cNvPr>
          <p:cNvSpPr>
            <a:spLocks noGrp="1"/>
          </p:cNvSpPr>
          <p:nvPr>
            <p:ph type="body" sz="quarter" idx="13"/>
          </p:nvPr>
        </p:nvSpPr>
        <p:spPr/>
        <p:txBody>
          <a:bodyPr/>
          <a:lstStyle/>
          <a:p>
            <a:r>
              <a:rPr lang="en-US" sz="2400" dirty="0">
                <a:solidFill>
                  <a:schemeClr val="bg1"/>
                </a:solidFill>
                <a:cs typeface="Arial" pitchFamily="34" charset="0"/>
              </a:rPr>
              <a:t>Why use containers?</a:t>
            </a:r>
            <a:endParaRPr lang="en-US" sz="2400" dirty="0"/>
          </a:p>
        </p:txBody>
      </p:sp>
      <p:sp>
        <p:nvSpPr>
          <p:cNvPr id="11" name="Text Placeholder 10">
            <a:extLst>
              <a:ext uri="{FF2B5EF4-FFF2-40B4-BE49-F238E27FC236}">
                <a16:creationId xmlns:a16="http://schemas.microsoft.com/office/drawing/2014/main" id="{E0ED954C-BF38-BD41-804F-A7623BEF1144}"/>
              </a:ext>
            </a:extLst>
          </p:cNvPr>
          <p:cNvSpPr>
            <a:spLocks noGrp="1"/>
          </p:cNvSpPr>
          <p:nvPr>
            <p:ph type="body" sz="quarter" idx="14"/>
          </p:nvPr>
        </p:nvSpPr>
        <p:spPr/>
        <p:txBody>
          <a:bodyPr/>
          <a:lstStyle/>
          <a:p>
            <a:r>
              <a:rPr lang="en-US" altLang="en-US" sz="5400" kern="0" dirty="0">
                <a:solidFill>
                  <a:srgbClr val="000000"/>
                </a:solidFill>
                <a:latin typeface="Arial" pitchFamily="34" charset="0"/>
                <a:ea typeface="SimSun" pitchFamily="2" charset="-122"/>
                <a:cs typeface="Arial" pitchFamily="34" charset="0"/>
                <a:sym typeface="Calibri"/>
              </a:rPr>
              <a:t>Containers are a critical foundation for distributed apps in hybrid clouds</a:t>
            </a:r>
          </a:p>
        </p:txBody>
      </p:sp>
      <p:sp>
        <p:nvSpPr>
          <p:cNvPr id="12" name="Content Placeholder 11">
            <a:extLst>
              <a:ext uri="{FF2B5EF4-FFF2-40B4-BE49-F238E27FC236}">
                <a16:creationId xmlns:a16="http://schemas.microsoft.com/office/drawing/2014/main" id="{C25DF068-FA9A-A445-9705-2A15AD768837}"/>
              </a:ext>
            </a:extLst>
          </p:cNvPr>
          <p:cNvSpPr>
            <a:spLocks noGrp="1"/>
          </p:cNvSpPr>
          <p:nvPr>
            <p:ph sz="quarter" idx="15"/>
          </p:nvPr>
        </p:nvSpPr>
        <p:spPr/>
        <p:txBody>
          <a:bodyPr/>
          <a:lstStyle/>
          <a:p>
            <a:r>
              <a:rPr lang="en-US" b="1" dirty="0"/>
              <a:t>Resource efficiency</a:t>
            </a:r>
          </a:p>
          <a:p>
            <a:r>
              <a:rPr lang="en-US" dirty="0"/>
              <a:t>Lightweight containers run on a single machine and share the same OS kernel while images are layered file systems sharing common files to make efficient use of RAM and disk and start instantly.</a:t>
            </a:r>
          </a:p>
          <a:p>
            <a:endParaRPr lang="en-US" dirty="0"/>
          </a:p>
          <a:p>
            <a:endParaRPr lang="en-US" dirty="0"/>
          </a:p>
        </p:txBody>
      </p:sp>
      <p:sp>
        <p:nvSpPr>
          <p:cNvPr id="13" name="Content Placeholder 12">
            <a:extLst>
              <a:ext uri="{FF2B5EF4-FFF2-40B4-BE49-F238E27FC236}">
                <a16:creationId xmlns:a16="http://schemas.microsoft.com/office/drawing/2014/main" id="{C72EE413-14DA-BB48-A1A8-8E092CC8EF79}"/>
              </a:ext>
            </a:extLst>
          </p:cNvPr>
          <p:cNvSpPr>
            <a:spLocks noGrp="1"/>
          </p:cNvSpPr>
          <p:nvPr>
            <p:ph sz="quarter" idx="16"/>
          </p:nvPr>
        </p:nvSpPr>
        <p:spPr>
          <a:xfrm>
            <a:off x="6095999" y="0"/>
            <a:ext cx="3048000" cy="3429000"/>
          </a:xfrm>
        </p:spPr>
        <p:txBody>
          <a:bodyPr/>
          <a:lstStyle/>
          <a:p>
            <a:r>
              <a:rPr lang="en-US" b="1" kern="0" dirty="0">
                <a:latin typeface="Arial" pitchFamily="34" charset="0"/>
                <a:cs typeface="Arial" pitchFamily="34" charset="0"/>
                <a:sym typeface="Calibri"/>
              </a:rPr>
              <a:t>Ship more software</a:t>
            </a:r>
          </a:p>
          <a:p>
            <a:r>
              <a:rPr lang="en-US" kern="0" dirty="0">
                <a:latin typeface="Arial" pitchFamily="34" charset="0"/>
                <a:cs typeface="Arial" pitchFamily="34" charset="0"/>
                <a:sym typeface="Calibri"/>
              </a:rPr>
              <a:t>Accelerate development, CI and CD pipelines by eliminating headaches of setting up environments and dealing with differences between environments.  On average, Docker users ship software more frequently.</a:t>
            </a:r>
          </a:p>
          <a:p>
            <a:endParaRPr lang="en-US" kern="0" dirty="0">
              <a:latin typeface="Arial" pitchFamily="34" charset="0"/>
              <a:cs typeface="Arial" pitchFamily="34" charset="0"/>
              <a:sym typeface="Calibri"/>
            </a:endParaRPr>
          </a:p>
        </p:txBody>
      </p:sp>
    </p:spTree>
    <p:extLst>
      <p:ext uri="{BB962C8B-B14F-4D97-AF65-F5344CB8AC3E}">
        <p14:creationId xmlns:p14="http://schemas.microsoft.com/office/powerpoint/2010/main" val="270138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altLang="en-US" dirty="0"/>
              <a:t>The challenge</a:t>
            </a:r>
            <a:endParaRPr lang="en-US"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4</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88" name="TextBox 2"/>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89" name="TextBox 26"/>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114" name="Freeform 113"/>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65" name="Rectangle 16"/>
          <p:cNvSpPr>
            <a:spLocks/>
          </p:cNvSpPr>
          <p:nvPr/>
        </p:nvSpPr>
        <p:spPr bwMode="auto">
          <a:xfrm>
            <a:off x="2527539" y="6069978"/>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169" name="Rectangle 17"/>
          <p:cNvSpPr>
            <a:spLocks/>
          </p:cNvSpPr>
          <p:nvPr/>
        </p:nvSpPr>
        <p:spPr bwMode="auto">
          <a:xfrm>
            <a:off x="4048280" y="6050788"/>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173" name="Rectangle 19"/>
          <p:cNvSpPr>
            <a:spLocks/>
          </p:cNvSpPr>
          <p:nvPr/>
        </p:nvSpPr>
        <p:spPr bwMode="auto">
          <a:xfrm>
            <a:off x="5186730" y="6040156"/>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Client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Data Center</a:t>
            </a:r>
          </a:p>
        </p:txBody>
      </p:sp>
      <p:sp>
        <p:nvSpPr>
          <p:cNvPr id="177" name="Rectangle 18"/>
          <p:cNvSpPr>
            <a:spLocks/>
          </p:cNvSpPr>
          <p:nvPr/>
        </p:nvSpPr>
        <p:spPr bwMode="auto">
          <a:xfrm>
            <a:off x="6351147" y="6069580"/>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186" name="Rectangle 21"/>
          <p:cNvSpPr>
            <a:spLocks/>
          </p:cNvSpPr>
          <p:nvPr/>
        </p:nvSpPr>
        <p:spPr bwMode="auto">
          <a:xfrm>
            <a:off x="8753550" y="6056690"/>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190" name="Rectangle 20"/>
          <p:cNvSpPr>
            <a:spLocks/>
          </p:cNvSpPr>
          <p:nvPr/>
        </p:nvSpPr>
        <p:spPr bwMode="auto">
          <a:xfrm>
            <a:off x="7504577" y="6072172"/>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1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894" y="5276169"/>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Freeform 191"/>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28287" y="1337274"/>
            <a:ext cx="1648456" cy="137385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Static website: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Nginx</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OpenSSL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Bootstrap 2</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ModSecurity</a:t>
            </a:r>
          </a:p>
          <a:p>
            <a:pPr algn="ctr">
              <a:defRPr/>
            </a:pPr>
            <a:endParaRPr lang="en-US" sz="1400" dirty="0">
              <a:latin typeface="Arial" pitchFamily="34" charset="0"/>
              <a:cs typeface="Arial" pitchFamily="34" charset="0"/>
            </a:endParaRPr>
          </a:p>
        </p:txBody>
      </p:sp>
      <p:sp>
        <p:nvSpPr>
          <p:cNvPr id="200" name="Rounded Rectangle 199"/>
          <p:cNvSpPr/>
          <p:nvPr/>
        </p:nvSpPr>
        <p:spPr bwMode="auto">
          <a:xfrm>
            <a:off x="3743557" y="1333393"/>
            <a:ext cx="1567052" cy="9586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User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PostgreSQL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pgv8</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v8</a:t>
            </a:r>
            <a:endParaRPr lang="en-US" sz="1400" dirty="0">
              <a:latin typeface="Arial" pitchFamily="34" charset="0"/>
              <a:cs typeface="Arial" pitchFamily="34" charset="0"/>
            </a:endParaRPr>
          </a:p>
        </p:txBody>
      </p:sp>
      <p:sp>
        <p:nvSpPr>
          <p:cNvPr id="206" name="Rounded Rectangle 205"/>
          <p:cNvSpPr/>
          <p:nvPr/>
        </p:nvSpPr>
        <p:spPr bwMode="auto">
          <a:xfrm>
            <a:off x="8484363" y="1333393"/>
            <a:ext cx="1567308"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Analytics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Hadoop</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Hive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Thrift</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OpenJDK</a:t>
            </a:r>
            <a:endParaRPr lang="en-US" sz="1400" dirty="0">
              <a:latin typeface="Arial" pitchFamily="34" charset="0"/>
              <a:cs typeface="Arial" pitchFamily="34" charset="0"/>
            </a:endParaRPr>
          </a:p>
        </p:txBody>
      </p:sp>
      <p:sp>
        <p:nvSpPr>
          <p:cNvPr id="212" name="Rounded Rectangle 211"/>
          <p:cNvSpPr/>
          <p:nvPr/>
        </p:nvSpPr>
        <p:spPr bwMode="auto">
          <a:xfrm>
            <a:off x="7084436" y="1333393"/>
            <a:ext cx="1322036"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Queue: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Redis-sentinel</a:t>
            </a:r>
          </a:p>
          <a:p>
            <a:pPr algn="ctr">
              <a:defRPr/>
            </a:pPr>
            <a:endParaRPr lang="en-US" sz="1400" dirty="0">
              <a:latin typeface="Arial" pitchFamily="34" charset="0"/>
              <a:cs typeface="Arial" pitchFamily="34" charset="0"/>
            </a:endParaRPr>
          </a:p>
        </p:txBody>
      </p:sp>
      <p:sp>
        <p:nvSpPr>
          <p:cNvPr id="220" name="Rounded Rectangle 219"/>
          <p:cNvSpPr/>
          <p:nvPr/>
        </p:nvSpPr>
        <p:spPr bwMode="auto">
          <a:xfrm>
            <a:off x="5373557" y="1333393"/>
            <a:ext cx="1647931" cy="1204255"/>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Web front end:</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Ruby</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Rails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Sass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Unicom</a:t>
            </a:r>
            <a:endParaRPr lang="en-US" sz="1400" dirty="0">
              <a:latin typeface="Arial" pitchFamily="34" charset="0"/>
              <a:cs typeface="Arial" pitchFamily="34" charset="0"/>
            </a:endParaRPr>
          </a:p>
        </p:txBody>
      </p:sp>
      <p:sp>
        <p:nvSpPr>
          <p:cNvPr id="226" name="TextBox 107"/>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227" name="TextBox 108"/>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pic>
        <p:nvPicPr>
          <p:cNvPr id="78" name="Picture 56" descr="Cloud_rec_Blue_XX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25" y="5582427"/>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6" descr="Laptop_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898" y="5482211"/>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 descr="Server_Lar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5629" y="5370852"/>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75" descr="Corporate_office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9967" y="5482105"/>
            <a:ext cx="479860" cy="520506"/>
          </a:xfrm>
          <a:prstGeom prst="rect">
            <a:avLst/>
          </a:prstGeom>
          <a:noFill/>
          <a:extLst>
            <a:ext uri="{909E8E84-426E-40DD-AFC4-6F175D3DCCD1}">
              <a14:hiddenFill xmlns:a14="http://schemas.microsoft.com/office/drawing/2010/main">
                <a:solidFill>
                  <a:srgbClr val="FFFFFF"/>
                </a:solidFill>
              </a14:hiddenFill>
            </a:ext>
          </a:extLst>
        </p:spPr>
      </p:pic>
      <p:sp>
        <p:nvSpPr>
          <p:cNvPr id="86" name="Line 1"/>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pic>
        <p:nvPicPr>
          <p:cNvPr id="45" name="Picture 7" descr="Server_Large">
            <a:extLst>
              <a:ext uri="{FF2B5EF4-FFF2-40B4-BE49-F238E27FC236}">
                <a16:creationId xmlns:a16="http://schemas.microsoft.com/office/drawing/2014/main" id="{01954AE3-1ED3-8E4F-8FF0-BC182C7F1E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769" y="5443723"/>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641DE6A-1610-1F46-9897-20734C3EC45A}"/>
              </a:ext>
            </a:extLst>
          </p:cNvPr>
          <p:cNvSpPr/>
          <p:nvPr/>
        </p:nvSpPr>
        <p:spPr>
          <a:xfrm>
            <a:off x="2770255" y="5348016"/>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Quad Arrow 2">
            <a:extLst>
              <a:ext uri="{FF2B5EF4-FFF2-40B4-BE49-F238E27FC236}">
                <a16:creationId xmlns:a16="http://schemas.microsoft.com/office/drawing/2014/main" id="{9EE5F7A4-1A18-E441-87B6-03E0B107C018}"/>
              </a:ext>
            </a:extLst>
          </p:cNvPr>
          <p:cNvSpPr/>
          <p:nvPr/>
        </p:nvSpPr>
        <p:spPr>
          <a:xfrm rot="20632886">
            <a:off x="4968722" y="2663993"/>
            <a:ext cx="2068488" cy="2066203"/>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 name="Quad Arrow 37">
            <a:extLst>
              <a:ext uri="{FF2B5EF4-FFF2-40B4-BE49-F238E27FC236}">
                <a16:creationId xmlns:a16="http://schemas.microsoft.com/office/drawing/2014/main" id="{DF4694E8-4B10-1A49-9915-15AAE9401061}"/>
              </a:ext>
            </a:extLst>
          </p:cNvPr>
          <p:cNvSpPr/>
          <p:nvPr/>
        </p:nvSpPr>
        <p:spPr>
          <a:xfrm rot="1840831">
            <a:off x="4433529" y="2407886"/>
            <a:ext cx="3136697" cy="2591196"/>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2521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Down Arrow 3">
            <a:extLst>
              <a:ext uri="{FF2B5EF4-FFF2-40B4-BE49-F238E27FC236}">
                <a16:creationId xmlns:a16="http://schemas.microsoft.com/office/drawing/2014/main" id="{4E25B46B-9A6B-4040-A481-626B4A8B4E84}"/>
              </a:ext>
            </a:extLst>
          </p:cNvPr>
          <p:cNvSpPr/>
          <p:nvPr/>
        </p:nvSpPr>
        <p:spPr>
          <a:xfrm>
            <a:off x="5648418" y="2151693"/>
            <a:ext cx="990600" cy="2801307"/>
          </a:xfrm>
          <a:prstGeom prst="upDownArrow">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6" name="Line 1">
            <a:extLst>
              <a:ext uri="{FF2B5EF4-FFF2-40B4-BE49-F238E27FC236}">
                <a16:creationId xmlns:a16="http://schemas.microsoft.com/office/drawing/2014/main" id="{8AA745B1-A95B-264F-BDD5-CFA78DAEF0F0}"/>
              </a:ext>
            </a:extLst>
          </p:cNvPr>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
        <p:nvSpPr>
          <p:cNvPr id="30" name="Title 29"/>
          <p:cNvSpPr>
            <a:spLocks noGrp="1"/>
          </p:cNvSpPr>
          <p:nvPr>
            <p:ph type="title"/>
          </p:nvPr>
        </p:nvSpPr>
        <p:spPr/>
        <p:txBody>
          <a:bodyPr/>
          <a:lstStyle/>
          <a:p>
            <a:r>
              <a:rPr lang="en-US" altLang="en-US" dirty="0"/>
              <a:t>Docker: a shipping container for code</a:t>
            </a:r>
            <a:endParaRPr lang="en-US"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5</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114" name="Freeform 113"/>
          <p:cNvSpPr/>
          <p:nvPr/>
        </p:nvSpPr>
        <p:spPr>
          <a:xfrm>
            <a:off x="6577001" y="13435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54297" y="17309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7001" y="16134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51" name="Rectangle 77"/>
          <p:cNvSpPr>
            <a:spLocks noChangeArrowheads="1"/>
          </p:cNvSpPr>
          <p:nvPr/>
        </p:nvSpPr>
        <p:spPr bwMode="auto">
          <a:xfrm>
            <a:off x="7586270" y="3989556"/>
            <a:ext cx="2683963" cy="954107"/>
          </a:xfrm>
          <a:prstGeom prst="rect">
            <a:avLst/>
          </a:prstGeom>
          <a:solidFill>
            <a:schemeClr val="bg2">
              <a:lumMod val="95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anose="020B0604020202020204" pitchFamily="34" charset="0"/>
                <a:ea typeface="MS PGothic" panose="020B0600070205080204" pitchFamily="34" charset="-128"/>
              </a:rPr>
              <a:t>…that can be manipulated by using standard operations, and run consistently on virtually any hardware platform.</a:t>
            </a:r>
          </a:p>
        </p:txBody>
      </p:sp>
      <p:sp>
        <p:nvSpPr>
          <p:cNvPr id="152" name="Rectangle 78"/>
          <p:cNvSpPr>
            <a:spLocks noChangeArrowheads="1"/>
          </p:cNvSpPr>
          <p:nvPr/>
        </p:nvSpPr>
        <p:spPr bwMode="auto">
          <a:xfrm>
            <a:off x="2026956" y="2158336"/>
            <a:ext cx="2449121" cy="954107"/>
          </a:xfrm>
          <a:prstGeom prst="rect">
            <a:avLst/>
          </a:prstGeom>
          <a:solidFill>
            <a:schemeClr val="bg2">
              <a:lumMod val="95000"/>
            </a:schemeClr>
          </a:solidFill>
          <a:ln w="9525">
            <a:noFill/>
            <a:miter lim="800000"/>
            <a:headEnd/>
            <a:tailEnd/>
          </a:ln>
          <a:effectLst>
            <a:outerShdw blurRad="40000" dist="20000" dir="5400000" rotWithShape="0">
              <a:srgbClr val="808080">
                <a:alpha val="37999"/>
              </a:srgbClr>
            </a:outerShdw>
          </a:effectLst>
        </p:spPr>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itchFamily="34" charset="0"/>
                <a:ea typeface="MS PGothic" panose="020B0600070205080204" pitchFamily="34" charset="-128"/>
                <a:cs typeface="Arial" pitchFamily="34" charset="0"/>
              </a:rPr>
              <a:t>An engine that enables any payload to be encapsulated as a lightweight, portable, self-sufficient container…</a:t>
            </a:r>
          </a:p>
        </p:txBody>
      </p:sp>
      <p:sp>
        <p:nvSpPr>
          <p:cNvPr id="192" name="Freeform 191"/>
          <p:cNvSpPr/>
          <p:nvPr/>
        </p:nvSpPr>
        <p:spPr>
          <a:xfrm>
            <a:off x="6577001" y="13030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32350" y="1329909"/>
            <a:ext cx="1634140"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Static website</a:t>
            </a:r>
          </a:p>
        </p:txBody>
      </p:sp>
      <p:sp>
        <p:nvSpPr>
          <p:cNvPr id="200" name="Rounded Rectangle 199"/>
          <p:cNvSpPr/>
          <p:nvPr/>
        </p:nvSpPr>
        <p:spPr bwMode="auto">
          <a:xfrm>
            <a:off x="3750308" y="1330422"/>
            <a:ext cx="1545358"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User DB</a:t>
            </a:r>
          </a:p>
        </p:txBody>
      </p:sp>
      <p:sp>
        <p:nvSpPr>
          <p:cNvPr id="206" name="Rounded Rectangle 205"/>
          <p:cNvSpPr/>
          <p:nvPr/>
        </p:nvSpPr>
        <p:spPr bwMode="auto">
          <a:xfrm>
            <a:off x="8484985" y="1329909"/>
            <a:ext cx="1566685"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Analytics DB</a:t>
            </a:r>
          </a:p>
        </p:txBody>
      </p:sp>
      <p:sp>
        <p:nvSpPr>
          <p:cNvPr id="212" name="Rounded Rectangle 211"/>
          <p:cNvSpPr/>
          <p:nvPr/>
        </p:nvSpPr>
        <p:spPr bwMode="auto">
          <a:xfrm>
            <a:off x="7089303" y="1329909"/>
            <a:ext cx="1317407"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Queue</a:t>
            </a:r>
          </a:p>
        </p:txBody>
      </p:sp>
      <p:sp>
        <p:nvSpPr>
          <p:cNvPr id="220" name="Rounded Rectangle 219"/>
          <p:cNvSpPr/>
          <p:nvPr/>
        </p:nvSpPr>
        <p:spPr bwMode="auto">
          <a:xfrm>
            <a:off x="5369201" y="1331530"/>
            <a:ext cx="1646329"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Web front end</a:t>
            </a:r>
          </a:p>
        </p:txBody>
      </p:sp>
      <p:sp>
        <p:nvSpPr>
          <p:cNvPr id="53" name="Freeform 52">
            <a:extLst>
              <a:ext uri="{FF2B5EF4-FFF2-40B4-BE49-F238E27FC236}">
                <a16:creationId xmlns:a16="http://schemas.microsoft.com/office/drawing/2014/main" id="{A7A92930-D8A4-934A-AA03-70927F50806D}"/>
              </a:ext>
            </a:extLst>
          </p:cNvPr>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4" name="Freeform 53">
            <a:extLst>
              <a:ext uri="{FF2B5EF4-FFF2-40B4-BE49-F238E27FC236}">
                <a16:creationId xmlns:a16="http://schemas.microsoft.com/office/drawing/2014/main" id="{ABFC527D-8F08-1646-AAA4-4A0E7145A35C}"/>
              </a:ext>
            </a:extLst>
          </p:cNvPr>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55" name="Freeform 54">
            <a:extLst>
              <a:ext uri="{FF2B5EF4-FFF2-40B4-BE49-F238E27FC236}">
                <a16:creationId xmlns:a16="http://schemas.microsoft.com/office/drawing/2014/main" id="{72B77E31-1642-2943-92DF-526C105412C7}"/>
              </a:ext>
            </a:extLst>
          </p:cNvPr>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6" name="Freeform 55">
            <a:extLst>
              <a:ext uri="{FF2B5EF4-FFF2-40B4-BE49-F238E27FC236}">
                <a16:creationId xmlns:a16="http://schemas.microsoft.com/office/drawing/2014/main" id="{7AB759A8-D126-4A40-8FCA-EC415CFCB5E5}"/>
              </a:ext>
            </a:extLst>
          </p:cNvPr>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62" name="TextBox 2">
            <a:extLst>
              <a:ext uri="{FF2B5EF4-FFF2-40B4-BE49-F238E27FC236}">
                <a16:creationId xmlns:a16="http://schemas.microsoft.com/office/drawing/2014/main" id="{9023CECD-2A12-8846-8555-DED677FBD086}"/>
              </a:ext>
            </a:extLst>
          </p:cNvPr>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63" name="TextBox 26">
            <a:extLst>
              <a:ext uri="{FF2B5EF4-FFF2-40B4-BE49-F238E27FC236}">
                <a16:creationId xmlns:a16="http://schemas.microsoft.com/office/drawing/2014/main" id="{4C926D9C-B369-1A41-A94F-35528617C446}"/>
              </a:ext>
            </a:extLst>
          </p:cNvPr>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64" name="TextBox 107">
            <a:extLst>
              <a:ext uri="{FF2B5EF4-FFF2-40B4-BE49-F238E27FC236}">
                <a16:creationId xmlns:a16="http://schemas.microsoft.com/office/drawing/2014/main" id="{271F15C0-AF40-C240-B344-3A6AEE1C3624}"/>
              </a:ext>
            </a:extLst>
          </p:cNvPr>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65" name="TextBox 108">
            <a:extLst>
              <a:ext uri="{FF2B5EF4-FFF2-40B4-BE49-F238E27FC236}">
                <a16:creationId xmlns:a16="http://schemas.microsoft.com/office/drawing/2014/main" id="{C619932A-9F51-964A-8F59-38C577C0DFBC}"/>
              </a:ext>
            </a:extLst>
          </p:cNvPr>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sp>
        <p:nvSpPr>
          <p:cNvPr id="70" name="Rectangle 16">
            <a:extLst>
              <a:ext uri="{FF2B5EF4-FFF2-40B4-BE49-F238E27FC236}">
                <a16:creationId xmlns:a16="http://schemas.microsoft.com/office/drawing/2014/main" id="{3E5CDC3D-5306-2C43-846A-8F8E4EEEEE10}"/>
              </a:ext>
            </a:extLst>
          </p:cNvPr>
          <p:cNvSpPr>
            <a:spLocks/>
          </p:cNvSpPr>
          <p:nvPr/>
        </p:nvSpPr>
        <p:spPr bwMode="auto">
          <a:xfrm>
            <a:off x="2524587" y="6073780"/>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71" name="Rectangle 17">
            <a:extLst>
              <a:ext uri="{FF2B5EF4-FFF2-40B4-BE49-F238E27FC236}">
                <a16:creationId xmlns:a16="http://schemas.microsoft.com/office/drawing/2014/main" id="{C1FB3BD1-9F4E-754C-B98A-D33F95534160}"/>
              </a:ext>
            </a:extLst>
          </p:cNvPr>
          <p:cNvSpPr>
            <a:spLocks/>
          </p:cNvSpPr>
          <p:nvPr/>
        </p:nvSpPr>
        <p:spPr bwMode="auto">
          <a:xfrm>
            <a:off x="4045328" y="6054590"/>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72" name="Rectangle 19">
            <a:extLst>
              <a:ext uri="{FF2B5EF4-FFF2-40B4-BE49-F238E27FC236}">
                <a16:creationId xmlns:a16="http://schemas.microsoft.com/office/drawing/2014/main" id="{09BD0F21-C4C6-2D4E-9777-5B65726689E1}"/>
              </a:ext>
            </a:extLst>
          </p:cNvPr>
          <p:cNvSpPr>
            <a:spLocks/>
          </p:cNvSpPr>
          <p:nvPr/>
        </p:nvSpPr>
        <p:spPr bwMode="auto">
          <a:xfrm>
            <a:off x="5183778" y="6043958"/>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73" name="Rectangle 18">
            <a:extLst>
              <a:ext uri="{FF2B5EF4-FFF2-40B4-BE49-F238E27FC236}">
                <a16:creationId xmlns:a16="http://schemas.microsoft.com/office/drawing/2014/main" id="{3EF3E2FC-14EA-0A4F-B78D-21416E85F303}"/>
              </a:ext>
            </a:extLst>
          </p:cNvPr>
          <p:cNvSpPr>
            <a:spLocks/>
          </p:cNvSpPr>
          <p:nvPr/>
        </p:nvSpPr>
        <p:spPr bwMode="auto">
          <a:xfrm>
            <a:off x="6348195" y="6073382"/>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74" name="Rectangle 21">
            <a:extLst>
              <a:ext uri="{FF2B5EF4-FFF2-40B4-BE49-F238E27FC236}">
                <a16:creationId xmlns:a16="http://schemas.microsoft.com/office/drawing/2014/main" id="{E98DCCC8-F60D-824F-947B-0B63D897A6FE}"/>
              </a:ext>
            </a:extLst>
          </p:cNvPr>
          <p:cNvSpPr>
            <a:spLocks/>
          </p:cNvSpPr>
          <p:nvPr/>
        </p:nvSpPr>
        <p:spPr bwMode="auto">
          <a:xfrm>
            <a:off x="8750598" y="6060492"/>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75" name="Rectangle 20">
            <a:extLst>
              <a:ext uri="{FF2B5EF4-FFF2-40B4-BE49-F238E27FC236}">
                <a16:creationId xmlns:a16="http://schemas.microsoft.com/office/drawing/2014/main" id="{3BE66EF1-FD53-5941-ABF0-C7D3A97A6959}"/>
              </a:ext>
            </a:extLst>
          </p:cNvPr>
          <p:cNvSpPr>
            <a:spLocks/>
          </p:cNvSpPr>
          <p:nvPr/>
        </p:nvSpPr>
        <p:spPr bwMode="auto">
          <a:xfrm>
            <a:off x="7501625" y="6075974"/>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76" name="Picture 3">
            <a:extLst>
              <a:ext uri="{FF2B5EF4-FFF2-40B4-BE49-F238E27FC236}">
                <a16:creationId xmlns:a16="http://schemas.microsoft.com/office/drawing/2014/main" id="{AA3EA9DB-6025-2345-91BE-7CF13F2D1D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0942" y="5279971"/>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6" descr="Cloud_rec_Blue_XXSmall">
            <a:extLst>
              <a:ext uri="{FF2B5EF4-FFF2-40B4-BE49-F238E27FC236}">
                <a16:creationId xmlns:a16="http://schemas.microsoft.com/office/drawing/2014/main" id="{F47F4B84-4AE8-E349-8DE1-31B224330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273" y="5586229"/>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6" descr="Laptop_L">
            <a:extLst>
              <a:ext uri="{FF2B5EF4-FFF2-40B4-BE49-F238E27FC236}">
                <a16:creationId xmlns:a16="http://schemas.microsoft.com/office/drawing/2014/main" id="{2D56FF1E-1896-4249-8331-30A98AFEE8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1946" y="5486013"/>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7" descr="Server_Large">
            <a:extLst>
              <a:ext uri="{FF2B5EF4-FFF2-40B4-BE49-F238E27FC236}">
                <a16:creationId xmlns:a16="http://schemas.microsoft.com/office/drawing/2014/main" id="{8D9EBEAC-8A0C-0C46-8981-9B1BD0771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2677" y="5374654"/>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75" descr="Corporate_office_Medium">
            <a:extLst>
              <a:ext uri="{FF2B5EF4-FFF2-40B4-BE49-F238E27FC236}">
                <a16:creationId xmlns:a16="http://schemas.microsoft.com/office/drawing/2014/main" id="{C08070B9-CE97-7245-B96B-BE4CAD25F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7015" y="5485907"/>
            <a:ext cx="479860" cy="52050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Server_Large">
            <a:extLst>
              <a:ext uri="{FF2B5EF4-FFF2-40B4-BE49-F238E27FC236}">
                <a16:creationId xmlns:a16="http://schemas.microsoft.com/office/drawing/2014/main" id="{9A20C014-3AE0-7D4C-BE00-78A1BEA60D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9817" y="5447525"/>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le 85">
            <a:extLst>
              <a:ext uri="{FF2B5EF4-FFF2-40B4-BE49-F238E27FC236}">
                <a16:creationId xmlns:a16="http://schemas.microsoft.com/office/drawing/2014/main" id="{A317AF1A-E853-8045-B626-838D56236EA4}"/>
              </a:ext>
            </a:extLst>
          </p:cNvPr>
          <p:cNvSpPr/>
          <p:nvPr/>
        </p:nvSpPr>
        <p:spPr>
          <a:xfrm>
            <a:off x="2767303" y="5351818"/>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89" name="pasted-image.pdf">
            <a:extLst>
              <a:ext uri="{FF2B5EF4-FFF2-40B4-BE49-F238E27FC236}">
                <a16:creationId xmlns:a16="http://schemas.microsoft.com/office/drawing/2014/main" id="{5BF6F707-7FC2-9143-9637-B3A616DB00DC}"/>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183541" y="2767475"/>
            <a:ext cx="2318084"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4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304800" y="268225"/>
            <a:ext cx="5486400" cy="5988135"/>
          </a:xfrm>
        </p:spPr>
        <p:txBody>
          <a:bodyPr/>
          <a:lstStyle/>
          <a:p>
            <a:r>
              <a:rPr lang="en-US" altLang="en-US" dirty="0"/>
              <a:t>Virtual machines versus containers</a:t>
            </a:r>
          </a:p>
        </p:txBody>
      </p:sp>
      <p:sp>
        <p:nvSpPr>
          <p:cNvPr id="21" name="Content Placeholder 20">
            <a:extLst>
              <a:ext uri="{FF2B5EF4-FFF2-40B4-BE49-F238E27FC236}">
                <a16:creationId xmlns:a16="http://schemas.microsoft.com/office/drawing/2014/main" id="{5E6FA322-F1DC-2E44-B294-CE37CCF5BECD}"/>
              </a:ext>
            </a:extLst>
          </p:cNvPr>
          <p:cNvSpPr>
            <a:spLocks noGrp="1"/>
          </p:cNvSpPr>
          <p:nvPr>
            <p:ph sz="half" idx="2"/>
          </p:nvPr>
        </p:nvSpPr>
        <p:spPr/>
        <p:txBody>
          <a:bodyPr/>
          <a:lstStyle/>
          <a:p>
            <a:r>
              <a:rPr lang="en-US" altLang="en-US" sz="1800" dirty="0">
                <a:latin typeface="Arial" panose="020B0604020202020204" pitchFamily="34" charset="0"/>
                <a:cs typeface="Arial" panose="020B0604020202020204" pitchFamily="34" charset="0"/>
              </a:rPr>
              <a:t>Containers are isolated, but share OS and, where appropriate, bins/libraries</a:t>
            </a:r>
          </a:p>
        </p:txBody>
      </p:sp>
      <p:sp>
        <p:nvSpPr>
          <p:cNvPr id="20" name="Slide Number Placeholder 19"/>
          <p:cNvSpPr>
            <a:spLocks noGrp="1"/>
          </p:cNvSpPr>
          <p:nvPr>
            <p:ph type="sldNum" sz="quarter" idx="10"/>
          </p:nvPr>
        </p:nvSpPr>
        <p:spPr/>
        <p:txBody>
          <a:bodyPr/>
          <a:lstStyle/>
          <a:p>
            <a:fld id="{11A68DD8-55F1-4DDB-A894-47428CF80362}" type="slidenum">
              <a:rPr lang="en-US" smtClean="0"/>
              <a:pPr/>
              <a:t>6</a:t>
            </a:fld>
            <a:endParaRPr lang="en-US" dirty="0"/>
          </a:p>
        </p:txBody>
      </p:sp>
      <p:sp>
        <p:nvSpPr>
          <p:cNvPr id="3" name="Footer Placeholder 2"/>
          <p:cNvSpPr>
            <a:spLocks noGrp="1"/>
          </p:cNvSpPr>
          <p:nvPr>
            <p:ph type="ftr" sz="quarter" idx="11"/>
          </p:nvPr>
        </p:nvSpPr>
        <p:spPr/>
        <p:txBody>
          <a:bodyPr>
            <a:normAutofit/>
          </a:bodyPr>
          <a:lstStyle/>
          <a:p>
            <a:r>
              <a:rPr lang="en-US" dirty="0"/>
              <a:t>© 2018 IBM Corporation</a:t>
            </a:r>
          </a:p>
        </p:txBody>
      </p:sp>
      <p:sp>
        <p:nvSpPr>
          <p:cNvPr id="11" name="TextBox 10">
            <a:extLst>
              <a:ext uri="{FF2B5EF4-FFF2-40B4-BE49-F238E27FC236}">
                <a16:creationId xmlns:a16="http://schemas.microsoft.com/office/drawing/2014/main" id="{271F8443-BA71-5C4C-AABB-B6AE71EC5FD8}"/>
              </a:ext>
            </a:extLst>
          </p:cNvPr>
          <p:cNvSpPr txBox="1"/>
          <p:nvPr/>
        </p:nvSpPr>
        <p:spPr>
          <a:xfrm>
            <a:off x="1355805" y="4466615"/>
            <a:ext cx="376518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54" name="TextBox 53">
            <a:extLst>
              <a:ext uri="{FF2B5EF4-FFF2-40B4-BE49-F238E27FC236}">
                <a16:creationId xmlns:a16="http://schemas.microsoft.com/office/drawing/2014/main" id="{5E87544B-2611-0C41-878D-47AFC622AE07}"/>
              </a:ext>
            </a:extLst>
          </p:cNvPr>
          <p:cNvSpPr txBox="1"/>
          <p:nvPr/>
        </p:nvSpPr>
        <p:spPr>
          <a:xfrm>
            <a:off x="1352993" y="4087210"/>
            <a:ext cx="3768002"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55" name="TextBox 54">
            <a:extLst>
              <a:ext uri="{FF2B5EF4-FFF2-40B4-BE49-F238E27FC236}">
                <a16:creationId xmlns:a16="http://schemas.microsoft.com/office/drawing/2014/main" id="{9A23315D-9568-5446-8ABC-A45BCDEC083F}"/>
              </a:ext>
            </a:extLst>
          </p:cNvPr>
          <p:cNvSpPr txBox="1"/>
          <p:nvPr/>
        </p:nvSpPr>
        <p:spPr>
          <a:xfrm>
            <a:off x="1350629" y="3717769"/>
            <a:ext cx="3770365" cy="369332"/>
          </a:xfrm>
          <a:prstGeom prst="rect">
            <a:avLst/>
          </a:prstGeom>
          <a:solidFill>
            <a:schemeClr val="bg2"/>
          </a:solidFill>
          <a:ln>
            <a:solidFill>
              <a:schemeClr val="bg1"/>
            </a:solidFill>
          </a:ln>
        </p:spPr>
        <p:txBody>
          <a:bodyPr wrap="square" rtlCol="0" anchor="ctr" anchorCtr="0">
            <a:spAutoFit/>
          </a:bodyPr>
          <a:lstStyle/>
          <a:p>
            <a:pPr algn="ctr"/>
            <a:r>
              <a:rPr lang="en-US" dirty="0"/>
              <a:t>Hypervisor</a:t>
            </a:r>
          </a:p>
        </p:txBody>
      </p:sp>
      <p:sp>
        <p:nvSpPr>
          <p:cNvPr id="22" name="TextBox 21">
            <a:extLst>
              <a:ext uri="{FF2B5EF4-FFF2-40B4-BE49-F238E27FC236}">
                <a16:creationId xmlns:a16="http://schemas.microsoft.com/office/drawing/2014/main" id="{C95BA9B5-711F-9B45-9321-411B7C468763}"/>
              </a:ext>
            </a:extLst>
          </p:cNvPr>
          <p:cNvSpPr txBox="1"/>
          <p:nvPr/>
        </p:nvSpPr>
        <p:spPr>
          <a:xfrm rot="16200000">
            <a:off x="-191972" y="2579217"/>
            <a:ext cx="1922321" cy="369332"/>
          </a:xfrm>
          <a:prstGeom prst="rect">
            <a:avLst/>
          </a:prstGeom>
          <a:noFill/>
        </p:spPr>
        <p:txBody>
          <a:bodyPr wrap="none" rtlCol="0">
            <a:spAutoFit/>
          </a:bodyPr>
          <a:lstStyle/>
          <a:p>
            <a:r>
              <a:rPr lang="en-US" dirty="0"/>
              <a:t>Virtual machines</a:t>
            </a:r>
          </a:p>
        </p:txBody>
      </p:sp>
      <p:sp>
        <p:nvSpPr>
          <p:cNvPr id="63" name="TextBox 62">
            <a:extLst>
              <a:ext uri="{FF2B5EF4-FFF2-40B4-BE49-F238E27FC236}">
                <a16:creationId xmlns:a16="http://schemas.microsoft.com/office/drawing/2014/main" id="{358DA6B0-AAA5-B04F-ACD9-573DAC18C606}"/>
              </a:ext>
            </a:extLst>
          </p:cNvPr>
          <p:cNvSpPr txBox="1"/>
          <p:nvPr/>
        </p:nvSpPr>
        <p:spPr>
          <a:xfrm>
            <a:off x="6906386" y="4464813"/>
            <a:ext cx="400204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64" name="TextBox 63">
            <a:extLst>
              <a:ext uri="{FF2B5EF4-FFF2-40B4-BE49-F238E27FC236}">
                <a16:creationId xmlns:a16="http://schemas.microsoft.com/office/drawing/2014/main" id="{3ADF50FE-5C39-7F43-9959-CC4E7159789C}"/>
              </a:ext>
            </a:extLst>
          </p:cNvPr>
          <p:cNvSpPr txBox="1"/>
          <p:nvPr/>
        </p:nvSpPr>
        <p:spPr>
          <a:xfrm>
            <a:off x="6915449" y="4097283"/>
            <a:ext cx="4002049"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66" name="TextBox 65">
            <a:extLst>
              <a:ext uri="{FF2B5EF4-FFF2-40B4-BE49-F238E27FC236}">
                <a16:creationId xmlns:a16="http://schemas.microsoft.com/office/drawing/2014/main" id="{A325F467-6D30-C84B-8C6B-A7C1B7A9355F}"/>
              </a:ext>
            </a:extLst>
          </p:cNvPr>
          <p:cNvSpPr txBox="1"/>
          <p:nvPr/>
        </p:nvSpPr>
        <p:spPr>
          <a:xfrm>
            <a:off x="6915449" y="3617791"/>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0" name="TextBox 69">
            <a:extLst>
              <a:ext uri="{FF2B5EF4-FFF2-40B4-BE49-F238E27FC236}">
                <a16:creationId xmlns:a16="http://schemas.microsoft.com/office/drawing/2014/main" id="{5DB4C51C-1399-604E-B097-49A9CAE76A9B}"/>
              </a:ext>
            </a:extLst>
          </p:cNvPr>
          <p:cNvSpPr txBox="1"/>
          <p:nvPr/>
        </p:nvSpPr>
        <p:spPr>
          <a:xfrm>
            <a:off x="8342329" y="3615050"/>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3" name="TextBox 72">
            <a:extLst>
              <a:ext uri="{FF2B5EF4-FFF2-40B4-BE49-F238E27FC236}">
                <a16:creationId xmlns:a16="http://schemas.microsoft.com/office/drawing/2014/main" id="{FF4D26AA-BAAD-7A4A-BF68-49A6F3CA1968}"/>
              </a:ext>
            </a:extLst>
          </p:cNvPr>
          <p:cNvSpPr txBox="1"/>
          <p:nvPr/>
        </p:nvSpPr>
        <p:spPr>
          <a:xfrm rot="5400000">
            <a:off x="8716656" y="2846780"/>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74" name="TextBox 73">
            <a:extLst>
              <a:ext uri="{FF2B5EF4-FFF2-40B4-BE49-F238E27FC236}">
                <a16:creationId xmlns:a16="http://schemas.microsoft.com/office/drawing/2014/main" id="{0880C028-5B79-5D48-8813-95B1A04F99F5}"/>
              </a:ext>
            </a:extLst>
          </p:cNvPr>
          <p:cNvSpPr txBox="1"/>
          <p:nvPr/>
        </p:nvSpPr>
        <p:spPr>
          <a:xfrm>
            <a:off x="9774661" y="3615050"/>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5" name="TextBox 74">
            <a:extLst>
              <a:ext uri="{FF2B5EF4-FFF2-40B4-BE49-F238E27FC236}">
                <a16:creationId xmlns:a16="http://schemas.microsoft.com/office/drawing/2014/main" id="{DE54C254-0D06-0142-919E-D9B5E8F4BE4E}"/>
              </a:ext>
            </a:extLst>
          </p:cNvPr>
          <p:cNvSpPr txBox="1"/>
          <p:nvPr/>
        </p:nvSpPr>
        <p:spPr>
          <a:xfrm rot="5400000">
            <a:off x="9485766" y="2947143"/>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6" name="TextBox 75">
            <a:extLst>
              <a:ext uri="{FF2B5EF4-FFF2-40B4-BE49-F238E27FC236}">
                <a16:creationId xmlns:a16="http://schemas.microsoft.com/office/drawing/2014/main" id="{CB9AD9F1-8EDB-E343-97EB-968504C875B8}"/>
              </a:ext>
            </a:extLst>
          </p:cNvPr>
          <p:cNvSpPr txBox="1"/>
          <p:nvPr/>
        </p:nvSpPr>
        <p:spPr>
          <a:xfrm rot="5400000">
            <a:off x="9870229" y="2947034"/>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7" name="TextBox 76">
            <a:extLst>
              <a:ext uri="{FF2B5EF4-FFF2-40B4-BE49-F238E27FC236}">
                <a16:creationId xmlns:a16="http://schemas.microsoft.com/office/drawing/2014/main" id="{0025D8EB-8B68-1241-9268-DC04CD732A6C}"/>
              </a:ext>
            </a:extLst>
          </p:cNvPr>
          <p:cNvSpPr txBox="1"/>
          <p:nvPr/>
        </p:nvSpPr>
        <p:spPr>
          <a:xfrm rot="5400000">
            <a:off x="10249241" y="2947034"/>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pic>
        <p:nvPicPr>
          <p:cNvPr id="78" name="Picture 11" descr="C:\!!!!Clip_art\!!!Large_Emf_collection\Bracket_3XLarge_145pc.emf">
            <a:extLst>
              <a:ext uri="{FF2B5EF4-FFF2-40B4-BE49-F238E27FC236}">
                <a16:creationId xmlns:a16="http://schemas.microsoft.com/office/drawing/2014/main" id="{B91C8332-D8C6-6F48-947A-A7FD52903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240" y="2791882"/>
            <a:ext cx="101250" cy="1192500"/>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B5A5158-ADA1-6B47-9773-8098D10AB271}"/>
              </a:ext>
            </a:extLst>
          </p:cNvPr>
          <p:cNvSpPr txBox="1"/>
          <p:nvPr/>
        </p:nvSpPr>
        <p:spPr>
          <a:xfrm rot="16200000">
            <a:off x="5719221" y="3176495"/>
            <a:ext cx="1279517" cy="369332"/>
          </a:xfrm>
          <a:prstGeom prst="rect">
            <a:avLst/>
          </a:prstGeom>
          <a:noFill/>
        </p:spPr>
        <p:txBody>
          <a:bodyPr wrap="none" rtlCol="0">
            <a:spAutoFit/>
          </a:bodyPr>
          <a:lstStyle/>
          <a:p>
            <a:r>
              <a:rPr lang="en-US" dirty="0"/>
              <a:t>containers</a:t>
            </a:r>
          </a:p>
        </p:txBody>
      </p:sp>
      <p:sp>
        <p:nvSpPr>
          <p:cNvPr id="80" name="TextBox 79">
            <a:extLst>
              <a:ext uri="{FF2B5EF4-FFF2-40B4-BE49-F238E27FC236}">
                <a16:creationId xmlns:a16="http://schemas.microsoft.com/office/drawing/2014/main" id="{02034CCE-A510-3B4E-AD35-FFF099D8FEBB}"/>
              </a:ext>
            </a:extLst>
          </p:cNvPr>
          <p:cNvSpPr txBox="1"/>
          <p:nvPr/>
        </p:nvSpPr>
        <p:spPr>
          <a:xfrm>
            <a:off x="6907148" y="2658030"/>
            <a:ext cx="1150788"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81" name="TextBox 80">
            <a:extLst>
              <a:ext uri="{FF2B5EF4-FFF2-40B4-BE49-F238E27FC236}">
                <a16:creationId xmlns:a16="http://schemas.microsoft.com/office/drawing/2014/main" id="{5CF268F0-9F03-5740-A78D-C7286F1F7771}"/>
              </a:ext>
            </a:extLst>
          </p:cNvPr>
          <p:cNvSpPr txBox="1"/>
          <p:nvPr/>
        </p:nvSpPr>
        <p:spPr>
          <a:xfrm rot="5400000">
            <a:off x="8145412" y="2846671"/>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35" name="TextBox 34">
            <a:extLst>
              <a:ext uri="{FF2B5EF4-FFF2-40B4-BE49-F238E27FC236}">
                <a16:creationId xmlns:a16="http://schemas.microsoft.com/office/drawing/2014/main" id="{F190C59D-F616-C94C-9806-B93287DD7A80}"/>
              </a:ext>
            </a:extLst>
          </p:cNvPr>
          <p:cNvSpPr txBox="1"/>
          <p:nvPr/>
        </p:nvSpPr>
        <p:spPr>
          <a:xfrm>
            <a:off x="1367571"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36" name="TextBox 35">
            <a:extLst>
              <a:ext uri="{FF2B5EF4-FFF2-40B4-BE49-F238E27FC236}">
                <a16:creationId xmlns:a16="http://schemas.microsoft.com/office/drawing/2014/main" id="{F59785A3-3408-384F-96F0-E00352B098E5}"/>
              </a:ext>
            </a:extLst>
          </p:cNvPr>
          <p:cNvSpPr txBox="1"/>
          <p:nvPr/>
        </p:nvSpPr>
        <p:spPr>
          <a:xfrm>
            <a:off x="1370915"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38" name="TextBox 37">
            <a:extLst>
              <a:ext uri="{FF2B5EF4-FFF2-40B4-BE49-F238E27FC236}">
                <a16:creationId xmlns:a16="http://schemas.microsoft.com/office/drawing/2014/main" id="{9D7B520C-24EA-9A4D-BD4C-0831324497B3}"/>
              </a:ext>
            </a:extLst>
          </p:cNvPr>
          <p:cNvSpPr txBox="1"/>
          <p:nvPr/>
        </p:nvSpPr>
        <p:spPr>
          <a:xfrm>
            <a:off x="1362190"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39" name="TextBox 38">
            <a:extLst>
              <a:ext uri="{FF2B5EF4-FFF2-40B4-BE49-F238E27FC236}">
                <a16:creationId xmlns:a16="http://schemas.microsoft.com/office/drawing/2014/main" id="{AE5957F3-F6DF-AE43-8C89-94A8A8BB4651}"/>
              </a:ext>
            </a:extLst>
          </p:cNvPr>
          <p:cNvSpPr txBox="1"/>
          <p:nvPr/>
        </p:nvSpPr>
        <p:spPr>
          <a:xfrm>
            <a:off x="2683253"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0" name="TextBox 39">
            <a:extLst>
              <a:ext uri="{FF2B5EF4-FFF2-40B4-BE49-F238E27FC236}">
                <a16:creationId xmlns:a16="http://schemas.microsoft.com/office/drawing/2014/main" id="{88534E02-835D-DF41-A346-1F1A6FD66217}"/>
              </a:ext>
            </a:extLst>
          </p:cNvPr>
          <p:cNvSpPr txBox="1"/>
          <p:nvPr/>
        </p:nvSpPr>
        <p:spPr>
          <a:xfrm>
            <a:off x="2686597"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1" name="TextBox 40">
            <a:extLst>
              <a:ext uri="{FF2B5EF4-FFF2-40B4-BE49-F238E27FC236}">
                <a16:creationId xmlns:a16="http://schemas.microsoft.com/office/drawing/2014/main" id="{4B149BA2-C2E7-224A-A8B8-F3F9DB26F3F7}"/>
              </a:ext>
            </a:extLst>
          </p:cNvPr>
          <p:cNvSpPr txBox="1"/>
          <p:nvPr/>
        </p:nvSpPr>
        <p:spPr>
          <a:xfrm>
            <a:off x="2677872"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42" name="TextBox 41">
            <a:extLst>
              <a:ext uri="{FF2B5EF4-FFF2-40B4-BE49-F238E27FC236}">
                <a16:creationId xmlns:a16="http://schemas.microsoft.com/office/drawing/2014/main" id="{906ADBEA-CCEE-9541-9FBF-29D42F94D20F}"/>
              </a:ext>
            </a:extLst>
          </p:cNvPr>
          <p:cNvSpPr txBox="1"/>
          <p:nvPr/>
        </p:nvSpPr>
        <p:spPr>
          <a:xfrm>
            <a:off x="4002645" y="2587052"/>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3" name="TextBox 42">
            <a:extLst>
              <a:ext uri="{FF2B5EF4-FFF2-40B4-BE49-F238E27FC236}">
                <a16:creationId xmlns:a16="http://schemas.microsoft.com/office/drawing/2014/main" id="{E56BB3A6-B69A-614D-BF00-573366687A5D}"/>
              </a:ext>
            </a:extLst>
          </p:cNvPr>
          <p:cNvSpPr txBox="1"/>
          <p:nvPr/>
        </p:nvSpPr>
        <p:spPr>
          <a:xfrm>
            <a:off x="4005989" y="1655939"/>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4" name="TextBox 43">
            <a:extLst>
              <a:ext uri="{FF2B5EF4-FFF2-40B4-BE49-F238E27FC236}">
                <a16:creationId xmlns:a16="http://schemas.microsoft.com/office/drawing/2014/main" id="{66AA56FA-5ACD-4149-8294-3BE362FCE6F2}"/>
              </a:ext>
            </a:extLst>
          </p:cNvPr>
          <p:cNvSpPr txBox="1"/>
          <p:nvPr/>
        </p:nvSpPr>
        <p:spPr>
          <a:xfrm>
            <a:off x="3997264" y="2966457"/>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pic>
        <p:nvPicPr>
          <p:cNvPr id="45" name="Picture 16" descr="C:\!!!!Clip_art\!!!Large_Emf_collection\Bracket_6XLarge_145pc.emf">
            <a:extLst>
              <a:ext uri="{FF2B5EF4-FFF2-40B4-BE49-F238E27FC236}">
                <a16:creationId xmlns:a16="http://schemas.microsoft.com/office/drawing/2014/main" id="{EA335E72-74F8-E743-8815-B5A848314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22" y="1666538"/>
            <a:ext cx="112500" cy="19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Dev versus Ops</a:t>
            </a:r>
          </a:p>
        </p:txBody>
      </p:sp>
      <p:sp>
        <p:nvSpPr>
          <p:cNvPr id="3" name="Slide Number Placeholder 2"/>
          <p:cNvSpPr>
            <a:spLocks noGrp="1"/>
          </p:cNvSpPr>
          <p:nvPr>
            <p:ph type="sldNum" sz="quarter" idx="10"/>
          </p:nvPr>
        </p:nvSpPr>
        <p:spPr/>
        <p:txBody>
          <a:bodyPr/>
          <a:lstStyle/>
          <a:p>
            <a:fld id="{9FD8E78C-0F93-4A43-ACD8-0787B77EB95B}" type="slidenum">
              <a:rPr lang="en-US" smtClean="0"/>
              <a:pPr/>
              <a:t>7</a:t>
            </a:fld>
            <a:endParaRPr lang="en-US" dirty="0"/>
          </a:p>
        </p:txBody>
      </p:sp>
      <p:sp>
        <p:nvSpPr>
          <p:cNvPr id="4" name="Footer Placeholder 3"/>
          <p:cNvSpPr>
            <a:spLocks noGrp="1"/>
          </p:cNvSpPr>
          <p:nvPr>
            <p:ph type="ftr" sz="quarter" idx="11"/>
          </p:nvPr>
        </p:nvSpPr>
        <p:spPr/>
        <p:txBody>
          <a:bodyPr>
            <a:normAutofit/>
          </a:bodyPr>
          <a:lstStyle/>
          <a:p>
            <a:r>
              <a:rPr lang="en-US" dirty="0"/>
              <a:t>© 2018 IBM Corporation</a:t>
            </a:r>
          </a:p>
        </p:txBody>
      </p:sp>
      <p:sp>
        <p:nvSpPr>
          <p:cNvPr id="6" name="Text Placeholder 5">
            <a:extLst>
              <a:ext uri="{FF2B5EF4-FFF2-40B4-BE49-F238E27FC236}">
                <a16:creationId xmlns:a16="http://schemas.microsoft.com/office/drawing/2014/main" id="{1F54E8A5-D1B9-BD42-9F50-B1D145D73282}"/>
              </a:ext>
            </a:extLst>
          </p:cNvPr>
          <p:cNvSpPr>
            <a:spLocks noGrp="1"/>
          </p:cNvSpPr>
          <p:nvPr>
            <p:ph type="body" sz="quarter" idx="13"/>
          </p:nvPr>
        </p:nvSpPr>
        <p:spPr/>
        <p:txBody>
          <a:bodyPr/>
          <a:lstStyle/>
          <a:p>
            <a:r>
              <a:rPr lang="en-US" sz="2400" dirty="0">
                <a:latin typeface="Arial" pitchFamily="34" charset="0"/>
                <a:cs typeface="Arial" pitchFamily="34" charset="0"/>
              </a:rPr>
              <a:t>Separation of concerns</a:t>
            </a:r>
          </a:p>
          <a:p>
            <a:pPr marL="285750" indent="-285750">
              <a:buFont typeface="Arial" pitchFamily="34" charset="0"/>
              <a:buChar char="•"/>
            </a:pPr>
            <a:r>
              <a:rPr lang="en-US" sz="1800" dirty="0">
                <a:latin typeface="Arial" pitchFamily="34" charset="0"/>
                <a:cs typeface="Arial" pitchFamily="34" charset="0"/>
              </a:rPr>
              <a:t>A container separates and bridges the </a:t>
            </a:r>
            <a:r>
              <a:rPr lang="en-US" sz="1800" b="1" i="1" dirty="0">
                <a:latin typeface="Arial" pitchFamily="34" charset="0"/>
                <a:cs typeface="Arial" pitchFamily="34" charset="0"/>
              </a:rPr>
              <a:t>Dev</a:t>
            </a:r>
            <a:r>
              <a:rPr lang="en-US" sz="1800" dirty="0">
                <a:latin typeface="Arial" pitchFamily="34" charset="0"/>
                <a:cs typeface="Arial" pitchFamily="34" charset="0"/>
              </a:rPr>
              <a:t> and </a:t>
            </a:r>
            <a:r>
              <a:rPr lang="en-US" sz="1800" b="1" i="1" dirty="0">
                <a:latin typeface="Arial" pitchFamily="34" charset="0"/>
                <a:cs typeface="Arial" pitchFamily="34" charset="0"/>
              </a:rPr>
              <a:t>Ops</a:t>
            </a:r>
            <a:r>
              <a:rPr lang="en-US" sz="1800" dirty="0">
                <a:latin typeface="Arial" pitchFamily="34" charset="0"/>
                <a:cs typeface="Arial" pitchFamily="34" charset="0"/>
              </a:rPr>
              <a:t> in DevOps</a:t>
            </a:r>
          </a:p>
          <a:p>
            <a:pPr marL="285750" indent="-285750">
              <a:buFont typeface="Arial" pitchFamily="34" charset="0"/>
              <a:buChar char="•"/>
            </a:pPr>
            <a:r>
              <a:rPr lang="en-US" sz="1800" b="1" i="1" dirty="0">
                <a:latin typeface="Arial" pitchFamily="34" charset="0"/>
                <a:cs typeface="Arial" pitchFamily="34" charset="0"/>
              </a:rPr>
              <a:t>Dev</a:t>
            </a:r>
            <a:r>
              <a:rPr lang="en-US" sz="1800" dirty="0">
                <a:latin typeface="Arial" pitchFamily="34" charset="0"/>
                <a:cs typeface="Arial" pitchFamily="34" charset="0"/>
              </a:rPr>
              <a:t> focuses on the application environment</a:t>
            </a:r>
          </a:p>
          <a:p>
            <a:pPr marL="285750" indent="-285750">
              <a:buFont typeface="Arial" pitchFamily="34" charset="0"/>
              <a:buChar char="•"/>
            </a:pPr>
            <a:r>
              <a:rPr lang="en-US" sz="1800" b="1" i="1" dirty="0">
                <a:latin typeface="Arial" pitchFamily="34" charset="0"/>
                <a:cs typeface="Arial" pitchFamily="34" charset="0"/>
              </a:rPr>
              <a:t>Ops</a:t>
            </a:r>
            <a:r>
              <a:rPr lang="en-US" sz="1800" dirty="0">
                <a:latin typeface="Arial" pitchFamily="34" charset="0"/>
                <a:cs typeface="Arial" pitchFamily="34" charset="0"/>
              </a:rPr>
              <a:t> focuses on the deployment environment</a:t>
            </a:r>
          </a:p>
          <a:p>
            <a:endParaRPr lang="en-US" sz="1800"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1464247970"/>
              </p:ext>
            </p:extLst>
          </p:nvPr>
        </p:nvGraphicFramePr>
        <p:xfrm>
          <a:off x="1544348" y="1481877"/>
          <a:ext cx="4257810" cy="4346314"/>
        </p:xfrm>
        <a:graphic>
          <a:graphicData uri="http://schemas.openxmlformats.org/drawingml/2006/table">
            <a:tbl>
              <a:tblPr firstRow="1">
                <a:tableStyleId>{69012ECD-51FC-41F1-AA8D-1B2483CD663E}</a:tableStyleId>
              </a:tblPr>
              <a:tblGrid>
                <a:gridCol w="2128905">
                  <a:extLst>
                    <a:ext uri="{9D8B030D-6E8A-4147-A177-3AD203B41FA5}">
                      <a16:colId xmlns:a16="http://schemas.microsoft.com/office/drawing/2014/main" val="20000"/>
                    </a:ext>
                  </a:extLst>
                </a:gridCol>
                <a:gridCol w="2128905">
                  <a:extLst>
                    <a:ext uri="{9D8B030D-6E8A-4147-A177-3AD203B41FA5}">
                      <a16:colId xmlns:a16="http://schemas.microsoft.com/office/drawing/2014/main" val="20001"/>
                    </a:ext>
                  </a:extLst>
                </a:gridCol>
              </a:tblGrid>
              <a:tr h="584538">
                <a:tc>
                  <a:txBody>
                    <a:bodyPr/>
                    <a:lstStyle/>
                    <a:p>
                      <a:pPr algn="ctr"/>
                      <a:r>
                        <a:rPr lang="en-US" sz="2800" b="0" dirty="0">
                          <a:latin typeface="Arial" pitchFamily="34" charset="0"/>
                          <a:cs typeface="Arial" pitchFamily="34" charset="0"/>
                        </a:rPr>
                        <a:t>Dev</a:t>
                      </a:r>
                    </a:p>
                  </a:txBody>
                  <a:tcPr marL="64980" marR="64980">
                    <a:lnR w="12700" cap="flat" cmpd="sng" algn="ctr">
                      <a:solidFill>
                        <a:schemeClr val="tx1"/>
                      </a:solidFill>
                      <a:prstDash val="solid"/>
                      <a:round/>
                      <a:headEnd type="none" w="med" len="med"/>
                      <a:tailEnd type="none" w="med" len="med"/>
                    </a:lnR>
                    <a:solidFill>
                      <a:schemeClr val="bg2">
                        <a:lumMod val="95000"/>
                      </a:schemeClr>
                    </a:solidFill>
                  </a:tcPr>
                </a:tc>
                <a:tc>
                  <a:txBody>
                    <a:bodyPr/>
                    <a:lstStyle/>
                    <a:p>
                      <a:pPr algn="ctr"/>
                      <a:r>
                        <a:rPr lang="en-US" sz="2800" b="0" dirty="0">
                          <a:latin typeface="Arial" pitchFamily="34" charset="0"/>
                          <a:cs typeface="Arial" pitchFamily="34" charset="0"/>
                        </a:rPr>
                        <a:t>Ops</a:t>
                      </a:r>
                    </a:p>
                  </a:txBody>
                  <a:tcPr marL="64980" marR="64980">
                    <a:lnL w="12700" cap="flat" cmpd="sng" algn="ctr">
                      <a:solidFill>
                        <a:schemeClr val="tx1"/>
                      </a:solidFill>
                      <a:prstDash val="solid"/>
                      <a:round/>
                      <a:headEnd type="none" w="med" len="med"/>
                      <a:tailEnd type="none" w="med" len="med"/>
                    </a:lnL>
                    <a:solidFill>
                      <a:schemeClr val="bg2">
                        <a:lumMod val="95000"/>
                      </a:schemeClr>
                    </a:solidFill>
                  </a:tcPr>
                </a:tc>
                <a:extLst>
                  <a:ext uri="{0D108BD9-81ED-4DB2-BD59-A6C34878D82A}">
                    <a16:rowId xmlns:a16="http://schemas.microsoft.com/office/drawing/2014/main" val="10000"/>
                  </a:ext>
                </a:extLst>
              </a:tr>
              <a:tr h="2146336">
                <a:tc>
                  <a:txBody>
                    <a:bodyPr/>
                    <a:lstStyle/>
                    <a:p>
                      <a:pPr marL="214313" indent="-214313">
                        <a:buFont typeface="Arial" charset="0"/>
                        <a:buChar char="•"/>
                      </a:pPr>
                      <a:endParaRPr lang="en-GB" sz="2000" b="1" dirty="0">
                        <a:solidFill>
                          <a:schemeClr val="tx1"/>
                        </a:solidFill>
                      </a:endParaRP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solidFill>
                      <a:schemeClr val="bg2"/>
                    </a:solidFill>
                  </a:tcPr>
                </a:tc>
                <a:tc>
                  <a:txBody>
                    <a:bodyPr/>
                    <a:lstStyle/>
                    <a:p>
                      <a:pPr marL="214313" indent="-214313">
                        <a:buFont typeface="Arial" panose="020B0604020202020204" pitchFamily="34" charset="0"/>
                        <a:buChar char="•"/>
                        <a:defRPr/>
                      </a:pPr>
                      <a:endParaRPr lang="en-GB" sz="2000" b="0" dirty="0">
                        <a:solidFill>
                          <a:schemeClr val="tx2"/>
                        </a:solidFill>
                        <a:cs typeface="Arial" panose="020B0604020202020204"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solidFill>
                      <a:schemeClr val="bg2"/>
                    </a:solidFill>
                  </a:tcPr>
                </a:tc>
                <a:extLst>
                  <a:ext uri="{0D108BD9-81ED-4DB2-BD59-A6C34878D82A}">
                    <a16:rowId xmlns:a16="http://schemas.microsoft.com/office/drawing/2014/main" val="10001"/>
                  </a:ext>
                </a:extLst>
              </a:tr>
              <a:tr h="1229194">
                <a:tc>
                  <a:txBody>
                    <a:bodyPr/>
                    <a:lstStyle/>
                    <a:p>
                      <a:pPr marL="214313" indent="-214313">
                        <a:buFont typeface="Arial" charset="0"/>
                        <a:buChar char="•"/>
                      </a:pPr>
                      <a:r>
                        <a:rPr lang="en-GB" sz="2000" b="0" dirty="0">
                          <a:solidFill>
                            <a:schemeClr val="tx1"/>
                          </a:solidFill>
                          <a:latin typeface="Arial" pitchFamily="34" charset="0"/>
                          <a:cs typeface="Arial" pitchFamily="34" charset="0"/>
                        </a:rPr>
                        <a:t>Code</a:t>
                      </a:r>
                    </a:p>
                    <a:p>
                      <a:pPr marL="214313" indent="-214313">
                        <a:buFont typeface="Arial" charset="0"/>
                        <a:buChar char="•"/>
                      </a:pPr>
                      <a:r>
                        <a:rPr lang="en-GB" sz="2000" b="0" dirty="0">
                          <a:solidFill>
                            <a:schemeClr val="tx1"/>
                          </a:solidFill>
                          <a:latin typeface="Arial" pitchFamily="34" charset="0"/>
                          <a:cs typeface="Arial" pitchFamily="34" charset="0"/>
                        </a:rPr>
                        <a:t>Libraries</a:t>
                      </a:r>
                    </a:p>
                    <a:p>
                      <a:pPr marL="214313" indent="-214313">
                        <a:buFont typeface="Arial" charset="0"/>
                        <a:buChar char="•"/>
                      </a:pPr>
                      <a:r>
                        <a:rPr lang="en-GB" sz="2000" b="0" dirty="0">
                          <a:solidFill>
                            <a:schemeClr val="tx1"/>
                          </a:solidFill>
                          <a:latin typeface="Arial" pitchFamily="34" charset="0"/>
                          <a:cs typeface="Arial" pitchFamily="34" charset="0"/>
                        </a:rPr>
                        <a:t>Configuration</a:t>
                      </a:r>
                    </a:p>
                    <a:p>
                      <a:pPr marL="214313" indent="-214313">
                        <a:buFont typeface="Arial" charset="0"/>
                        <a:buChar char="•"/>
                      </a:pPr>
                      <a:r>
                        <a:rPr lang="en-GB" sz="2000" b="0" dirty="0">
                          <a:solidFill>
                            <a:schemeClr val="tx1"/>
                          </a:solidFill>
                          <a:latin typeface="Arial" pitchFamily="34" charset="0"/>
                          <a:cs typeface="Arial" pitchFamily="34" charset="0"/>
                        </a:rPr>
                        <a:t>Server runtime</a:t>
                      </a:r>
                    </a:p>
                    <a:p>
                      <a:pPr marL="214313" indent="-214313">
                        <a:buFont typeface="Arial" charset="0"/>
                        <a:buChar char="•"/>
                      </a:pPr>
                      <a:r>
                        <a:rPr lang="en-GB" sz="2000" b="0" dirty="0">
                          <a:solidFill>
                            <a:schemeClr val="tx1"/>
                          </a:solidFill>
                          <a:latin typeface="Arial" pitchFamily="34" charset="0"/>
                          <a:cs typeface="Arial" pitchFamily="34" charset="0"/>
                        </a:rPr>
                        <a:t>OS</a:t>
                      </a: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lnB w="6350" cap="flat" cmpd="sng" algn="ctr">
                      <a:noFill/>
                      <a:prstDash val="solid"/>
                      <a:miter lim="800000"/>
                    </a:lnB>
                    <a:solidFill>
                      <a:schemeClr val="bg2"/>
                    </a:solidFill>
                  </a:tcPr>
                </a:tc>
                <a:tc>
                  <a:txBody>
                    <a:bodyPr/>
                    <a:lstStyle/>
                    <a:p>
                      <a:pPr marL="214313" indent="-214313">
                        <a:buFont typeface="Arial" panose="020B0604020202020204" pitchFamily="34" charset="0"/>
                        <a:buChar char="•"/>
                        <a:defRPr/>
                      </a:pPr>
                      <a:r>
                        <a:rPr lang="en-GB" sz="2000" b="0" dirty="0">
                          <a:latin typeface="Arial" pitchFamily="34" charset="0"/>
                          <a:cs typeface="Arial" pitchFamily="34" charset="0"/>
                        </a:rPr>
                        <a:t>Logging</a:t>
                      </a:r>
                    </a:p>
                    <a:p>
                      <a:pPr marL="214313" indent="-214313">
                        <a:buFont typeface="Arial" panose="020B0604020202020204" pitchFamily="34" charset="0"/>
                        <a:buChar char="•"/>
                        <a:defRPr/>
                      </a:pPr>
                      <a:r>
                        <a:rPr lang="en-GB" sz="2000" b="0" dirty="0">
                          <a:latin typeface="Arial" pitchFamily="34" charset="0"/>
                          <a:cs typeface="Arial" pitchFamily="34" charset="0"/>
                        </a:rPr>
                        <a:t>Remote access</a:t>
                      </a:r>
                    </a:p>
                    <a:p>
                      <a:pPr marL="214313" indent="-214313">
                        <a:buFont typeface="Arial" panose="020B0604020202020204" pitchFamily="34" charset="0"/>
                        <a:buChar char="•"/>
                        <a:defRPr/>
                      </a:pPr>
                      <a:r>
                        <a:rPr lang="en-GB" sz="2000" b="0" dirty="0">
                          <a:latin typeface="Arial" pitchFamily="34" charset="0"/>
                          <a:cs typeface="Arial" pitchFamily="34" charset="0"/>
                        </a:rPr>
                        <a:t>Network configuration</a:t>
                      </a:r>
                    </a:p>
                    <a:p>
                      <a:pPr marL="214313" indent="-214313">
                        <a:buFont typeface="Arial" panose="020B0604020202020204" pitchFamily="34" charset="0"/>
                        <a:buChar char="•"/>
                        <a:defRPr/>
                      </a:pPr>
                      <a:r>
                        <a:rPr lang="en-GB" sz="2000" b="0" dirty="0">
                          <a:latin typeface="Arial" pitchFamily="34" charset="0"/>
                          <a:cs typeface="Arial" pitchFamily="34" charset="0"/>
                        </a:rPr>
                        <a:t>Monitoring</a:t>
                      </a:r>
                      <a:endParaRPr lang="en-GB" sz="2000" b="0" dirty="0">
                        <a:solidFill>
                          <a:schemeClr val="tx2"/>
                        </a:solidFill>
                        <a:latin typeface="Arial" pitchFamily="34" charset="0"/>
                        <a:cs typeface="Arial"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lnB w="6350" cap="flat" cmpd="sng" algn="ctr">
                      <a:noFill/>
                      <a:prstDash val="solid"/>
                      <a:miter lim="800000"/>
                    </a:lnB>
                    <a:solidFill>
                      <a:schemeClr val="bg2"/>
                    </a:solidFill>
                  </a:tcPr>
                </a:tc>
                <a:extLst>
                  <a:ext uri="{0D108BD9-81ED-4DB2-BD59-A6C34878D82A}">
                    <a16:rowId xmlns:a16="http://schemas.microsoft.com/office/drawing/2014/main" val="10002"/>
                  </a:ext>
                </a:extLst>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841645" y="2624877"/>
            <a:ext cx="1612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7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277B968-A47C-E048-AB1D-CD70FEB52CD9}"/>
              </a:ext>
            </a:extLst>
          </p:cNvPr>
          <p:cNvSpPr>
            <a:spLocks noGrp="1"/>
          </p:cNvSpPr>
          <p:nvPr>
            <p:ph type="title"/>
          </p:nvPr>
        </p:nvSpPr>
        <p:spPr/>
        <p:txBody>
          <a:bodyPr/>
          <a:lstStyle/>
          <a:p>
            <a:r>
              <a:rPr lang="en-US" altLang="en-US" dirty="0"/>
              <a:t>Benefits of using containers</a:t>
            </a:r>
          </a:p>
        </p:txBody>
      </p:sp>
      <p:sp>
        <p:nvSpPr>
          <p:cNvPr id="48130" name="Content Placeholder 2">
            <a:extLst>
              <a:ext uri="{FF2B5EF4-FFF2-40B4-BE49-F238E27FC236}">
                <a16:creationId xmlns:a16="http://schemas.microsoft.com/office/drawing/2014/main" id="{3E801DC2-3DFC-6F43-BD8C-94CD21408143}"/>
              </a:ext>
            </a:extLst>
          </p:cNvPr>
          <p:cNvSpPr>
            <a:spLocks noGrp="1"/>
          </p:cNvSpPr>
          <p:nvPr>
            <p:ph type="body" sz="quarter" idx="13"/>
          </p:nvPr>
        </p:nvSpPr>
        <p:spPr/>
        <p:txBody>
          <a:bodyPr/>
          <a:lstStyle/>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p:txBody>
      </p:sp>
      <p:sp>
        <p:nvSpPr>
          <p:cNvPr id="2" name="Text Placeholder 1">
            <a:extLst>
              <a:ext uri="{FF2B5EF4-FFF2-40B4-BE49-F238E27FC236}">
                <a16:creationId xmlns:a16="http://schemas.microsoft.com/office/drawing/2014/main" id="{48A9E820-4CC6-224C-A024-6902BB6147DE}"/>
              </a:ext>
            </a:extLst>
          </p:cNvPr>
          <p:cNvSpPr>
            <a:spLocks noGrp="1"/>
          </p:cNvSpPr>
          <p:nvPr>
            <p:ph type="body" sz="quarter" idx="14"/>
          </p:nvPr>
        </p:nvSpPr>
        <p:spPr/>
        <p:txBody>
          <a:bodyPr/>
          <a:lstStyle/>
          <a:p>
            <a:pPr marL="285750" indent="-285750">
              <a:buFont typeface="Arial" panose="020B0604020202020204" pitchFamily="34" charset="0"/>
              <a:buChar char="•"/>
            </a:pPr>
            <a:r>
              <a:rPr lang="en-US" altLang="en-US" dirty="0"/>
              <a:t>Can run on many </a:t>
            </a:r>
            <a:r>
              <a:rPr lang="en-US" altLang="en-US" b="1" dirty="0"/>
              <a:t>different platforms</a:t>
            </a:r>
          </a:p>
          <a:p>
            <a:pPr marL="285750" indent="-285750">
              <a:buFont typeface="Arial" panose="020B0604020202020204" pitchFamily="34" charset="0"/>
              <a:buChar char="•"/>
            </a:pPr>
            <a:r>
              <a:rPr lang="en-US" altLang="en-US" dirty="0"/>
              <a:t>Processes </a:t>
            </a:r>
            <a:r>
              <a:rPr lang="en-US" altLang="en-US" b="1" dirty="0"/>
              <a:t>share</a:t>
            </a:r>
            <a:r>
              <a:rPr lang="en-US" altLang="en-US" dirty="0"/>
              <a:t> OS resources, but remain segregated</a:t>
            </a:r>
          </a:p>
          <a:p>
            <a:pPr marL="285750" indent="-285750">
              <a:buFont typeface="Arial" panose="020B0604020202020204" pitchFamily="34" charset="0"/>
              <a:buChar char="•"/>
            </a:pPr>
            <a:r>
              <a:rPr lang="en-US" altLang="en-US" b="1" dirty="0"/>
              <a:t>Isolate</a:t>
            </a:r>
            <a:r>
              <a:rPr lang="en-US" altLang="en-US" dirty="0"/>
              <a:t> the different requirements between the applications that run inside the container, and the operations that run outside the container</a:t>
            </a:r>
          </a:p>
          <a:p>
            <a:pPr marL="285750" indent="-285750">
              <a:buFont typeface="Arial" panose="020B0604020202020204" pitchFamily="34" charset="0"/>
              <a:buChar char="•"/>
            </a:pPr>
            <a:r>
              <a:rPr lang="en-US" altLang="en-US" dirty="0"/>
              <a:t>Quick and easy to create, delete, start, stop, download, and share</a:t>
            </a:r>
          </a:p>
          <a:p>
            <a:pPr marL="285750" indent="-285750">
              <a:buFont typeface="Arial" panose="020B0604020202020204" pitchFamily="34" charset="0"/>
              <a:buChar char="•"/>
            </a:pPr>
            <a:r>
              <a:rPr lang="en-US" altLang="en-US" dirty="0"/>
              <a:t>Use hardware resources more efficiently than virtual machines, and are more lightweight</a:t>
            </a:r>
          </a:p>
          <a:p>
            <a:pPr marL="285750" indent="-285750">
              <a:buFont typeface="Arial" panose="020B0604020202020204" pitchFamily="34" charset="0"/>
              <a:buChar char="•"/>
            </a:pPr>
            <a:r>
              <a:rPr lang="en-US" altLang="en-US" dirty="0"/>
              <a:t>Can be treated as </a:t>
            </a:r>
            <a:r>
              <a:rPr lang="en-US" altLang="en-US" b="1" dirty="0"/>
              <a:t>unchangeable</a:t>
            </a:r>
          </a:p>
          <a:p>
            <a:endParaRPr lang="en-US" dirty="0"/>
          </a:p>
        </p:txBody>
      </p:sp>
      <p:pic>
        <p:nvPicPr>
          <p:cNvPr id="48131" name="Picture 3">
            <a:extLst>
              <a:ext uri="{FF2B5EF4-FFF2-40B4-BE49-F238E27FC236}">
                <a16:creationId xmlns:a16="http://schemas.microsoft.com/office/drawing/2014/main" id="{B264AF54-4782-AB43-BCCF-B5526619E1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1325" y="6550025"/>
            <a:ext cx="3810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14">
            <a:extLst>
              <a:ext uri="{FF2B5EF4-FFF2-40B4-BE49-F238E27FC236}">
                <a16:creationId xmlns:a16="http://schemas.microsoft.com/office/drawing/2014/main" id="{5B0A89B2-1033-5045-80E9-DA64C7A8E209}"/>
              </a:ext>
            </a:extLst>
          </p:cNvPr>
          <p:cNvPicPr>
            <a:picLocks noGrp="1" noChangeAspect="1"/>
          </p:cNvPicPr>
          <p:nvPr>
            <p:ph type="pic" sz="quarter" idx="15"/>
          </p:nvPr>
        </p:nvPicPr>
        <p:blipFill>
          <a:blip r:embed="rId4" cstate="email">
            <a:extLst>
              <a:ext uri="{28A0092B-C50C-407E-A947-70E740481C1C}">
                <a14:useLocalDpi xmlns:a14="http://schemas.microsoft.com/office/drawing/2010/main"/>
              </a:ext>
            </a:extLst>
          </a:blip>
          <a:srcRect l="23122" r="23122"/>
          <a:stretch>
            <a:fillRect/>
          </a:stretch>
        </p:blipFill>
        <p:spPr>
          <a:xfrm>
            <a:off x="6081932" y="16412"/>
            <a:ext cx="6096000" cy="6858000"/>
          </a:xfrm>
        </p:spPr>
      </p:pic>
    </p:spTree>
    <p:extLst>
      <p:ext uri="{BB962C8B-B14F-4D97-AF65-F5344CB8AC3E}">
        <p14:creationId xmlns:p14="http://schemas.microsoft.com/office/powerpoint/2010/main" val="281632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520C7B32-E111-B446-ADA1-85EE998CC23E}"/>
              </a:ext>
            </a:extLst>
          </p:cNvPr>
          <p:cNvSpPr>
            <a:spLocks noGrp="1"/>
          </p:cNvSpPr>
          <p:nvPr>
            <p:ph sz="quarter" idx="15"/>
          </p:nvPr>
        </p:nvSpPr>
        <p:spPr/>
        <p:txBody>
          <a:bodyPr/>
          <a:lstStyle/>
          <a:p>
            <a:r>
              <a:rPr lang="en-US" b="1" dirty="0"/>
              <a:t>Open Container Initiative (OCI)</a:t>
            </a:r>
          </a:p>
          <a:p>
            <a:r>
              <a:rPr lang="en-US" dirty="0"/>
              <a:t>A Linux Foundation project that is developing a governed container standard </a:t>
            </a:r>
          </a:p>
          <a:p>
            <a:endParaRPr lang="en-US" dirty="0"/>
          </a:p>
        </p:txBody>
      </p:sp>
      <p:sp>
        <p:nvSpPr>
          <p:cNvPr id="21" name="Content Placeholder 20">
            <a:extLst>
              <a:ext uri="{FF2B5EF4-FFF2-40B4-BE49-F238E27FC236}">
                <a16:creationId xmlns:a16="http://schemas.microsoft.com/office/drawing/2014/main" id="{B47AB8C1-C7AD-8B47-92FB-2BBC666CE461}"/>
              </a:ext>
            </a:extLst>
          </p:cNvPr>
          <p:cNvSpPr>
            <a:spLocks noGrp="1"/>
          </p:cNvSpPr>
          <p:nvPr>
            <p:ph sz="quarter" idx="16"/>
          </p:nvPr>
        </p:nvSpPr>
        <p:spPr/>
        <p:txBody>
          <a:bodyPr/>
          <a:lstStyle/>
          <a:p>
            <a:r>
              <a:rPr lang="en-US" b="1" dirty="0"/>
              <a:t>Rocket (</a:t>
            </a:r>
            <a:r>
              <a:rPr lang="en-US" b="1" dirty="0" err="1"/>
              <a:t>rkt</a:t>
            </a:r>
            <a:r>
              <a:rPr lang="en-US" b="1" dirty="0"/>
              <a:t>)</a:t>
            </a:r>
          </a:p>
          <a:p>
            <a:r>
              <a:rPr lang="en-US" dirty="0"/>
              <a:t>An emerging container standard from CoreOS, the company that developed etcd </a:t>
            </a:r>
          </a:p>
          <a:p>
            <a:endParaRPr lang="en-US" dirty="0"/>
          </a:p>
        </p:txBody>
      </p:sp>
      <p:sp>
        <p:nvSpPr>
          <p:cNvPr id="22" name="Content Placeholder 21">
            <a:extLst>
              <a:ext uri="{FF2B5EF4-FFF2-40B4-BE49-F238E27FC236}">
                <a16:creationId xmlns:a16="http://schemas.microsoft.com/office/drawing/2014/main" id="{871DFE7C-30E0-6F44-8DE3-CDCEA418F9CA}"/>
              </a:ext>
            </a:extLst>
          </p:cNvPr>
          <p:cNvSpPr>
            <a:spLocks noGrp="1"/>
          </p:cNvSpPr>
          <p:nvPr>
            <p:ph sz="quarter" idx="17"/>
          </p:nvPr>
        </p:nvSpPr>
        <p:spPr/>
        <p:txBody>
          <a:bodyPr/>
          <a:lstStyle/>
          <a:p>
            <a:r>
              <a:rPr lang="en-US" b="1" dirty="0"/>
              <a:t>Garden</a:t>
            </a:r>
          </a:p>
          <a:p>
            <a:r>
              <a:rPr lang="en-US" dirty="0"/>
              <a:t>Cloud Foundry component for creating and managing containers</a:t>
            </a:r>
          </a:p>
        </p:txBody>
      </p:sp>
      <p:sp>
        <p:nvSpPr>
          <p:cNvPr id="23" name="Content Placeholder 22">
            <a:extLst>
              <a:ext uri="{FF2B5EF4-FFF2-40B4-BE49-F238E27FC236}">
                <a16:creationId xmlns:a16="http://schemas.microsoft.com/office/drawing/2014/main" id="{20BBB6D6-994F-AD4F-A21C-FF8D78B48158}"/>
              </a:ext>
            </a:extLst>
          </p:cNvPr>
          <p:cNvSpPr>
            <a:spLocks noGrp="1"/>
          </p:cNvSpPr>
          <p:nvPr>
            <p:ph sz="quarter" idx="18"/>
          </p:nvPr>
        </p:nvSpPr>
        <p:spPr/>
        <p:txBody>
          <a:bodyPr/>
          <a:lstStyle/>
          <a:p>
            <a:r>
              <a:rPr lang="en-US" b="1" dirty="0"/>
              <a:t>Docker</a:t>
            </a:r>
          </a:p>
          <a:p>
            <a:r>
              <a:rPr lang="en-US" dirty="0"/>
              <a:t>The most common standard, made Linux containers usable by the masses </a:t>
            </a:r>
          </a:p>
          <a:p>
            <a:endParaRPr lang="en-US" dirty="0"/>
          </a:p>
        </p:txBody>
      </p:sp>
      <p:sp>
        <p:nvSpPr>
          <p:cNvPr id="6" name="Slide Number Placeholder 5">
            <a:extLst>
              <a:ext uri="{FF2B5EF4-FFF2-40B4-BE49-F238E27FC236}">
                <a16:creationId xmlns:a16="http://schemas.microsoft.com/office/drawing/2014/main" id="{BF04A377-EE35-1D4F-82BA-097152AA91AA}"/>
              </a:ext>
            </a:extLst>
          </p:cNvPr>
          <p:cNvSpPr>
            <a:spLocks noGrp="1"/>
          </p:cNvSpPr>
          <p:nvPr>
            <p:ph type="sldNum" sz="quarter" idx="10"/>
          </p:nvPr>
        </p:nvSpPr>
        <p:spPr/>
        <p:txBody>
          <a:bodyPr/>
          <a:lstStyle/>
          <a:p>
            <a:fld id="{D0BE6F14-FF48-0F4F-A8AA-2E3F25371E4A}" type="slidenum">
              <a:rPr lang="en-US" smtClean="0"/>
              <a:pPr/>
              <a:t>9</a:t>
            </a:fld>
            <a:endParaRPr lang="en-US" dirty="0"/>
          </a:p>
        </p:txBody>
      </p:sp>
      <p:sp>
        <p:nvSpPr>
          <p:cNvPr id="2" name="Footer Placeholder 1">
            <a:extLst>
              <a:ext uri="{FF2B5EF4-FFF2-40B4-BE49-F238E27FC236}">
                <a16:creationId xmlns:a16="http://schemas.microsoft.com/office/drawing/2014/main" id="{9413A76C-D76C-6242-AADD-289F37EC25AF}"/>
              </a:ext>
            </a:extLst>
          </p:cNvPr>
          <p:cNvSpPr>
            <a:spLocks noGrp="1"/>
          </p:cNvSpPr>
          <p:nvPr>
            <p:ph type="ftr" sz="quarter" idx="11"/>
          </p:nvPr>
        </p:nvSpPr>
        <p:spPr/>
        <p:txBody>
          <a:bodyPr/>
          <a:lstStyle/>
          <a:p>
            <a:r>
              <a:rPr lang="de-DE" dirty="0"/>
              <a:t>© 2018 IBM Corporation</a:t>
            </a:r>
            <a:endParaRPr lang="en-US" dirty="0"/>
          </a:p>
        </p:txBody>
      </p:sp>
      <p:pic>
        <p:nvPicPr>
          <p:cNvPr id="43013" name="Picture 7"/>
          <p:cNvPicPr>
            <a:picLocks noChangeAspect="1"/>
          </p:cNvPicPr>
          <p:nvPr/>
        </p:nvPicPr>
        <p:blipFill>
          <a:blip r:embed="rId3">
            <a:alphaModFix amt="50000"/>
            <a:extLst>
              <a:ext uri="{28A0092B-C50C-407E-A947-70E740481C1C}">
                <a14:useLocalDpi xmlns:a14="http://schemas.microsoft.com/office/drawing/2010/main"/>
              </a:ext>
            </a:extLst>
          </a:blip>
          <a:srcRect/>
          <a:stretch>
            <a:fillRect/>
          </a:stretch>
        </p:blipFill>
        <p:spPr bwMode="auto">
          <a:xfrm>
            <a:off x="9289557" y="5143500"/>
            <a:ext cx="275688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p:cNvPicPr>
            <a:picLocks noChangeAspect="1"/>
          </p:cNvPicPr>
          <p:nvPr/>
        </p:nvPicPr>
        <p:blipFill>
          <a:blip r:embed="rId4" cstate="email">
            <a:alphaModFix amt="50000"/>
            <a:extLst>
              <a:ext uri="{28A0092B-C50C-407E-A947-70E740481C1C}">
                <a14:useLocalDpi xmlns:a14="http://schemas.microsoft.com/office/drawing/2010/main"/>
              </a:ext>
            </a:extLst>
          </a:blip>
          <a:srcRect/>
          <a:stretch>
            <a:fillRect/>
          </a:stretch>
        </p:blipFill>
        <p:spPr bwMode="auto">
          <a:xfrm>
            <a:off x="6163941" y="5637302"/>
            <a:ext cx="2922412" cy="54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cstate="email">
            <a:alphaModFix amt="50000"/>
            <a:extLst>
              <a:ext uri="{28A0092B-C50C-407E-A947-70E740481C1C}">
                <a14:useLocalDpi xmlns:a14="http://schemas.microsoft.com/office/drawing/2010/main"/>
              </a:ext>
            </a:extLst>
          </a:blip>
          <a:stretch>
            <a:fillRect/>
          </a:stretch>
        </p:blipFill>
        <p:spPr>
          <a:xfrm>
            <a:off x="3714753" y="5143500"/>
            <a:ext cx="1714494" cy="800100"/>
          </a:xfrm>
          <a:prstGeom prst="rect">
            <a:avLst/>
          </a:prstGeom>
        </p:spPr>
      </p:pic>
      <p:pic>
        <p:nvPicPr>
          <p:cNvPr id="31" name="Picture 30">
            <a:extLst>
              <a:ext uri="{FF2B5EF4-FFF2-40B4-BE49-F238E27FC236}">
                <a16:creationId xmlns:a16="http://schemas.microsoft.com/office/drawing/2014/main" id="{92435E87-7F8B-E24B-A3E5-2FB399B3A19E}"/>
              </a:ext>
            </a:extLst>
          </p:cNvPr>
          <p:cNvPicPr>
            <a:picLocks noChangeAspect="1"/>
          </p:cNvPicPr>
          <p:nvPr/>
        </p:nvPicPr>
        <p:blipFill>
          <a:blip r:embed="rId6">
            <a:alphaModFix amt="50000"/>
          </a:blip>
          <a:stretch>
            <a:fillRect/>
          </a:stretch>
        </p:blipFill>
        <p:spPr>
          <a:xfrm>
            <a:off x="838200" y="4941089"/>
            <a:ext cx="1447799" cy="1212752"/>
          </a:xfrm>
          <a:prstGeom prst="rect">
            <a:avLst/>
          </a:prstGeom>
        </p:spPr>
      </p:pic>
      <p:sp>
        <p:nvSpPr>
          <p:cNvPr id="5" name="Title 4">
            <a:extLst>
              <a:ext uri="{FF2B5EF4-FFF2-40B4-BE49-F238E27FC236}">
                <a16:creationId xmlns:a16="http://schemas.microsoft.com/office/drawing/2014/main" id="{8C51180C-0807-A549-A44D-8DE24DAAE5D1}"/>
              </a:ext>
            </a:extLst>
          </p:cNvPr>
          <p:cNvSpPr>
            <a:spLocks noGrp="1"/>
          </p:cNvSpPr>
          <p:nvPr>
            <p:ph type="title"/>
          </p:nvPr>
        </p:nvSpPr>
        <p:spPr/>
        <p:txBody>
          <a:bodyPr/>
          <a:lstStyle/>
          <a:p>
            <a:r>
              <a:rPr lang="en-US" dirty="0"/>
              <a:t>Container ecosystem</a:t>
            </a:r>
          </a:p>
        </p:txBody>
      </p:sp>
    </p:spTree>
    <p:extLst>
      <p:ext uri="{BB962C8B-B14F-4D97-AF65-F5344CB8AC3E}">
        <p14:creationId xmlns:p14="http://schemas.microsoft.com/office/powerpoint/2010/main" val="1174602578"/>
      </p:ext>
    </p:extLst>
  </p:cSld>
  <p:clrMapOvr>
    <a:masterClrMapping/>
  </p:clrMapOvr>
</p:sld>
</file>

<file path=ppt/theme/theme1.xml><?xml version="1.0" encoding="utf-8"?>
<a:theme xmlns:a="http://schemas.openxmlformats.org/drawingml/2006/main" name="IBM_Cloud_Presentation_2018_V01_Arial">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A1BD58F6-E81A-854C-BFCF-EAC58112517E}"/>
    </a:ext>
  </a:extLst>
</a:theme>
</file>

<file path=ppt/theme/theme2.xml><?xml version="1.0" encoding="utf-8"?>
<a:theme xmlns:a="http://schemas.openxmlformats.org/drawingml/2006/main" name="dk_blu_background_2017">
  <a:themeElements>
    <a:clrScheme name="Custom 48">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66A4BF9-99CE-D546-89D5-EF1B2D67DA40}"/>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8523B168-3ECD-FA44-B288-4C24BB980986}"/>
    </a:ext>
  </a:extLst>
</a:theme>
</file>

<file path=ppt/theme/theme4.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Cloud template</Template>
  <TotalTime>21037</TotalTime>
  <Words>1455</Words>
  <Application>Microsoft Macintosh PowerPoint</Application>
  <PresentationFormat>Widescreen</PresentationFormat>
  <Paragraphs>311</Paragraphs>
  <Slides>15</Slides>
  <Notes>15</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15</vt:i4>
      </vt:variant>
    </vt:vector>
  </HeadingPairs>
  <TitlesOfParts>
    <vt:vector size="34" baseType="lpstr">
      <vt:lpstr>MS PGothic</vt:lpstr>
      <vt:lpstr>SimSun</vt:lpstr>
      <vt:lpstr>ヒラギノ角ゴ Pro W3</vt:lpstr>
      <vt:lpstr>.AppleSystemUIFont</vt:lpstr>
      <vt:lpstr>Arial</vt:lpstr>
      <vt:lpstr>Calibri</vt:lpstr>
      <vt:lpstr>Courier</vt:lpstr>
      <vt:lpstr>Helvetica</vt:lpstr>
      <vt:lpstr>Helvetica Light</vt:lpstr>
      <vt:lpstr>Helvetica Neue for IBM</vt:lpstr>
      <vt:lpstr>Helvetica Neue for IBM Light</vt:lpstr>
      <vt:lpstr>IBM Plex Sans</vt:lpstr>
      <vt:lpstr>LucidaGrande</vt:lpstr>
      <vt:lpstr>Mangal</vt:lpstr>
      <vt:lpstr>Wingdings</vt:lpstr>
      <vt:lpstr>IBM_Cloud_Presentation_2018_V01_Arial</vt:lpstr>
      <vt:lpstr>dk_blu_background_2017</vt:lpstr>
      <vt:lpstr>gry_background_2017</vt:lpstr>
      <vt:lpstr>wht_background_2017</vt:lpstr>
      <vt:lpstr>Containers and Docker Concepts</vt:lpstr>
      <vt:lpstr>What are containers?</vt:lpstr>
      <vt:lpstr>PowerPoint Presentation</vt:lpstr>
      <vt:lpstr>The challenge</vt:lpstr>
      <vt:lpstr>Docker: a shipping container for code</vt:lpstr>
      <vt:lpstr>Virtual machines versus containers</vt:lpstr>
      <vt:lpstr>Dev versus Ops</vt:lpstr>
      <vt:lpstr>Benefits of using containers</vt:lpstr>
      <vt:lpstr>Container ecosystem</vt:lpstr>
      <vt:lpstr>Docker mission</vt:lpstr>
      <vt:lpstr>Docker adoption  Enables application development efficiency, making deployment more efficient, and eliminating vendor lock-in with true portability</vt:lpstr>
      <vt:lpstr>Docker basic concepts</vt:lpstr>
      <vt:lpstr>Docker architecture</vt:lpstr>
      <vt:lpstr>Typical workflow</vt:lpstr>
      <vt:lpstr>Docker shared and layered file systems technology</vt:lpstr>
    </vt:vector>
  </TitlesOfParts>
  <Company>IBM Corporation</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Concepts</dc:title>
  <dc:creator>ADMINIBM</dc:creator>
  <cp:lastModifiedBy>Eduardo Patrocinio</cp:lastModifiedBy>
  <cp:revision>74</cp:revision>
  <cp:lastPrinted>2018-06-07T16:51:58Z</cp:lastPrinted>
  <dcterms:created xsi:type="dcterms:W3CDTF">2018-05-24T17:17:59Z</dcterms:created>
  <dcterms:modified xsi:type="dcterms:W3CDTF">2018-06-24T16:10:35Z</dcterms:modified>
</cp:coreProperties>
</file>