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68" r:id="rId3"/>
    <p:sldId id="270" r:id="rId4"/>
    <p:sldId id="271" r:id="rId5"/>
    <p:sldId id="269" r:id="rId6"/>
    <p:sldId id="272" r:id="rId7"/>
    <p:sldId id="273" r:id="rId8"/>
    <p:sldId id="266" r:id="rId9"/>
    <p:sldId id="267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7256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762000" y="2474908"/>
            <a:ext cx="7090500" cy="1908184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sz="4000" b="1" dirty="0" smtClean="0">
                <a:solidFill>
                  <a:srgbClr val="A88000"/>
                </a:solidFill>
              </a:rPr>
              <a:t>Team 8 System Architecture</a:t>
            </a:r>
          </a:p>
          <a:p>
            <a:pPr lvl="0" algn="ctr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Adam </a:t>
            </a:r>
            <a:r>
              <a:rPr lang="en-US" sz="1800" b="1" dirty="0" err="1" smtClean="0">
                <a:solidFill>
                  <a:schemeClr val="tx1"/>
                </a:solidFill>
              </a:rPr>
              <a:t>Permann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lvl="0" algn="ctr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Kevin </a:t>
            </a:r>
            <a:r>
              <a:rPr lang="en-US" sz="1800" b="1" dirty="0" err="1" smtClean="0">
                <a:solidFill>
                  <a:schemeClr val="tx1"/>
                </a:solidFill>
              </a:rPr>
              <a:t>Vandehey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lvl="0" algn="ctr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Chris </a:t>
            </a:r>
            <a:r>
              <a:rPr lang="en-US" sz="1800" b="1" dirty="0" err="1" smtClean="0">
                <a:solidFill>
                  <a:schemeClr val="tx1"/>
                </a:solidFill>
              </a:rPr>
              <a:t>Osbourne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lvl="0" algn="ctr" rtl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Sam Stern</a:t>
            </a:r>
            <a:endParaRPr lang="en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28"/>
          <p:cNvSpPr/>
          <p:nvPr/>
        </p:nvSpPr>
        <p:spPr>
          <a:xfrm rot="16445764">
            <a:off x="1507060" y="1823744"/>
            <a:ext cx="5899033" cy="2401929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8" name="Shape 42"/>
          <p:cNvSpPr/>
          <p:nvPr/>
        </p:nvSpPr>
        <p:spPr>
          <a:xfrm>
            <a:off x="1905000" y="2711678"/>
            <a:ext cx="12954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Customer Order Service</a:t>
            </a:r>
            <a:endParaRPr lang="en" dirty="0"/>
          </a:p>
        </p:txBody>
      </p:sp>
      <p:cxnSp>
        <p:nvCxnSpPr>
          <p:cNvPr id="49" name="Shape 50"/>
          <p:cNvCxnSpPr>
            <a:stCxn id="48" idx="3"/>
            <a:endCxn id="8" idx="2"/>
          </p:cNvCxnSpPr>
          <p:nvPr/>
        </p:nvCxnSpPr>
        <p:spPr>
          <a:xfrm flipV="1">
            <a:off x="3200400" y="3019197"/>
            <a:ext cx="381000" cy="24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4" name="Shape 42"/>
          <p:cNvSpPr/>
          <p:nvPr/>
        </p:nvSpPr>
        <p:spPr>
          <a:xfrm>
            <a:off x="5867400" y="2711678"/>
            <a:ext cx="12192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Store Order Service</a:t>
            </a:r>
            <a:endParaRPr lang="en" dirty="0"/>
          </a:p>
        </p:txBody>
      </p:sp>
      <p:cxnSp>
        <p:nvCxnSpPr>
          <p:cNvPr id="55" name="Shape 50"/>
          <p:cNvCxnSpPr>
            <a:stCxn id="8" idx="4"/>
            <a:endCxn id="54" idx="1"/>
          </p:cNvCxnSpPr>
          <p:nvPr/>
        </p:nvCxnSpPr>
        <p:spPr>
          <a:xfrm>
            <a:off x="5418599" y="3019197"/>
            <a:ext cx="448801" cy="24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9" name="Shape 42"/>
          <p:cNvSpPr/>
          <p:nvPr/>
        </p:nvSpPr>
        <p:spPr>
          <a:xfrm>
            <a:off x="7467600" y="2819400"/>
            <a:ext cx="16002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Store Client</a:t>
            </a:r>
            <a:endParaRPr lang="en" dirty="0"/>
          </a:p>
        </p:txBody>
      </p:sp>
      <p:sp>
        <p:nvSpPr>
          <p:cNvPr id="60" name="Shape 42"/>
          <p:cNvSpPr/>
          <p:nvPr/>
        </p:nvSpPr>
        <p:spPr>
          <a:xfrm>
            <a:off x="76200" y="2819400"/>
            <a:ext cx="15240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Customer Client</a:t>
            </a:r>
            <a:endParaRPr lang="en" dirty="0"/>
          </a:p>
        </p:txBody>
      </p:sp>
      <p:cxnSp>
        <p:nvCxnSpPr>
          <p:cNvPr id="63" name="Shape 50"/>
          <p:cNvCxnSpPr>
            <a:stCxn id="59" idx="1"/>
            <a:endCxn id="54" idx="3"/>
          </p:cNvCxnSpPr>
          <p:nvPr/>
        </p:nvCxnSpPr>
        <p:spPr>
          <a:xfrm flipH="1">
            <a:off x="7086600" y="3019440"/>
            <a:ext cx="3810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4" name="Shape 50"/>
          <p:cNvCxnSpPr>
            <a:stCxn id="60" idx="3"/>
            <a:endCxn id="48" idx="1"/>
          </p:cNvCxnSpPr>
          <p:nvPr/>
        </p:nvCxnSpPr>
        <p:spPr>
          <a:xfrm>
            <a:off x="1600200" y="3019440"/>
            <a:ext cx="304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84" name="Shape 50"/>
          <p:cNvCxnSpPr>
            <a:stCxn id="143" idx="4"/>
            <a:endCxn id="54" idx="2"/>
          </p:cNvCxnSpPr>
          <p:nvPr/>
        </p:nvCxnSpPr>
        <p:spPr>
          <a:xfrm flipV="1">
            <a:off x="5418599" y="3327201"/>
            <a:ext cx="1058401" cy="136839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94" name="Shape 50"/>
          <p:cNvCxnSpPr>
            <a:stCxn id="143" idx="2"/>
            <a:endCxn id="48" idx="2"/>
          </p:cNvCxnSpPr>
          <p:nvPr/>
        </p:nvCxnSpPr>
        <p:spPr>
          <a:xfrm flipH="1" flipV="1">
            <a:off x="2552700" y="3327201"/>
            <a:ext cx="1028700" cy="136839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97" name="Shape 42"/>
          <p:cNvSpPr/>
          <p:nvPr/>
        </p:nvSpPr>
        <p:spPr>
          <a:xfrm>
            <a:off x="7391400" y="5010121"/>
            <a:ext cx="16002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Reporting Service</a:t>
            </a:r>
            <a:endParaRPr lang="en" dirty="0"/>
          </a:p>
        </p:txBody>
      </p:sp>
      <p:sp>
        <p:nvSpPr>
          <p:cNvPr id="98" name="Shape 42"/>
          <p:cNvSpPr/>
          <p:nvPr/>
        </p:nvSpPr>
        <p:spPr>
          <a:xfrm>
            <a:off x="76200" y="1143000"/>
            <a:ext cx="15240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Account Service</a:t>
            </a:r>
            <a:endParaRPr lang="en" dirty="0"/>
          </a:p>
        </p:txBody>
      </p:sp>
      <p:cxnSp>
        <p:nvCxnSpPr>
          <p:cNvPr id="99" name="Shape 50"/>
          <p:cNvCxnSpPr>
            <a:stCxn id="97" idx="1"/>
          </p:cNvCxnSpPr>
          <p:nvPr/>
        </p:nvCxnSpPr>
        <p:spPr>
          <a:xfrm flipH="1" flipV="1">
            <a:off x="5410200" y="4857721"/>
            <a:ext cx="1981200" cy="35244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2" name="Shape 50"/>
          <p:cNvCxnSpPr>
            <a:stCxn id="35" idx="2"/>
            <a:endCxn id="98" idx="3"/>
          </p:cNvCxnSpPr>
          <p:nvPr/>
        </p:nvCxnSpPr>
        <p:spPr>
          <a:xfrm flipH="1">
            <a:off x="1600200" y="1326543"/>
            <a:ext cx="1981200" cy="1649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5" name="Shape 50"/>
          <p:cNvCxnSpPr/>
          <p:nvPr/>
        </p:nvCxnSpPr>
        <p:spPr>
          <a:xfrm flipV="1">
            <a:off x="8305800" y="3200402"/>
            <a:ext cx="0" cy="182879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8" name="Shape 50"/>
          <p:cNvCxnSpPr>
            <a:stCxn id="98" idx="2"/>
            <a:endCxn id="60" idx="0"/>
          </p:cNvCxnSpPr>
          <p:nvPr/>
        </p:nvCxnSpPr>
        <p:spPr>
          <a:xfrm>
            <a:off x="838200" y="1543079"/>
            <a:ext cx="0" cy="12763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33" name="Shape 54"/>
          <p:cNvSpPr txBox="1"/>
          <p:nvPr/>
        </p:nvSpPr>
        <p:spPr>
          <a:xfrm>
            <a:off x="2286000" y="5791200"/>
            <a:ext cx="4378554" cy="677078"/>
          </a:xfrm>
          <a:prstGeom prst="rect">
            <a:avLst/>
          </a:prstGeom>
          <a:solidFill>
            <a:srgbClr val="FFC000"/>
          </a:solidFill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3200" b="1" dirty="0">
                <a:solidFill>
                  <a:schemeClr val="tx1"/>
                </a:solidFill>
              </a:rPr>
              <a:t>System Design One</a:t>
            </a:r>
          </a:p>
        </p:txBody>
      </p:sp>
      <p:sp>
        <p:nvSpPr>
          <p:cNvPr id="138" name="Shape 34"/>
          <p:cNvSpPr/>
          <p:nvPr/>
        </p:nvSpPr>
        <p:spPr>
          <a:xfrm>
            <a:off x="3581400" y="1435501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35" name="Shape 104"/>
          <p:cNvSpPr txBox="1"/>
          <p:nvPr/>
        </p:nvSpPr>
        <p:spPr>
          <a:xfrm>
            <a:off x="4038600" y="1504921"/>
            <a:ext cx="963367" cy="400079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dirty="0"/>
              <a:t>Database</a:t>
            </a:r>
          </a:p>
        </p:txBody>
      </p:sp>
      <p:sp>
        <p:nvSpPr>
          <p:cNvPr id="35" name="Shape 33"/>
          <p:cNvSpPr/>
          <p:nvPr/>
        </p:nvSpPr>
        <p:spPr>
          <a:xfrm>
            <a:off x="3581400" y="1129893"/>
            <a:ext cx="1837199" cy="393299"/>
          </a:xfrm>
          <a:prstGeom prst="can">
            <a:avLst>
              <a:gd name="adj" fmla="val 44295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6" name="Shape 34"/>
          <p:cNvSpPr/>
          <p:nvPr/>
        </p:nvSpPr>
        <p:spPr>
          <a:xfrm>
            <a:off x="3581400" y="838200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37" name="Shape 43"/>
          <p:cNvSpPr txBox="1"/>
          <p:nvPr/>
        </p:nvSpPr>
        <p:spPr>
          <a:xfrm>
            <a:off x="4008299" y="922973"/>
            <a:ext cx="983400" cy="40007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Account</a:t>
            </a:r>
            <a:endParaRPr lang="en" dirty="0"/>
          </a:p>
        </p:txBody>
      </p:sp>
      <p:sp>
        <p:nvSpPr>
          <p:cNvPr id="139" name="Shape 34"/>
          <p:cNvSpPr/>
          <p:nvPr/>
        </p:nvSpPr>
        <p:spPr>
          <a:xfrm>
            <a:off x="3575983" y="3124200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40" name="Shape 104"/>
          <p:cNvSpPr txBox="1"/>
          <p:nvPr/>
        </p:nvSpPr>
        <p:spPr>
          <a:xfrm>
            <a:off x="4033183" y="3193620"/>
            <a:ext cx="963367" cy="400079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dirty="0"/>
              <a:t>Database</a:t>
            </a:r>
          </a:p>
        </p:txBody>
      </p:sp>
      <p:sp>
        <p:nvSpPr>
          <p:cNvPr id="8" name="Shape 33"/>
          <p:cNvSpPr/>
          <p:nvPr/>
        </p:nvSpPr>
        <p:spPr>
          <a:xfrm>
            <a:off x="3581400" y="2822547"/>
            <a:ext cx="1837199" cy="393299"/>
          </a:xfrm>
          <a:prstGeom prst="can">
            <a:avLst>
              <a:gd name="adj" fmla="val 44295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" name="Shape 34"/>
          <p:cNvSpPr/>
          <p:nvPr/>
        </p:nvSpPr>
        <p:spPr>
          <a:xfrm>
            <a:off x="3581400" y="2514600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" name="Shape 43"/>
          <p:cNvSpPr txBox="1"/>
          <p:nvPr/>
        </p:nvSpPr>
        <p:spPr>
          <a:xfrm>
            <a:off x="4008299" y="2599373"/>
            <a:ext cx="983400" cy="40007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Order</a:t>
            </a:r>
            <a:endParaRPr lang="en" dirty="0"/>
          </a:p>
        </p:txBody>
      </p:sp>
      <p:sp>
        <p:nvSpPr>
          <p:cNvPr id="141" name="Shape 34"/>
          <p:cNvSpPr/>
          <p:nvPr/>
        </p:nvSpPr>
        <p:spPr>
          <a:xfrm>
            <a:off x="3575983" y="4800600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42" name="Shape 104"/>
          <p:cNvSpPr txBox="1"/>
          <p:nvPr/>
        </p:nvSpPr>
        <p:spPr>
          <a:xfrm>
            <a:off x="4033183" y="4870020"/>
            <a:ext cx="963367" cy="400079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dirty="0"/>
              <a:t>Database</a:t>
            </a:r>
          </a:p>
        </p:txBody>
      </p:sp>
      <p:sp>
        <p:nvSpPr>
          <p:cNvPr id="143" name="Shape 33"/>
          <p:cNvSpPr/>
          <p:nvPr/>
        </p:nvSpPr>
        <p:spPr>
          <a:xfrm>
            <a:off x="3581400" y="4498947"/>
            <a:ext cx="1837199" cy="393299"/>
          </a:xfrm>
          <a:prstGeom prst="can">
            <a:avLst>
              <a:gd name="adj" fmla="val 44295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4" name="Shape 34"/>
          <p:cNvSpPr/>
          <p:nvPr/>
        </p:nvSpPr>
        <p:spPr>
          <a:xfrm>
            <a:off x="3581400" y="4191000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5" name="Shape 43"/>
          <p:cNvSpPr txBox="1"/>
          <p:nvPr/>
        </p:nvSpPr>
        <p:spPr>
          <a:xfrm>
            <a:off x="4008299" y="4275773"/>
            <a:ext cx="983400" cy="40007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Inventory</a:t>
            </a:r>
            <a:endParaRPr lang="en" dirty="0"/>
          </a:p>
        </p:txBody>
      </p:sp>
      <p:cxnSp>
        <p:nvCxnSpPr>
          <p:cNvPr id="41" name="Shape 50"/>
          <p:cNvCxnSpPr/>
          <p:nvPr/>
        </p:nvCxnSpPr>
        <p:spPr>
          <a:xfrm flipH="1" flipV="1">
            <a:off x="5410200" y="3200400"/>
            <a:ext cx="2667000" cy="180024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79273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26240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Customer &amp; Store Client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Used the client application software to </a:t>
            </a:r>
            <a:r>
              <a:rPr lang="en-US" sz="2000" dirty="0" smtClean="0"/>
              <a:t>communicate with </a:t>
            </a:r>
            <a:r>
              <a:rPr lang="en" sz="2000" dirty="0" smtClean="0"/>
              <a:t>the </a:t>
            </a:r>
            <a:r>
              <a:rPr lang="en" sz="2000" dirty="0"/>
              <a:t>web </a:t>
            </a:r>
            <a:r>
              <a:rPr lang="en" sz="2000" dirty="0" smtClean="0"/>
              <a:t>service</a:t>
            </a:r>
            <a:r>
              <a:rPr lang="en-US" sz="2000" dirty="0" smtClean="0"/>
              <a:t>s</a:t>
            </a:r>
            <a:r>
              <a:rPr lang="en-US" sz="2000" dirty="0"/>
              <a:t> </a:t>
            </a:r>
            <a:r>
              <a:rPr lang="en-US" sz="2000" dirty="0" smtClean="0"/>
              <a:t>and provides a user interface.</a:t>
            </a:r>
            <a:endParaRPr lang="en" sz="2000" dirty="0"/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Services: Order Service, Reporting Service, Account Service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 smtClean="0"/>
              <a:t>API interfaces providing business logic functionality. Manages the data for their respective databases.</a:t>
            </a:r>
            <a:endParaRPr lang="en" sz="2000" dirty="0"/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Databases: Account, Orders, Inventory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 smtClean="0"/>
              <a:t>Store data related created by &amp; needed by the services which interface with them.</a:t>
            </a:r>
            <a:endParaRPr lang="en" sz="2000" dirty="0" smtClean="0"/>
          </a:p>
        </p:txBody>
      </p:sp>
      <p:sp>
        <p:nvSpPr>
          <p:cNvPr id="65" name="Shape 65"/>
          <p:cNvSpPr txBox="1"/>
          <p:nvPr/>
        </p:nvSpPr>
        <p:spPr>
          <a:xfrm>
            <a:off x="457200" y="689875"/>
            <a:ext cx="8229600" cy="73863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b="1" u="sng" dirty="0">
                <a:solidFill>
                  <a:srgbClr val="A88000"/>
                </a:solidFill>
              </a:rPr>
              <a:t>C</a:t>
            </a:r>
            <a:r>
              <a:rPr lang="en-US" sz="3600" b="1" u="sng" dirty="0">
                <a:solidFill>
                  <a:srgbClr val="A88000"/>
                </a:solidFill>
              </a:rPr>
              <a:t>o</a:t>
            </a:r>
            <a:r>
              <a:rPr lang="en" sz="3600" b="1" u="sng" dirty="0" smtClean="0">
                <a:solidFill>
                  <a:srgbClr val="A88000"/>
                </a:solidFill>
              </a:rPr>
              <a:t>mponents</a:t>
            </a:r>
            <a:r>
              <a:rPr lang="en-US" sz="3600" b="1" u="sng" dirty="0" smtClean="0">
                <a:solidFill>
                  <a:srgbClr val="A88000"/>
                </a:solidFill>
              </a:rPr>
              <a:t> For System Design 1</a:t>
            </a:r>
            <a:endParaRPr lang="en" sz="3600" b="1" u="sng" dirty="0">
              <a:solidFill>
                <a:srgbClr val="A8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51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8311" y="262575"/>
            <a:ext cx="8541900" cy="6463277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>
                <a:solidFill>
                  <a:srgbClr val="FF0000"/>
                </a:solidFill>
              </a:rPr>
              <a:t>Pros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Data and functionality is protected behind API calls.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Services have own data stores, only have to deal with data they are concerned with.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Most changes to one area of the system will not require changes to other areas of the system.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endParaRPr lang="en" sz="2400" dirty="0"/>
          </a:p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>
                <a:solidFill>
                  <a:srgbClr val="FF0000"/>
                </a:solidFill>
              </a:rPr>
              <a:t>Cons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Heavy network communication so site functionality susceptible to network outages, </a:t>
            </a:r>
            <a:r>
              <a:rPr lang="en-US" sz="2400" dirty="0" err="1" smtClean="0"/>
              <a:t>etc</a:t>
            </a:r>
            <a:r>
              <a:rPr lang="en" sz="2400" dirty="0" smtClean="0"/>
              <a:t>.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Distributed data stores raises data integrity issues when related data is stored in multiple locations, this must be accounted for.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Hosted services are public facing and </a:t>
            </a:r>
            <a:r>
              <a:rPr lang="en-US" sz="2400" smtClean="0"/>
              <a:t>require authentication.</a:t>
            </a:r>
            <a:endParaRPr lang="en" sz="2400" dirty="0"/>
          </a:p>
          <a:p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0940056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46"/>
          <p:cNvSpPr/>
          <p:nvPr/>
        </p:nvSpPr>
        <p:spPr>
          <a:xfrm>
            <a:off x="3886200" y="685800"/>
            <a:ext cx="3657600" cy="110078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endParaRPr lang="en" dirty="0"/>
          </a:p>
        </p:txBody>
      </p:sp>
      <p:sp>
        <p:nvSpPr>
          <p:cNvPr id="5" name="Shape 92"/>
          <p:cNvSpPr/>
          <p:nvPr/>
        </p:nvSpPr>
        <p:spPr>
          <a:xfrm>
            <a:off x="609600" y="1295400"/>
            <a:ext cx="2201099" cy="518400"/>
          </a:xfrm>
          <a:prstGeom prst="can">
            <a:avLst>
              <a:gd name="adj" fmla="val 4964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6" name="Shape 93"/>
          <p:cNvSpPr/>
          <p:nvPr/>
        </p:nvSpPr>
        <p:spPr>
          <a:xfrm>
            <a:off x="609600" y="970000"/>
            <a:ext cx="2201099" cy="518400"/>
          </a:xfrm>
          <a:prstGeom prst="can">
            <a:avLst>
              <a:gd name="adj" fmla="val 44295"/>
            </a:avLst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" name="Shape 94"/>
          <p:cNvSpPr/>
          <p:nvPr/>
        </p:nvSpPr>
        <p:spPr>
          <a:xfrm>
            <a:off x="609600" y="609600"/>
            <a:ext cx="2201099" cy="518400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" name="Shape 104"/>
          <p:cNvSpPr txBox="1"/>
          <p:nvPr/>
        </p:nvSpPr>
        <p:spPr>
          <a:xfrm>
            <a:off x="1186500" y="762000"/>
            <a:ext cx="10472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dirty="0"/>
              <a:t>Database</a:t>
            </a:r>
          </a:p>
        </p:txBody>
      </p:sp>
      <p:sp>
        <p:nvSpPr>
          <p:cNvPr id="10" name="Shape 42"/>
          <p:cNvSpPr/>
          <p:nvPr/>
        </p:nvSpPr>
        <p:spPr>
          <a:xfrm>
            <a:off x="4038600" y="914400"/>
            <a:ext cx="12192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Backend Services</a:t>
            </a:r>
            <a:endParaRPr lang="en" dirty="0"/>
          </a:p>
        </p:txBody>
      </p:sp>
      <p:sp>
        <p:nvSpPr>
          <p:cNvPr id="11" name="Shape 42"/>
          <p:cNvSpPr/>
          <p:nvPr/>
        </p:nvSpPr>
        <p:spPr>
          <a:xfrm>
            <a:off x="6172200" y="914400"/>
            <a:ext cx="12192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Web API Controllers</a:t>
            </a:r>
            <a:endParaRPr lang="en" dirty="0"/>
          </a:p>
        </p:txBody>
      </p:sp>
      <p:cxnSp>
        <p:nvCxnSpPr>
          <p:cNvPr id="17" name="Straight Arrow Connector 16"/>
          <p:cNvCxnSpPr>
            <a:stCxn id="11" idx="1"/>
            <a:endCxn id="10" idx="3"/>
          </p:cNvCxnSpPr>
          <p:nvPr/>
        </p:nvCxnSpPr>
        <p:spPr>
          <a:xfrm flipH="1">
            <a:off x="5257800" y="1222162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  <a:endCxn id="6" idx="4"/>
          </p:cNvCxnSpPr>
          <p:nvPr/>
        </p:nvCxnSpPr>
        <p:spPr>
          <a:xfrm flipH="1">
            <a:off x="2810699" y="1222162"/>
            <a:ext cx="1227901" cy="7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4600" y="15240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6" name="Shape 46"/>
          <p:cNvSpPr/>
          <p:nvPr/>
        </p:nvSpPr>
        <p:spPr>
          <a:xfrm>
            <a:off x="3276600" y="2667000"/>
            <a:ext cx="22098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Frontend Services</a:t>
            </a:r>
            <a:endParaRPr lang="en" dirty="0"/>
          </a:p>
        </p:txBody>
      </p:sp>
      <p:sp>
        <p:nvSpPr>
          <p:cNvPr id="27" name="Shape 46"/>
          <p:cNvSpPr/>
          <p:nvPr/>
        </p:nvSpPr>
        <p:spPr>
          <a:xfrm>
            <a:off x="3276600" y="3557699"/>
            <a:ext cx="22098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Frontend View Controllers</a:t>
            </a:r>
            <a:endParaRPr lang="en" dirty="0"/>
          </a:p>
        </p:txBody>
      </p:sp>
      <p:sp>
        <p:nvSpPr>
          <p:cNvPr id="28" name="Shape 46"/>
          <p:cNvSpPr/>
          <p:nvPr/>
        </p:nvSpPr>
        <p:spPr>
          <a:xfrm>
            <a:off x="3276600" y="4724400"/>
            <a:ext cx="22098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Client UI</a:t>
            </a:r>
            <a:endParaRPr lang="en" dirty="0"/>
          </a:p>
        </p:txBody>
      </p:sp>
      <p:cxnSp>
        <p:nvCxnSpPr>
          <p:cNvPr id="30" name="Elbow Connector 29"/>
          <p:cNvCxnSpPr>
            <a:stCxn id="21" idx="2"/>
            <a:endCxn id="26" idx="0"/>
          </p:cNvCxnSpPr>
          <p:nvPr/>
        </p:nvCxnSpPr>
        <p:spPr>
          <a:xfrm rot="5400000">
            <a:off x="4608045" y="1560044"/>
            <a:ext cx="880411" cy="1333500"/>
          </a:xfrm>
          <a:prstGeom prst="bentConnector3">
            <a:avLst>
              <a:gd name="adj1" fmla="val 534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  <a:endCxn id="27" idx="0"/>
          </p:cNvCxnSpPr>
          <p:nvPr/>
        </p:nvCxnSpPr>
        <p:spPr>
          <a:xfrm>
            <a:off x="4381500" y="3067079"/>
            <a:ext cx="0" cy="4906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2"/>
            <a:endCxn id="28" idx="0"/>
          </p:cNvCxnSpPr>
          <p:nvPr/>
        </p:nvCxnSpPr>
        <p:spPr>
          <a:xfrm>
            <a:off x="4381500" y="4173222"/>
            <a:ext cx="0" cy="5511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0" y="1981200"/>
            <a:ext cx="99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</a:t>
            </a:r>
          </a:p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9" name="Shape 54"/>
          <p:cNvSpPr txBox="1"/>
          <p:nvPr/>
        </p:nvSpPr>
        <p:spPr>
          <a:xfrm>
            <a:off x="2209800" y="5562600"/>
            <a:ext cx="4378554" cy="677078"/>
          </a:xfrm>
          <a:prstGeom prst="rect">
            <a:avLst/>
          </a:prstGeom>
          <a:solidFill>
            <a:srgbClr val="FFC000"/>
          </a:solidFill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3200" b="1" dirty="0">
                <a:solidFill>
                  <a:schemeClr val="tx1"/>
                </a:solidFill>
              </a:rPr>
              <a:t>System Design </a:t>
            </a:r>
            <a:r>
              <a:rPr lang="en-US" sz="3200" b="1" dirty="0" smtClean="0">
                <a:solidFill>
                  <a:schemeClr val="tx1"/>
                </a:solidFill>
              </a:rPr>
              <a:t>Two</a:t>
            </a:r>
            <a:endParaRPr lang="e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0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1000" y="1066800"/>
            <a:ext cx="8229600" cy="572461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Backend Services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 smtClean="0"/>
              <a:t>Handles communication with the database, such as data model changes and persistence, as well as more specific business logic.</a:t>
            </a:r>
            <a:endParaRPr lang="en" sz="2000" dirty="0" smtClean="0"/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Web API Controllers</a:t>
            </a:r>
            <a:endParaRPr lang="en" sz="2000" dirty="0" smtClean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 smtClean="0"/>
              <a:t>APIs that listen for web requests from the client and responds to those requests.  Communicates data changes from the client to the backend services.</a:t>
            </a:r>
            <a:endParaRPr lang="en" sz="2000" dirty="0"/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A88000"/>
                </a:solidFill>
              </a:rPr>
              <a:t>Requests/Response</a:t>
            </a: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Well formatted data i</a:t>
            </a:r>
            <a:r>
              <a:rPr lang="en-US" sz="2000" dirty="0"/>
              <a:t>n </a:t>
            </a:r>
            <a:r>
              <a:rPr lang="en" sz="2000" dirty="0"/>
              <a:t>JSON </a:t>
            </a:r>
            <a:r>
              <a:rPr lang="en" sz="2000" dirty="0" smtClean="0"/>
              <a:t>structure</a:t>
            </a:r>
            <a:r>
              <a:rPr lang="en-US" sz="2000" dirty="0" smtClean="0"/>
              <a:t>.</a:t>
            </a:r>
            <a:endParaRPr lang="en" sz="2000" dirty="0"/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Front End Services</a:t>
            </a:r>
            <a:endParaRPr lang="en" sz="2000" dirty="0" smtClean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 smtClean="0"/>
              <a:t>Requests data from the API controllers and receives requests back.</a:t>
            </a:r>
            <a:endParaRPr lang="en" sz="2000" dirty="0"/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Front End Controllers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 smtClean="0"/>
              <a:t>Handles what’s rendered on the Client UI along with two-way data model binding</a:t>
            </a:r>
            <a:endParaRPr lang="en" sz="2000" dirty="0"/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sz="2000" dirty="0" smtClean="0">
                <a:solidFill>
                  <a:srgbClr val="A88000"/>
                </a:solidFill>
              </a:rPr>
              <a:t>Client UI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 smtClean="0"/>
              <a:t>Displays the webpages to the client</a:t>
            </a:r>
            <a:endParaRPr lang="en" sz="2000" dirty="0">
              <a:solidFill>
                <a:srgbClr val="A88000"/>
              </a:solidFill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04800" y="228600"/>
            <a:ext cx="8382000" cy="73863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b="1" u="sng" dirty="0">
                <a:solidFill>
                  <a:srgbClr val="A88000"/>
                </a:solidFill>
              </a:rPr>
              <a:t>C</a:t>
            </a:r>
            <a:r>
              <a:rPr lang="en-US" sz="3600" b="1" u="sng" dirty="0">
                <a:solidFill>
                  <a:srgbClr val="A88000"/>
                </a:solidFill>
              </a:rPr>
              <a:t>o</a:t>
            </a:r>
            <a:r>
              <a:rPr lang="en" sz="3600" b="1" u="sng" dirty="0" smtClean="0">
                <a:solidFill>
                  <a:srgbClr val="A88000"/>
                </a:solidFill>
              </a:rPr>
              <a:t>mponents</a:t>
            </a:r>
            <a:r>
              <a:rPr lang="en-US" sz="3600" b="1" u="sng" dirty="0" smtClean="0">
                <a:solidFill>
                  <a:srgbClr val="A88000"/>
                </a:solidFill>
              </a:rPr>
              <a:t> for System Design Two</a:t>
            </a:r>
            <a:endParaRPr lang="en" sz="3600" b="1" u="sng" dirty="0">
              <a:solidFill>
                <a:srgbClr val="A8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309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8311" y="262575"/>
            <a:ext cx="8541900" cy="6093945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>
                <a:solidFill>
                  <a:srgbClr val="FF0000"/>
                </a:solidFill>
              </a:rPr>
              <a:t>Pros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Data integrity a non-issue due to related data being stored in a central location.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Good separation of concerns with Backend Services handling persistence and cumbersome business logic and API Controllers not having to worry about that.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Simple and clean design compared to Design 1 which could reduce system complexity </a:t>
            </a:r>
            <a:endParaRPr lang="en" sz="2400" dirty="0" smtClean="0"/>
          </a:p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Cons</a:t>
            </a:r>
            <a:endParaRPr lang="en" sz="3600" dirty="0">
              <a:solidFill>
                <a:srgbClr val="FF0000"/>
              </a:solidFill>
            </a:endParaRP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Backend Services don’t have their own data repositories so they might have to deal with more data then what they are concerned with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Site is dependent on web requests so site functionality is susceptible to network outages.</a:t>
            </a:r>
            <a:endParaRPr lang="en-US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Web APIs are public and require authentication.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7185295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60198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#1</a:t>
            </a:r>
            <a:endParaRPr lang="en-US" sz="1800" u="sng" dirty="0">
              <a:solidFill>
                <a:srgbClr val="A88000"/>
              </a:solidFill>
            </a:endParaRP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and send an order 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Ability for restaurant to view, manage, and fulfill order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Ability for restaurant to track and update available inventory</a:t>
            </a:r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</a:t>
            </a:r>
            <a:r>
              <a:rPr lang="en-US" sz="1800" b="1" u="sng" dirty="0" smtClean="0">
                <a:solidFill>
                  <a:srgbClr val="A88000"/>
                </a:solidFill>
              </a:rPr>
              <a:t>2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Ability to build customized pizza 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Ability to customize order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R</a:t>
            </a:r>
            <a:r>
              <a:rPr lang="en-US" sz="1800" dirty="0" smtClean="0"/>
              <a:t>egister and make </a:t>
            </a:r>
            <a:r>
              <a:rPr lang="en-US" sz="1800" dirty="0"/>
              <a:t>user accounts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Log in to website with user account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Manage </a:t>
            </a:r>
            <a:r>
              <a:rPr lang="en-US" sz="1800"/>
              <a:t>user </a:t>
            </a:r>
            <a:r>
              <a:rPr lang="en-US" sz="1800" smtClean="0"/>
              <a:t>account</a:t>
            </a:r>
            <a:endParaRPr lang="en-US" sz="1800" dirty="0"/>
          </a:p>
          <a:p>
            <a:r>
              <a:rPr lang="en-US" sz="1800" b="1" u="sng" dirty="0">
                <a:solidFill>
                  <a:srgbClr val="A88000"/>
                </a:solidFill>
              </a:rPr>
              <a:t>Sprint #3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Reporting functionality of restaurant </a:t>
            </a:r>
            <a:endParaRPr lang="en-US" sz="1800" dirty="0"/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Order tracking and updates</a:t>
            </a:r>
            <a:endParaRPr lang="en-US" sz="1800" dirty="0"/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View past orders and order off of it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Ability </a:t>
            </a:r>
            <a:r>
              <a:rPr lang="en-US" sz="1800" dirty="0" smtClean="0"/>
              <a:t>for a restaurant </a:t>
            </a:r>
            <a:r>
              <a:rPr lang="en-US" sz="1800" dirty="0" smtClean="0"/>
              <a:t>to customize menu options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0661" y="152400"/>
            <a:ext cx="31390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A88000"/>
                </a:solidFill>
              </a:rPr>
              <a:t>Sprint Planning </a:t>
            </a:r>
          </a:p>
        </p:txBody>
      </p:sp>
    </p:spTree>
    <p:extLst>
      <p:ext uri="{BB962C8B-B14F-4D97-AF65-F5344CB8AC3E}">
        <p14:creationId xmlns:p14="http://schemas.microsoft.com/office/powerpoint/2010/main" val="200712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752600"/>
            <a:ext cx="670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A88000"/>
                </a:solidFill>
              </a:rPr>
              <a:t>Roles</a:t>
            </a:r>
            <a:endParaRPr lang="en-US" sz="3000" dirty="0">
              <a:solidFill>
                <a:srgbClr val="A88000"/>
              </a:solidFill>
            </a:endParaRPr>
          </a:p>
          <a:p>
            <a:endParaRPr lang="en-US" sz="2000" b="1" dirty="0"/>
          </a:p>
          <a:p>
            <a:r>
              <a:rPr lang="en-US" sz="2000" b="1" dirty="0" smtClean="0"/>
              <a:t>Adam Permann:</a:t>
            </a:r>
            <a:r>
              <a:rPr lang="en-US" sz="2000" dirty="0"/>
              <a:t> </a:t>
            </a:r>
            <a:r>
              <a:rPr lang="en-US" sz="2000" dirty="0" smtClean="0"/>
              <a:t>Front End Developer, UX</a:t>
            </a:r>
          </a:p>
          <a:p>
            <a:r>
              <a:rPr lang="en-US" sz="2000" b="1" dirty="0" smtClean="0"/>
              <a:t>Chris </a:t>
            </a:r>
            <a:r>
              <a:rPr lang="en-US" sz="2000" b="1" dirty="0" err="1" smtClean="0"/>
              <a:t>Osbourne</a:t>
            </a:r>
            <a:r>
              <a:rPr lang="en-US" sz="2000" b="1" dirty="0" smtClean="0"/>
              <a:t>: </a:t>
            </a:r>
            <a:r>
              <a:rPr lang="en-US" sz="2000" dirty="0" smtClean="0"/>
              <a:t>Front End Developer, Testing </a:t>
            </a:r>
            <a:endParaRPr lang="en-US" sz="2000" dirty="0"/>
          </a:p>
          <a:p>
            <a:r>
              <a:rPr lang="en-US" sz="2000" b="1" dirty="0" smtClean="0"/>
              <a:t>Sam Stern: </a:t>
            </a:r>
            <a:r>
              <a:rPr lang="en-US" sz="2000" dirty="0" smtClean="0"/>
              <a:t>Backend Developer, Testing</a:t>
            </a:r>
            <a:endParaRPr lang="en-US" sz="2000" dirty="0"/>
          </a:p>
          <a:p>
            <a:r>
              <a:rPr lang="en-US" sz="2000" b="1" dirty="0" smtClean="0"/>
              <a:t>Kevin </a:t>
            </a:r>
            <a:r>
              <a:rPr lang="en-US" sz="2000" b="1" smtClean="0"/>
              <a:t>Vandehey:</a:t>
            </a:r>
            <a:r>
              <a:rPr lang="en-US" sz="2000" smtClean="0"/>
              <a:t>Backend</a:t>
            </a:r>
            <a:r>
              <a:rPr lang="en-US" sz="2000" dirty="0" smtClean="0"/>
              <a:t> Developer, Database Design</a:t>
            </a:r>
            <a:endParaRPr lang="en-US" sz="2000" b="1" dirty="0"/>
          </a:p>
          <a:p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463</Words>
  <Application>Microsoft Macintosh PowerPoint</Application>
  <PresentationFormat>On-screen Show (4:3)</PresentationFormat>
  <Paragraphs>89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Adam Permann</cp:lastModifiedBy>
  <cp:revision>27</cp:revision>
  <dcterms:modified xsi:type="dcterms:W3CDTF">2016-11-26T23:48:37Z</dcterms:modified>
</cp:coreProperties>
</file>