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82" r:id="rId7"/>
    <p:sldId id="287" r:id="rId8"/>
    <p:sldId id="283" r:id="rId9"/>
    <p:sldId id="286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90291" autoAdjust="0"/>
  </p:normalViewPr>
  <p:slideViewPr>
    <p:cSldViewPr snapToGrid="0">
      <p:cViewPr>
        <p:scale>
          <a:sx n="100" d="100"/>
          <a:sy n="100" d="100"/>
        </p:scale>
        <p:origin x="708" y="7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AB28E-7E3F-DEE9-D7E3-33ECA2BB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B976D-3E7B-7A7D-5237-4EAEB4CE7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CB2AB-F24B-49D8-5748-C055C86F8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03FA-60EF-0E48-72B5-E520C4D0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90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F402D-9514-0A8A-80B8-916AB61FB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FD776C-A008-059E-E1A6-68E973C08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45B9C9-2B2E-CF60-FF45-2A51B17C8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726F-BCB7-A616-5115-73E7484F4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Big Mountain Resort:</a:t>
            </a:r>
            <a:br>
              <a:rPr lang="en-US" dirty="0"/>
            </a:br>
            <a:r>
              <a:rPr lang="en-US" dirty="0"/>
              <a:t>A case Study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610871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9231" y="1565032"/>
            <a:ext cx="7731369" cy="4605098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Current ticket price - $81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Would guests be willing to pay a higher premium given the amount and quality of facilities offered?</a:t>
            </a:r>
          </a:p>
          <a:p>
            <a:endParaRPr lang="en-US" sz="2400" dirty="0"/>
          </a:p>
          <a:p>
            <a:r>
              <a:rPr lang="en-US" sz="2400" dirty="0"/>
              <a:t>Can we increase profits for Big Mountain Resorts by 15% over the course of the next season by increasing ticket prices to be more in line with the resort offerings relative to other resorts in the market share?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70" y="774701"/>
            <a:ext cx="9953308" cy="622299"/>
          </a:xfrm>
        </p:spPr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1098" y="2115503"/>
            <a:ext cx="9463406" cy="424084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model predicts that the market can support raising Big Mountain’s ticket price to from </a:t>
            </a:r>
            <a:r>
              <a:rPr lang="en-US" b="1" dirty="0"/>
              <a:t>$81.00 to $95.87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cost of the new chair lift which was recently installed, is covered by an increase in ticket price of $0.88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another run with increased vertical drop and adding another chair lift to support it allows for an increase in ticket price by $1.99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tells us that there are 4 standout features for predicting ticket prices. See next slides…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61D1-88A0-75A0-F555-0BE1F411A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435EC-E9CB-D3F1-9F3A-6EFFB464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8EC1A53-C80A-C4D7-A6B0-DDD09D09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47" y="387288"/>
            <a:ext cx="5061987" cy="590550"/>
          </a:xfrm>
        </p:spPr>
        <p:txBody>
          <a:bodyPr/>
          <a:lstStyle/>
          <a:p>
            <a:r>
              <a:rPr lang="en-US" dirty="0"/>
              <a:t>Modeling Results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769D2BB6-F2EC-4FDE-3397-5543DACC3AE9}"/>
              </a:ext>
            </a:extLst>
          </p:cNvPr>
          <p:cNvSpPr txBox="1">
            <a:spLocks/>
          </p:cNvSpPr>
          <p:nvPr/>
        </p:nvSpPr>
        <p:spPr>
          <a:xfrm>
            <a:off x="909944" y="1401128"/>
            <a:ext cx="9463406" cy="42408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Linear Regression:</a:t>
            </a:r>
          </a:p>
          <a:p>
            <a:pPr marL="1028700" lvl="1" indent="-342900"/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= 0.68 and MAE = $11.80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Forest Regressor - 69 estimators:</a:t>
            </a:r>
          </a:p>
          <a:p>
            <a:pPr marL="1028700" lvl="1" indent="-342900"/>
            <a:r>
              <a:rPr lang="en-US" sz="2000" dirty="0"/>
              <a:t>R</a:t>
            </a:r>
            <a:r>
              <a:rPr lang="en-US" sz="2000" baseline="30000" dirty="0"/>
              <a:t>2</a:t>
            </a:r>
            <a:r>
              <a:rPr lang="en-US" sz="2000" dirty="0"/>
              <a:t> = 0.71 , MAE = $9.60</a:t>
            </a:r>
          </a:p>
          <a:p>
            <a:pPr marL="1028700" lvl="1" indent="-342900"/>
            <a:endParaRPr lang="en-US" sz="2000" dirty="0"/>
          </a:p>
          <a:p>
            <a:pPr lvl="1" indent="0">
              <a:buNone/>
            </a:pPr>
            <a:endParaRPr lang="en-US" sz="20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Winning RF model suggests raising ticket price by just under $15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05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47" y="387288"/>
            <a:ext cx="5061987" cy="590550"/>
          </a:xfrm>
        </p:spPr>
        <p:txBody>
          <a:bodyPr/>
          <a:lstStyle/>
          <a:p>
            <a:r>
              <a:rPr lang="en-US" dirty="0"/>
              <a:t>Modeling Results</a:t>
            </a:r>
          </a:p>
        </p:txBody>
      </p:sp>
      <p:pic>
        <p:nvPicPr>
          <p:cNvPr id="13" name="Picture 12" descr="A graph of snow making&#10;&#10;AI-generated content may be incorrect.">
            <a:extLst>
              <a:ext uri="{FF2B5EF4-FFF2-40B4-BE49-F238E27FC236}">
                <a16:creationId xmlns:a16="http://schemas.microsoft.com/office/drawing/2014/main" id="{752DD156-7C13-F739-1CE5-D4ACDC3681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1756268"/>
            <a:ext cx="6093578" cy="3380306"/>
          </a:xfrm>
          <a:prstGeom prst="rect">
            <a:avLst/>
          </a:prstGeom>
        </p:spPr>
      </p:pic>
      <p:pic>
        <p:nvPicPr>
          <p:cNvPr id="15" name="Picture 1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A03FB43-89D4-7B5B-9235-3A328CF314C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1"/>
          <a:stretch>
            <a:fillRect/>
          </a:stretch>
        </p:blipFill>
        <p:spPr bwMode="auto">
          <a:xfrm>
            <a:off x="-19050" y="1724025"/>
            <a:ext cx="6248926" cy="3412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EE68B-B7E0-D630-0D14-B0ABB7C16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88A94-0692-47A6-59AE-8063230B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775" y="469899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7B2F5E0-4A4F-7EFA-6850-B328ACD66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047" y="387288"/>
            <a:ext cx="5061987" cy="590550"/>
          </a:xfrm>
        </p:spPr>
        <p:txBody>
          <a:bodyPr/>
          <a:lstStyle/>
          <a:p>
            <a:r>
              <a:rPr lang="en-US" dirty="0"/>
              <a:t>Modeling Results</a:t>
            </a:r>
          </a:p>
        </p:txBody>
      </p:sp>
      <p:pic>
        <p:nvPicPr>
          <p:cNvPr id="9" name="Picture 8" descr="A graph of a number of runs&#10;&#10;AI-generated content may be incorrect.">
            <a:extLst>
              <a:ext uri="{FF2B5EF4-FFF2-40B4-BE49-F238E27FC236}">
                <a16:creationId xmlns:a16="http://schemas.microsoft.com/office/drawing/2014/main" id="{673E6298-EAA6-AEB3-88C4-8B0F57838D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-1"/>
          <a:stretch>
            <a:fillRect/>
          </a:stretch>
        </p:blipFill>
        <p:spPr bwMode="auto">
          <a:xfrm>
            <a:off x="6096000" y="1857375"/>
            <a:ext cx="6115431" cy="33960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graph of a vertical drop&#10;&#10;AI-generated content may be incorrect.">
            <a:extLst>
              <a:ext uri="{FF2B5EF4-FFF2-40B4-BE49-F238E27FC236}">
                <a16:creationId xmlns:a16="http://schemas.microsoft.com/office/drawing/2014/main" id="{12CEC842-0007-6538-DB97-980F009F5F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57375"/>
            <a:ext cx="6101871" cy="33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5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Summary and Conclusion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When compared to other resorts in the country, Big Mountain's facilities lie in the upper end of what is offered across the country</a:t>
            </a:r>
          </a:p>
          <a:p>
            <a:r>
              <a:rPr lang="en-US" dirty="0"/>
              <a:t>The model suggests a higher ticket price is supported. ($81 </a:t>
            </a:r>
            <a:r>
              <a:rPr lang="en-US" dirty="0">
                <a:sym typeface="Wingdings" panose="05000000000000000000" pitchFamily="2" charset="2"/>
              </a:rPr>
              <a:t> $96)</a:t>
            </a:r>
          </a:p>
          <a:p>
            <a:r>
              <a:rPr lang="en-US" dirty="0">
                <a:sym typeface="Wingdings" panose="05000000000000000000" pitchFamily="2" charset="2"/>
              </a:rPr>
              <a:t>More data on maintenance costs and previous sales is required to make decisions on adding new features to the resort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{3A1752A8-E54C-48C5-B25C-46FE05D4DED1}TF7521aafa-c748-4c40-a498-ba511be234dc5b1b6097_win32-5039330bb2f3</Template>
  <TotalTime>74</TotalTime>
  <Words>283</Words>
  <Application>Microsoft Office PowerPoint</Application>
  <PresentationFormat>Widescreen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Tenorite</vt:lpstr>
      <vt:lpstr>Wingdings</vt:lpstr>
      <vt:lpstr>Custom</vt:lpstr>
      <vt:lpstr>Big Mountain Resort: A case Study</vt:lpstr>
      <vt:lpstr>The Problem</vt:lpstr>
      <vt:lpstr>Recommendation</vt:lpstr>
      <vt:lpstr>Modeling Results</vt:lpstr>
      <vt:lpstr>Modeling Results</vt:lpstr>
      <vt:lpstr>Modeling Results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philips, Adam B</dc:creator>
  <cp:lastModifiedBy>philips, Adam B</cp:lastModifiedBy>
  <cp:revision>3</cp:revision>
  <dcterms:created xsi:type="dcterms:W3CDTF">2025-08-08T17:11:27Z</dcterms:created>
  <dcterms:modified xsi:type="dcterms:W3CDTF">2025-08-08T18:25:39Z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