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58" r:id="rId8"/>
    <p:sldId id="261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772400" cy="2228850"/>
          </a:xfrm>
        </p:spPr>
        <p:txBody>
          <a:bodyPr>
            <a:normAutofit/>
          </a:bodyPr>
          <a:lstStyle/>
          <a:p>
            <a:r>
              <a:rPr lang="en-GB" b="1" dirty="0" err="1" smtClean="0"/>
              <a:t>roianal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Tool for ROI Analysis, visualisation and line profiles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FOR INVESTIGATIONAL USE ONLY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Work Flow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371600"/>
            <a:ext cx="57234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dpet</a:t>
            </a:r>
            <a:r>
              <a:rPr lang="en-GB" dirty="0"/>
              <a:t> = </a:t>
            </a:r>
            <a:r>
              <a:rPr lang="en-GB" dirty="0" err="1"/>
              <a:t>datparse</a:t>
            </a:r>
            <a:r>
              <a:rPr lang="en-GB" dirty="0"/>
              <a:t> </a:t>
            </a:r>
            <a:r>
              <a:rPr lang="en-GB" dirty="0" smtClean="0"/>
              <a:t>;</a:t>
            </a:r>
          </a:p>
          <a:p>
            <a:r>
              <a:rPr lang="en-GB" dirty="0" err="1"/>
              <a:t>ddsc</a:t>
            </a:r>
            <a:r>
              <a:rPr lang="en-GB" dirty="0"/>
              <a:t> = </a:t>
            </a:r>
            <a:r>
              <a:rPr lang="en-GB" dirty="0" err="1"/>
              <a:t>datparse</a:t>
            </a:r>
            <a:r>
              <a:rPr lang="en-GB" dirty="0"/>
              <a:t> ;</a:t>
            </a:r>
          </a:p>
          <a:p>
            <a:r>
              <a:rPr lang="en-GB" dirty="0"/>
              <a:t>[</a:t>
            </a:r>
            <a:r>
              <a:rPr lang="en-GB" dirty="0" err="1"/>
              <a:t>vpet</a:t>
            </a:r>
            <a:r>
              <a:rPr lang="en-GB" dirty="0"/>
              <a:t>, </a:t>
            </a:r>
            <a:r>
              <a:rPr lang="en-GB" dirty="0" err="1"/>
              <a:t>mpet</a:t>
            </a:r>
            <a:r>
              <a:rPr lang="en-GB" dirty="0"/>
              <a:t>] = d2mat(</a:t>
            </a:r>
            <a:r>
              <a:rPr lang="en-GB" dirty="0" err="1"/>
              <a:t>dpet</a:t>
            </a:r>
            <a:r>
              <a:rPr lang="en-GB" dirty="0"/>
              <a:t>,{'slice'},'op','</a:t>
            </a:r>
            <a:r>
              <a:rPr lang="en-GB" dirty="0" err="1"/>
              <a:t>fp</a:t>
            </a:r>
            <a:r>
              <a:rPr lang="en-GB" dirty="0"/>
              <a:t>') ;</a:t>
            </a:r>
          </a:p>
          <a:p>
            <a:r>
              <a:rPr lang="en-GB" dirty="0"/>
              <a:t>[</a:t>
            </a:r>
            <a:r>
              <a:rPr lang="en-GB" dirty="0" err="1"/>
              <a:t>vdsc,mdsc</a:t>
            </a:r>
            <a:r>
              <a:rPr lang="en-GB" dirty="0"/>
              <a:t>] = d2mat(</a:t>
            </a:r>
            <a:r>
              <a:rPr lang="en-GB" dirty="0" err="1"/>
              <a:t>ddsc</a:t>
            </a:r>
            <a:r>
              <a:rPr lang="en-GB" dirty="0"/>
              <a:t>,{'slice','</a:t>
            </a:r>
            <a:r>
              <a:rPr lang="en-GB" dirty="0" err="1"/>
              <a:t>aqno</a:t>
            </a:r>
            <a:r>
              <a:rPr lang="en-GB" dirty="0"/>
              <a:t>'},'aqno',1,'op','fp') ;</a:t>
            </a:r>
          </a:p>
          <a:p>
            <a:r>
              <a:rPr lang="en-GB" dirty="0"/>
              <a:t>[</a:t>
            </a:r>
            <a:r>
              <a:rPr lang="en-GB" dirty="0" err="1"/>
              <a:t>vpetrs,mpetrs</a:t>
            </a:r>
            <a:r>
              <a:rPr lang="en-GB" dirty="0"/>
              <a:t>] = </a:t>
            </a:r>
            <a:r>
              <a:rPr lang="en-GB" dirty="0" err="1"/>
              <a:t>dreslice</a:t>
            </a:r>
            <a:r>
              <a:rPr lang="en-GB" dirty="0"/>
              <a:t>(</a:t>
            </a:r>
            <a:r>
              <a:rPr lang="en-GB" dirty="0" err="1"/>
              <a:t>vpet,mpet,mdsc</a:t>
            </a:r>
            <a:r>
              <a:rPr lang="en-GB" dirty="0"/>
              <a:t>) ;</a:t>
            </a:r>
          </a:p>
          <a:p>
            <a:r>
              <a:rPr lang="en-GB" dirty="0" err="1"/>
              <a:t>roianal</a:t>
            </a:r>
            <a:r>
              <a:rPr lang="en-GB" dirty="0"/>
              <a:t>(</a:t>
            </a:r>
            <a:r>
              <a:rPr lang="en-GB" dirty="0" err="1"/>
              <a:t>vpetrs,mpetrs</a:t>
            </a:r>
            <a:r>
              <a:rPr lang="en-GB" dirty="0"/>
              <a:t>)</a:t>
            </a:r>
          </a:p>
          <a:p>
            <a:r>
              <a:rPr lang="en-GB" dirty="0" err="1"/>
              <a:t>roianal</a:t>
            </a:r>
            <a:r>
              <a:rPr lang="en-GB" dirty="0"/>
              <a:t>(</a:t>
            </a:r>
            <a:r>
              <a:rPr lang="en-GB" dirty="0" err="1"/>
              <a:t>vdsc,mdsc</a:t>
            </a:r>
            <a:r>
              <a:rPr lang="en-GB" dirty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28" y="3559165"/>
            <a:ext cx="311317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6346479"/>
            <a:ext cx="144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From </a:t>
            </a:r>
            <a:r>
              <a:rPr lang="en-GB" dirty="0" err="1" smtClean="0"/>
              <a:t>dreslice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770" y="3790961"/>
            <a:ext cx="3133720" cy="2761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058969"/>
            <a:ext cx="3133721" cy="2761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81798" y="3657600"/>
            <a:ext cx="2276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roianal</a:t>
            </a:r>
            <a:r>
              <a:rPr lang="en-GB" dirty="0"/>
              <a:t>(</a:t>
            </a:r>
            <a:r>
              <a:rPr lang="en-GB" dirty="0" err="1"/>
              <a:t>vpetrs,mpetrs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810000" y="6497111"/>
            <a:ext cx="1935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roianal</a:t>
            </a:r>
            <a:r>
              <a:rPr lang="en-GB" dirty="0"/>
              <a:t>(</a:t>
            </a:r>
            <a:r>
              <a:rPr lang="en-GB" dirty="0" err="1"/>
              <a:t>vdsc,mdsc</a:t>
            </a:r>
            <a:r>
              <a:rPr lang="en-GB" dirty="0"/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382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6105525" cy="432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10400" y="762000"/>
            <a:ext cx="1893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Active figure for drawing</a:t>
            </a:r>
            <a:endParaRPr lang="en-GB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6172201" y="914400"/>
            <a:ext cx="838199" cy="8658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315200" y="1600200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Linked figure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019800" y="1784869"/>
            <a:ext cx="1176197" cy="12013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10400" y="3657600"/>
            <a:ext cx="1311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Polygon ROI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572000" y="3200400"/>
            <a:ext cx="2408600" cy="5818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16651" y="4648200"/>
            <a:ext cx="2198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Press to draw linked ROI</a:t>
            </a:r>
          </a:p>
          <a:p>
            <a:r>
              <a:rPr lang="en-GB" dirty="0" smtClean="0"/>
              <a:t>(here on Fig 3, linked to Fig 2)</a:t>
            </a:r>
            <a:endParaRPr lang="en-GB" dirty="0"/>
          </a:p>
        </p:txBody>
      </p:sp>
      <p:cxnSp>
        <p:nvCxnSpPr>
          <p:cNvPr id="17" name="Straight Arrow Connector 16"/>
          <p:cNvCxnSpPr>
            <a:stCxn id="13" idx="1"/>
          </p:cNvCxnSpPr>
          <p:nvPr/>
        </p:nvCxnSpPr>
        <p:spPr>
          <a:xfrm flipH="1" flipV="1">
            <a:off x="5943601" y="2895601"/>
            <a:ext cx="973050" cy="23527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17" y="4056707"/>
            <a:ext cx="2507832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381" y="4055953"/>
            <a:ext cx="2508688" cy="2210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874833" y="6391747"/>
            <a:ext cx="561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ROI appears on linked figure, can be adjusted on either fig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106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Started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sz="1900" dirty="0" smtClean="0"/>
              <a:t>Browse DICOM  first using alternative software e.g. OsiriX, K-PACs.</a:t>
            </a:r>
          </a:p>
          <a:p>
            <a:r>
              <a:rPr lang="en-GB" sz="1900" dirty="0" smtClean="0"/>
              <a:t>Parse DICOM files</a:t>
            </a:r>
          </a:p>
          <a:p>
            <a:pPr lvl="1">
              <a:buNone/>
            </a:pPr>
            <a:r>
              <a:rPr lang="en-GB" sz="1900" dirty="0" err="1" smtClean="0">
                <a:latin typeface="Lucida Console" pitchFamily="49" charset="0"/>
              </a:rPr>
              <a:t>dinfo</a:t>
            </a:r>
            <a:r>
              <a:rPr lang="en-GB" sz="1900" dirty="0" smtClean="0">
                <a:latin typeface="Lucida Console" pitchFamily="49" charset="0"/>
              </a:rPr>
              <a:t> = </a:t>
            </a:r>
            <a:r>
              <a:rPr lang="en-GB" sz="1900" dirty="0" err="1" smtClean="0">
                <a:latin typeface="Lucida Console" pitchFamily="49" charset="0"/>
              </a:rPr>
              <a:t>datparse</a:t>
            </a:r>
            <a:r>
              <a:rPr lang="en-GB" sz="1900" dirty="0" smtClean="0">
                <a:latin typeface="Lucida Console" pitchFamily="49" charset="0"/>
              </a:rPr>
              <a:t> ;</a:t>
            </a:r>
          </a:p>
          <a:p>
            <a:pPr lvl="1">
              <a:buNone/>
            </a:pPr>
            <a:r>
              <a:rPr lang="en-GB" sz="1900" dirty="0" smtClean="0"/>
              <a:t>For </a:t>
            </a:r>
            <a:r>
              <a:rPr lang="en-GB" sz="1900" dirty="0" err="1" smtClean="0"/>
              <a:t>MultiFrame</a:t>
            </a:r>
            <a:r>
              <a:rPr lang="en-GB" sz="1900" dirty="0" smtClean="0"/>
              <a:t> DICOM, select the file,</a:t>
            </a:r>
          </a:p>
          <a:p>
            <a:pPr lvl="1">
              <a:buNone/>
            </a:pPr>
            <a:r>
              <a:rPr lang="en-GB" sz="1900" dirty="0" smtClean="0"/>
              <a:t>For </a:t>
            </a:r>
            <a:r>
              <a:rPr lang="en-GB" sz="1900" dirty="0" err="1" smtClean="0"/>
              <a:t>SingleFrame</a:t>
            </a:r>
            <a:r>
              <a:rPr lang="en-GB" sz="1900" dirty="0" smtClean="0"/>
              <a:t> DICOM, select any one of the DICOM files and then confirm the folder.</a:t>
            </a:r>
          </a:p>
          <a:p>
            <a:endParaRPr lang="en-GB" sz="1900" dirty="0" smtClean="0"/>
          </a:p>
          <a:p>
            <a:r>
              <a:rPr lang="en-GB" sz="1900" dirty="0" smtClean="0"/>
              <a:t>Create MATLAB variables</a:t>
            </a:r>
          </a:p>
          <a:p>
            <a:pPr lvl="1">
              <a:buNone/>
            </a:pPr>
            <a:r>
              <a:rPr lang="en-GB" sz="1900" dirty="0" smtClean="0">
                <a:latin typeface="Lucida Console" pitchFamily="49" charset="0"/>
              </a:rPr>
              <a:t>[</a:t>
            </a:r>
            <a:r>
              <a:rPr lang="en-GB" sz="1900" dirty="0" err="1" smtClean="0">
                <a:latin typeface="Lucida Console" pitchFamily="49" charset="0"/>
              </a:rPr>
              <a:t>volp</a:t>
            </a:r>
            <a:r>
              <a:rPr lang="en-GB" sz="1900" dirty="0" smtClean="0">
                <a:latin typeface="Lucida Console" pitchFamily="49" charset="0"/>
              </a:rPr>
              <a:t>, </a:t>
            </a:r>
            <a:r>
              <a:rPr lang="en-GB" sz="1900" dirty="0" err="1" smtClean="0">
                <a:latin typeface="Lucida Console" pitchFamily="49" charset="0"/>
              </a:rPr>
              <a:t>matp</a:t>
            </a:r>
            <a:r>
              <a:rPr lang="en-GB" sz="1900" dirty="0" smtClean="0">
                <a:latin typeface="Lucida Console" pitchFamily="49" charset="0"/>
              </a:rPr>
              <a:t>] = d2mat(</a:t>
            </a:r>
            <a:r>
              <a:rPr lang="en-GB" sz="1900" dirty="0" err="1" smtClean="0">
                <a:latin typeface="Lucida Console" pitchFamily="49" charset="0"/>
              </a:rPr>
              <a:t>dinfo</a:t>
            </a:r>
            <a:r>
              <a:rPr lang="en-GB" sz="1900" dirty="0" smtClean="0">
                <a:latin typeface="Lucida Console" pitchFamily="49" charset="0"/>
              </a:rPr>
              <a:t>,{'slice'},'</a:t>
            </a:r>
            <a:r>
              <a:rPr lang="en-GB" sz="1900" dirty="0" err="1" smtClean="0">
                <a:latin typeface="Lucida Console" pitchFamily="49" charset="0"/>
              </a:rPr>
              <a:t>op','dv</a:t>
            </a:r>
            <a:r>
              <a:rPr lang="en-GB" sz="1900" dirty="0" smtClean="0">
                <a:latin typeface="Lucida Console" pitchFamily="49" charset="0"/>
              </a:rPr>
              <a:t>') ;</a:t>
            </a:r>
          </a:p>
          <a:p>
            <a:endParaRPr lang="en-GB" sz="1900" dirty="0" smtClean="0"/>
          </a:p>
          <a:p>
            <a:r>
              <a:rPr lang="en-GB" sz="1900" dirty="0" smtClean="0"/>
              <a:t>Call </a:t>
            </a:r>
            <a:r>
              <a:rPr lang="en-GB" sz="1900" dirty="0" err="1" smtClean="0">
                <a:latin typeface="Lucida Console" pitchFamily="49" charset="0"/>
              </a:rPr>
              <a:t>roianal</a:t>
            </a:r>
            <a:endParaRPr lang="en-GB" sz="1900" dirty="0" smtClean="0">
              <a:latin typeface="Lucida Console" pitchFamily="49" charset="0"/>
            </a:endParaRPr>
          </a:p>
          <a:p>
            <a:pPr lvl="1">
              <a:buNone/>
            </a:pPr>
            <a:r>
              <a:rPr lang="en-GB" sz="1900" dirty="0" err="1" smtClean="0">
                <a:latin typeface="Lucida Console" pitchFamily="49" charset="0"/>
              </a:rPr>
              <a:t>roianal</a:t>
            </a:r>
            <a:r>
              <a:rPr lang="en-GB" sz="1900" dirty="0" smtClean="0">
                <a:latin typeface="Lucida Console" pitchFamily="49" charset="0"/>
              </a:rPr>
              <a:t>(volp,matp,'Name','pat19')</a:t>
            </a:r>
          </a:p>
          <a:p>
            <a:pPr lvl="1">
              <a:buNone/>
            </a:pPr>
            <a:endParaRPr lang="en-GB" sz="1900" dirty="0" smtClean="0">
              <a:latin typeface="Lucida Console" pitchFamily="49" charset="0"/>
            </a:endParaRPr>
          </a:p>
          <a:p>
            <a:r>
              <a:rPr lang="en-GB" sz="1900" dirty="0" smtClean="0"/>
              <a:t>Check correct </a:t>
            </a:r>
            <a:r>
              <a:rPr lang="en-GB" sz="1900" dirty="0" smtClean="0"/>
              <a:t>type of ROI (</a:t>
            </a:r>
            <a:r>
              <a:rPr lang="en-GB" sz="1900" dirty="0" smtClean="0"/>
              <a:t>e.g. </a:t>
            </a:r>
            <a:r>
              <a:rPr lang="en-GB" sz="1900" dirty="0" err="1" smtClean="0"/>
              <a:t>imline</a:t>
            </a:r>
            <a:r>
              <a:rPr lang="en-GB" sz="1900" dirty="0" smtClean="0"/>
              <a:t>)</a:t>
            </a:r>
          </a:p>
          <a:p>
            <a:r>
              <a:rPr lang="en-GB" sz="1900" dirty="0" smtClean="0"/>
              <a:t>Enter a ROI </a:t>
            </a:r>
            <a:r>
              <a:rPr lang="en-GB" sz="1900" dirty="0" smtClean="0"/>
              <a:t>label name </a:t>
            </a:r>
            <a:r>
              <a:rPr lang="en-GB" sz="1900" dirty="0" smtClean="0"/>
              <a:t>if required.</a:t>
            </a:r>
          </a:p>
          <a:p>
            <a:r>
              <a:rPr lang="en-GB" sz="1900" dirty="0" smtClean="0"/>
              <a:t>Press New ROI.</a:t>
            </a:r>
          </a:p>
          <a:p>
            <a:r>
              <a:rPr lang="en-GB" sz="1900" dirty="0" smtClean="0"/>
              <a:t>If ROI is adjusted after drawing, press ‘update ROI information</a:t>
            </a:r>
            <a:r>
              <a:rPr lang="en-GB" sz="1900" dirty="0" smtClean="0"/>
              <a:t>’</a:t>
            </a:r>
          </a:p>
          <a:p>
            <a:r>
              <a:rPr lang="en-GB" sz="1900" dirty="0" smtClean="0"/>
              <a:t>Points can be added to ROI by pressing A in figure</a:t>
            </a:r>
            <a:endParaRPr lang="en-GB" sz="1900" dirty="0" smtClean="0"/>
          </a:p>
          <a:p>
            <a:r>
              <a:rPr lang="en-GB" sz="1900" dirty="0" smtClean="0"/>
              <a:t>Right click on ROI to select </a:t>
            </a:r>
            <a:r>
              <a:rPr lang="en-GB" sz="1900" dirty="0" err="1" smtClean="0"/>
              <a:t>color</a:t>
            </a:r>
            <a:r>
              <a:rPr lang="en-GB" sz="1900" dirty="0" smtClean="0"/>
              <a:t> if required.</a:t>
            </a:r>
          </a:p>
          <a:p>
            <a:r>
              <a:rPr lang="en-GB" sz="1900" dirty="0" smtClean="0"/>
              <a:t>Select ROIs and press ‘Line Profiles’ if required.</a:t>
            </a:r>
          </a:p>
          <a:p>
            <a:pPr lvl="1">
              <a:buNone/>
            </a:pPr>
            <a:endParaRPr lang="en-GB" sz="1900" dirty="0" smtClean="0">
              <a:latin typeface="Lucida Console" pitchFamily="49" charset="0"/>
            </a:endParaRPr>
          </a:p>
          <a:p>
            <a:r>
              <a:rPr lang="en-GB" sz="1900" dirty="0" smtClean="0"/>
              <a:t>Selecting Report will generate a PDF with the current figure, the ROI data, a montage of slices that have ROIs on, any line profile </a:t>
            </a:r>
            <a:r>
              <a:rPr lang="en-GB" sz="1900" dirty="0" err="1" smtClean="0"/>
              <a:t>graphs,and</a:t>
            </a:r>
            <a:r>
              <a:rPr lang="en-GB" sz="1900" dirty="0" smtClean="0"/>
              <a:t>, any snapshot images. Zoom and contrast the active figure before pressing Report. Report can be run multiple times if required.</a:t>
            </a:r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1000"/>
            <a:ext cx="672465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124200"/>
            <a:ext cx="639127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315200" y="533400"/>
            <a:ext cx="1752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Optional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imcontrast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  adjust windowing</a:t>
            </a:r>
          </a:p>
          <a:p>
            <a:endParaRPr lang="en-GB" dirty="0" smtClean="0"/>
          </a:p>
          <a:p>
            <a:r>
              <a:rPr lang="en-GB" dirty="0" smtClean="0"/>
              <a:t>  </a:t>
            </a:r>
          </a:p>
          <a:p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6629400" y="2971800"/>
            <a:ext cx="762000" cy="457200"/>
          </a:xfrm>
          <a:prstGeom prst="ellipse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324600" y="6172200"/>
            <a:ext cx="914400" cy="3810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400800" y="6248400"/>
            <a:ext cx="838200" cy="3048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91400" y="5200471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DO NOT press ‘Adjust Data’, use the red cross to close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3657600" y="1066800"/>
            <a:ext cx="1219200" cy="457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Save</a:t>
            </a:r>
          </a:p>
          <a:p>
            <a:pPr lvl="1"/>
            <a:r>
              <a:rPr lang="en-GB" dirty="0" smtClean="0"/>
              <a:t>Save as a .mat file to enable ROIs to be read back</a:t>
            </a:r>
          </a:p>
          <a:p>
            <a:pPr lvl="1"/>
            <a:r>
              <a:rPr lang="en-GB" dirty="0" smtClean="0"/>
              <a:t>Save as a .txt file for reading into Excel etc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55721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 .txt into Excel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057400"/>
            <a:ext cx="55721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2438400" y="3200400"/>
            <a:ext cx="762000" cy="457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2743200"/>
            <a:ext cx="55721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381000" y="2133600"/>
            <a:ext cx="914400" cy="6096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" y="752475"/>
            <a:ext cx="706755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334000" y="228600"/>
            <a:ext cx="838499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Scatter</a:t>
            </a:r>
            <a:endParaRPr lang="en-GB" dirty="0"/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>
          <a:xfrm flipH="1">
            <a:off x="4800600" y="413266"/>
            <a:ext cx="533400" cy="1110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roianal</a:t>
            </a:r>
            <a:r>
              <a:rPr lang="en-GB" dirty="0" smtClean="0"/>
              <a:t> figures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600200"/>
            <a:ext cx="5486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28600" y="838200"/>
            <a:ext cx="2417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Zoom and pan</a:t>
            </a:r>
          </a:p>
          <a:p>
            <a:r>
              <a:rPr lang="en-GB" dirty="0" smtClean="0"/>
              <a:t>(turn off when finished)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752600" y="1447800"/>
            <a:ext cx="2209800" cy="609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600" y="2743200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Pixel information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572000" y="2362200"/>
            <a:ext cx="30480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</p:cNvCxnSpPr>
          <p:nvPr/>
        </p:nvCxnSpPr>
        <p:spPr>
          <a:xfrm>
            <a:off x="2387651" y="2927866"/>
            <a:ext cx="1498549" cy="72973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962400" y="2057400"/>
            <a:ext cx="7620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4876800" y="2057400"/>
            <a:ext cx="3810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Arrow Connector 24"/>
          <p:cNvCxnSpPr>
            <a:stCxn id="8" idx="3"/>
          </p:cNvCxnSpPr>
          <p:nvPr/>
        </p:nvCxnSpPr>
        <p:spPr>
          <a:xfrm flipV="1">
            <a:off x="2387651" y="2590800"/>
            <a:ext cx="2184349" cy="337066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9675" y="1181100"/>
            <a:ext cx="672465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867400" y="2286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Creates a snapshot of the active figure (will be included in a Report)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4572000" y="2209800"/>
            <a:ext cx="1219200" cy="457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676401" y="60198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These operate only on the ROIs selected in the box above. When saving, make sure all you wish to save are selected.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447800" y="4419600"/>
            <a:ext cx="2819400" cy="15240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ROIs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ROI drawn on image can be copied (and adjusted) on another.</a:t>
            </a:r>
          </a:p>
          <a:p>
            <a:r>
              <a:rPr lang="en-GB" dirty="0" smtClean="0"/>
              <a:t>Datasets must have the same numbers of slices. Usually use </a:t>
            </a:r>
            <a:r>
              <a:rPr lang="en-GB" dirty="0" err="1" smtClean="0"/>
              <a:t>dreslice</a:t>
            </a:r>
            <a:r>
              <a:rPr lang="en-GB" dirty="0" smtClean="0"/>
              <a:t> first to get both into the same geometries.</a:t>
            </a:r>
          </a:p>
          <a:p>
            <a:r>
              <a:rPr lang="en-GB" dirty="0" smtClean="0"/>
              <a:t>DICOM info used to set axes scales, but no check on </a:t>
            </a:r>
            <a:r>
              <a:rPr lang="en-GB" dirty="0" err="1" smtClean="0"/>
              <a:t>FrameOfReferenceUID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1065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449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roianal Tool for ROI Analysis, visualisation and line profiles</vt:lpstr>
      <vt:lpstr>Getting Started</vt:lpstr>
      <vt:lpstr>PowerPoint Presentation</vt:lpstr>
      <vt:lpstr>PowerPoint Presentation</vt:lpstr>
      <vt:lpstr>Reading .txt into Excel</vt:lpstr>
      <vt:lpstr>PowerPoint Presentation</vt:lpstr>
      <vt:lpstr>roianal figures</vt:lpstr>
      <vt:lpstr>PowerPoint Presentation</vt:lpstr>
      <vt:lpstr>Linked ROIs</vt:lpstr>
      <vt:lpstr>Example Work Flow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roianal</dc:title>
  <dc:creator>David Atkinson</dc:creator>
  <cp:lastModifiedBy>David Atkinson</cp:lastModifiedBy>
  <cp:revision>17</cp:revision>
  <dcterms:created xsi:type="dcterms:W3CDTF">2006-08-16T00:00:00Z</dcterms:created>
  <dcterms:modified xsi:type="dcterms:W3CDTF">2014-04-30T21:06:23Z</dcterms:modified>
</cp:coreProperties>
</file>