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79" r:id="rId6"/>
    <p:sldId id="281" r:id="rId7"/>
    <p:sldId id="257" r:id="rId8"/>
    <p:sldId id="271" r:id="rId9"/>
    <p:sldId id="272" r:id="rId10"/>
    <p:sldId id="282" r:id="rId11"/>
    <p:sldId id="258" r:id="rId12"/>
    <p:sldId id="259" r:id="rId13"/>
    <p:sldId id="260" r:id="rId14"/>
    <p:sldId id="261" r:id="rId15"/>
    <p:sldId id="262" r:id="rId16"/>
    <p:sldId id="263" r:id="rId17"/>
    <p:sldId id="283" r:id="rId18"/>
    <p:sldId id="264" r:id="rId19"/>
    <p:sldId id="265" r:id="rId20"/>
    <p:sldId id="270" r:id="rId21"/>
    <p:sldId id="266" r:id="rId22"/>
    <p:sldId id="278" r:id="rId23"/>
    <p:sldId id="267" r:id="rId24"/>
    <p:sldId id="268" r:id="rId25"/>
    <p:sldId id="269" r:id="rId26"/>
    <p:sldId id="284" r:id="rId27"/>
    <p:sldId id="273" r:id="rId28"/>
    <p:sldId id="274" r:id="rId29"/>
    <p:sldId id="275" r:id="rId30"/>
    <p:sldId id="276" r:id="rId31"/>
    <p:sldId id="277" r:id="rId32"/>
    <p:sldId id="28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1AD8AC-E7B3-4B92-9861-66CDA3D84C56}">
          <p14:sldIdLst>
            <p14:sldId id="256"/>
            <p14:sldId id="279"/>
          </p14:sldIdLst>
        </p14:section>
        <p14:section name="Problem Description" id="{E68CD71B-A788-4E0E-A417-EA854584C969}">
          <p14:sldIdLst>
            <p14:sldId id="281"/>
            <p14:sldId id="257"/>
            <p14:sldId id="271"/>
            <p14:sldId id="272"/>
          </p14:sldIdLst>
        </p14:section>
        <p14:section name="Solution Summary" id="{1FD9BB25-0FAF-4F61-A2BA-84D33224C5FF}">
          <p14:sldIdLst>
            <p14:sldId id="282"/>
            <p14:sldId id="258"/>
            <p14:sldId id="259"/>
            <p14:sldId id="260"/>
            <p14:sldId id="261"/>
            <p14:sldId id="262"/>
            <p14:sldId id="263"/>
          </p14:sldIdLst>
        </p14:section>
        <p14:section name="Solution Details" id="{300AE477-FC63-415A-9DC9-3B2EC8CDBE57}">
          <p14:sldIdLst>
            <p14:sldId id="283"/>
            <p14:sldId id="264"/>
            <p14:sldId id="265"/>
            <p14:sldId id="270"/>
            <p14:sldId id="266"/>
            <p14:sldId id="278"/>
            <p14:sldId id="267"/>
            <p14:sldId id="268"/>
            <p14:sldId id="269"/>
          </p14:sldIdLst>
        </p14:section>
        <p14:section name="Results and Recommendations" id="{574F8140-9E9B-48FE-B768-F76181F4D32B}">
          <p14:sldIdLst>
            <p14:sldId id="284"/>
            <p14:sldId id="273"/>
            <p14:sldId id="274"/>
            <p14:sldId id="275"/>
            <p14:sldId id="276"/>
            <p14:sldId id="277"/>
          </p14:sldIdLst>
        </p14:section>
        <p14:section name="Appendix" id="{70D1453C-CF3C-40A1-BBD2-125398FFAD72}">
          <p14:sldIdLst>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431DF2-BE45-41EC-804F-A9ED61B70D58}" v="10" dt="2024-12-09T13:35:33.952"/>
    <p1510:client id="{2A0D1F39-8771-424A-A1AE-ADC4F002ED2C}" v="2318" dt="2024-12-09T04:21:30.671"/>
    <p1510:client id="{41B4C9A7-8929-4E10-8253-D3D2B6713EAE}" v="104" dt="2024-12-09T14:21:43.109"/>
    <p1510:client id="{55CE059B-0616-D3A5-90E1-5DD64A07234A}" v="4" dt="2024-12-09T07:31:00.617"/>
    <p1510:client id="{55F74DD1-C8A0-2388-F3DF-E01FBC050DA2}" v="53" dt="2024-12-09T06:05:44.528"/>
    <p1510:client id="{74457046-0B39-43C0-B3C5-6D5E5AAADDAD}" v="840" dt="2024-12-09T14:14:11.6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Sheet1!$A$18</c:f>
              <c:strCache>
                <c:ptCount val="1"/>
                <c:pt idx="0">
                  <c:v>Random Forests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Sheet1!$B$17:$C$17</c:f>
              <c:strCache>
                <c:ptCount val="2"/>
                <c:pt idx="0">
                  <c:v>Test Data Accuracy</c:v>
                </c:pt>
                <c:pt idx="1">
                  <c:v>Training Data Accuracy</c:v>
                </c:pt>
              </c:strCache>
            </c:strRef>
          </c:cat>
          <c:val>
            <c:numRef>
              <c:f>Sheet1!$B$18:$C$18</c:f>
              <c:numCache>
                <c:formatCode>0.00%</c:formatCode>
                <c:ptCount val="2"/>
                <c:pt idx="0">
                  <c:v>0.59621999999999997</c:v>
                </c:pt>
                <c:pt idx="1">
                  <c:v>1</c:v>
                </c:pt>
              </c:numCache>
            </c:numRef>
          </c:val>
          <c:extLst>
            <c:ext xmlns:c16="http://schemas.microsoft.com/office/drawing/2014/chart" uri="{C3380CC4-5D6E-409C-BE32-E72D297353CC}">
              <c16:uniqueId val="{00000000-BDD4-419C-A71A-EE6F25E42176}"/>
            </c:ext>
          </c:extLst>
        </c:ser>
        <c:ser>
          <c:idx val="1"/>
          <c:order val="1"/>
          <c:tx>
            <c:strRef>
              <c:f>Sheet1!$A$19</c:f>
              <c:strCache>
                <c:ptCount val="1"/>
                <c:pt idx="0">
                  <c:v>K-Nearest Neighbours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Sheet1!$B$17:$C$17</c:f>
              <c:strCache>
                <c:ptCount val="2"/>
                <c:pt idx="0">
                  <c:v>Test Data Accuracy</c:v>
                </c:pt>
                <c:pt idx="1">
                  <c:v>Training Data Accuracy</c:v>
                </c:pt>
              </c:strCache>
            </c:strRef>
          </c:cat>
          <c:val>
            <c:numRef>
              <c:f>Sheet1!$B$19:$C$19</c:f>
              <c:numCache>
                <c:formatCode>0.00%</c:formatCode>
                <c:ptCount val="2"/>
                <c:pt idx="0">
                  <c:v>0.6018</c:v>
                </c:pt>
                <c:pt idx="1">
                  <c:v>0.60040000000000004</c:v>
                </c:pt>
              </c:numCache>
            </c:numRef>
          </c:val>
          <c:extLst>
            <c:ext xmlns:c16="http://schemas.microsoft.com/office/drawing/2014/chart" uri="{C3380CC4-5D6E-409C-BE32-E72D297353CC}">
              <c16:uniqueId val="{00000001-BDD4-419C-A71A-EE6F25E42176}"/>
            </c:ext>
          </c:extLst>
        </c:ser>
        <c:ser>
          <c:idx val="2"/>
          <c:order val="2"/>
          <c:tx>
            <c:strRef>
              <c:f>Sheet1!$A$20</c:f>
              <c:strCache>
                <c:ptCount val="1"/>
                <c:pt idx="0">
                  <c:v>Gradient Boosting</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Sheet1!$B$17:$C$17</c:f>
              <c:strCache>
                <c:ptCount val="2"/>
                <c:pt idx="0">
                  <c:v>Test Data Accuracy</c:v>
                </c:pt>
                <c:pt idx="1">
                  <c:v>Training Data Accuracy</c:v>
                </c:pt>
              </c:strCache>
            </c:strRef>
          </c:cat>
          <c:val>
            <c:numRef>
              <c:f>Sheet1!$B$20:$C$20</c:f>
              <c:numCache>
                <c:formatCode>0.00%</c:formatCode>
                <c:ptCount val="2"/>
                <c:pt idx="0">
                  <c:v>0.60219999999999996</c:v>
                </c:pt>
                <c:pt idx="1">
                  <c:v>0.61639999999999995</c:v>
                </c:pt>
              </c:numCache>
            </c:numRef>
          </c:val>
          <c:extLst>
            <c:ext xmlns:c16="http://schemas.microsoft.com/office/drawing/2014/chart" uri="{C3380CC4-5D6E-409C-BE32-E72D297353CC}">
              <c16:uniqueId val="{00000002-BDD4-419C-A71A-EE6F25E42176}"/>
            </c:ext>
          </c:extLst>
        </c:ser>
        <c:ser>
          <c:idx val="3"/>
          <c:order val="3"/>
          <c:tx>
            <c:strRef>
              <c:f>Sheet1!$A$21</c:f>
              <c:strCache>
                <c:ptCount val="1"/>
                <c:pt idx="0">
                  <c:v>Naïve Bayes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Sheet1!$B$17:$C$17</c:f>
              <c:strCache>
                <c:ptCount val="2"/>
                <c:pt idx="0">
                  <c:v>Test Data Accuracy</c:v>
                </c:pt>
                <c:pt idx="1">
                  <c:v>Training Data Accuracy</c:v>
                </c:pt>
              </c:strCache>
            </c:strRef>
          </c:cat>
          <c:val>
            <c:numRef>
              <c:f>Sheet1!$B$21:$C$21</c:f>
              <c:numCache>
                <c:formatCode>0.00%</c:formatCode>
                <c:ptCount val="2"/>
                <c:pt idx="0">
                  <c:v>0.60470000000000002</c:v>
                </c:pt>
                <c:pt idx="1">
                  <c:v>0.59799999999999998</c:v>
                </c:pt>
              </c:numCache>
            </c:numRef>
          </c:val>
          <c:extLst>
            <c:ext xmlns:c16="http://schemas.microsoft.com/office/drawing/2014/chart" uri="{C3380CC4-5D6E-409C-BE32-E72D297353CC}">
              <c16:uniqueId val="{00000003-BDD4-419C-A71A-EE6F25E42176}"/>
            </c:ext>
          </c:extLst>
        </c:ser>
        <c:ser>
          <c:idx val="4"/>
          <c:order val="4"/>
          <c:tx>
            <c:strRef>
              <c:f>Sheet1!$A$22</c:f>
              <c:strCache>
                <c:ptCount val="1"/>
                <c:pt idx="0">
                  <c:v>Logistic Regression</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Sheet1!$B$17:$C$17</c:f>
              <c:strCache>
                <c:ptCount val="2"/>
                <c:pt idx="0">
                  <c:v>Test Data Accuracy</c:v>
                </c:pt>
                <c:pt idx="1">
                  <c:v>Training Data Accuracy</c:v>
                </c:pt>
              </c:strCache>
            </c:strRef>
          </c:cat>
          <c:val>
            <c:numRef>
              <c:f>Sheet1!$B$22:$C$22</c:f>
              <c:numCache>
                <c:formatCode>0.00%</c:formatCode>
                <c:ptCount val="2"/>
                <c:pt idx="0">
                  <c:v>0.60470000000000002</c:v>
                </c:pt>
                <c:pt idx="1">
                  <c:v>0.59799999999999998</c:v>
                </c:pt>
              </c:numCache>
            </c:numRef>
          </c:val>
          <c:extLst>
            <c:ext xmlns:c16="http://schemas.microsoft.com/office/drawing/2014/chart" uri="{C3380CC4-5D6E-409C-BE32-E72D297353CC}">
              <c16:uniqueId val="{00000004-BDD4-419C-A71A-EE6F25E42176}"/>
            </c:ext>
          </c:extLst>
        </c:ser>
        <c:ser>
          <c:idx val="5"/>
          <c:order val="5"/>
          <c:tx>
            <c:strRef>
              <c:f>Sheet1!$A$23</c:f>
              <c:strCache>
                <c:ptCount val="1"/>
                <c:pt idx="0">
                  <c:v>SVC</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Sheet1!$B$17:$C$17</c:f>
              <c:strCache>
                <c:ptCount val="2"/>
                <c:pt idx="0">
                  <c:v>Test Data Accuracy</c:v>
                </c:pt>
                <c:pt idx="1">
                  <c:v>Training Data Accuracy</c:v>
                </c:pt>
              </c:strCache>
            </c:strRef>
          </c:cat>
          <c:val>
            <c:numRef>
              <c:f>Sheet1!$B$23:$C$23</c:f>
              <c:numCache>
                <c:formatCode>0.00%</c:formatCode>
                <c:ptCount val="2"/>
                <c:pt idx="0">
                  <c:v>0.60470000000000002</c:v>
                </c:pt>
                <c:pt idx="1">
                  <c:v>0.59809999999999997</c:v>
                </c:pt>
              </c:numCache>
            </c:numRef>
          </c:val>
          <c:extLst>
            <c:ext xmlns:c16="http://schemas.microsoft.com/office/drawing/2014/chart" uri="{C3380CC4-5D6E-409C-BE32-E72D297353CC}">
              <c16:uniqueId val="{00000005-BDD4-419C-A71A-EE6F25E42176}"/>
            </c:ext>
          </c:extLst>
        </c:ser>
        <c:dLbls>
          <c:dLblPos val="outEnd"/>
          <c:showLegendKey val="0"/>
          <c:showVal val="1"/>
          <c:showCatName val="0"/>
          <c:showSerName val="0"/>
          <c:showPercent val="0"/>
          <c:showBubbleSize val="0"/>
        </c:dLbls>
        <c:gapWidth val="219"/>
        <c:overlap val="-27"/>
        <c:axId val="1351630559"/>
        <c:axId val="1351650719"/>
      </c:barChart>
      <c:catAx>
        <c:axId val="1351630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1650719"/>
        <c:crosses val="autoZero"/>
        <c:auto val="1"/>
        <c:lblAlgn val="ctr"/>
        <c:lblOffset val="100"/>
        <c:noMultiLvlLbl val="0"/>
      </c:catAx>
      <c:valAx>
        <c:axId val="1351650719"/>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16305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ata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4" Type="http://schemas.openxmlformats.org/officeDocument/2006/relationships/image" Target="../media/image4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4" Type="http://schemas.openxmlformats.org/officeDocument/2006/relationships/image" Target="../media/image4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7D9D1A-4A5D-436D-9D49-25EAAEDEF1D0}"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61020220-06ED-4CAA-BBC2-84812003546A}">
      <dgm:prSet/>
      <dgm:spPr/>
      <dgm:t>
        <a:bodyPr/>
        <a:lstStyle/>
        <a:p>
          <a:r>
            <a:rPr lang="en-US" b="1"/>
            <a:t>Problem Description</a:t>
          </a:r>
          <a:endParaRPr lang="en-US"/>
        </a:p>
      </dgm:t>
    </dgm:pt>
    <dgm:pt modelId="{105E2BF0-A2A1-45BA-AFBD-CA30212A8C3D}" type="parTrans" cxnId="{7368BA5D-0E6E-4BA6-9009-361CC9C2D57B}">
      <dgm:prSet/>
      <dgm:spPr/>
      <dgm:t>
        <a:bodyPr/>
        <a:lstStyle/>
        <a:p>
          <a:endParaRPr lang="en-US"/>
        </a:p>
      </dgm:t>
    </dgm:pt>
    <dgm:pt modelId="{B3C7162C-17AE-43B5-97D9-849B952195DB}" type="sibTrans" cxnId="{7368BA5D-0E6E-4BA6-9009-361CC9C2D57B}">
      <dgm:prSet/>
      <dgm:spPr/>
      <dgm:t>
        <a:bodyPr/>
        <a:lstStyle/>
        <a:p>
          <a:endParaRPr lang="en-US"/>
        </a:p>
      </dgm:t>
    </dgm:pt>
    <dgm:pt modelId="{A6C41AD5-BACB-43A6-B91D-B1812EEB81C3}">
      <dgm:prSet/>
      <dgm:spPr/>
      <dgm:t>
        <a:bodyPr/>
        <a:lstStyle/>
        <a:p>
          <a:r>
            <a:rPr lang="en-US"/>
            <a:t>Problem Description</a:t>
          </a:r>
        </a:p>
      </dgm:t>
    </dgm:pt>
    <dgm:pt modelId="{6FFD12A9-A4FC-4E03-9F8F-60E909EC86ED}" type="parTrans" cxnId="{716F5F64-38F2-4B7B-A80E-FDD2E167BB12}">
      <dgm:prSet/>
      <dgm:spPr/>
      <dgm:t>
        <a:bodyPr/>
        <a:lstStyle/>
        <a:p>
          <a:endParaRPr lang="en-US"/>
        </a:p>
      </dgm:t>
    </dgm:pt>
    <dgm:pt modelId="{126C40E8-CA54-44AF-826D-D19AF5A74CF0}" type="sibTrans" cxnId="{716F5F64-38F2-4B7B-A80E-FDD2E167BB12}">
      <dgm:prSet/>
      <dgm:spPr/>
      <dgm:t>
        <a:bodyPr/>
        <a:lstStyle/>
        <a:p>
          <a:endParaRPr lang="en-US"/>
        </a:p>
      </dgm:t>
    </dgm:pt>
    <dgm:pt modelId="{9B09EB45-0016-4537-AF83-F341B46C3E8F}">
      <dgm:prSet/>
      <dgm:spPr/>
      <dgm:t>
        <a:bodyPr/>
        <a:lstStyle/>
        <a:p>
          <a:r>
            <a:rPr lang="en-US"/>
            <a:t>Current Applications</a:t>
          </a:r>
        </a:p>
      </dgm:t>
    </dgm:pt>
    <dgm:pt modelId="{4679129B-E294-44A8-8465-5E21685D023F}" type="parTrans" cxnId="{113F9421-EC9A-435E-A3AB-299DF7B8D36C}">
      <dgm:prSet/>
      <dgm:spPr/>
      <dgm:t>
        <a:bodyPr/>
        <a:lstStyle/>
        <a:p>
          <a:endParaRPr lang="en-US"/>
        </a:p>
      </dgm:t>
    </dgm:pt>
    <dgm:pt modelId="{5CB9EAA0-C2C7-4F45-8404-726DC777A830}" type="sibTrans" cxnId="{113F9421-EC9A-435E-A3AB-299DF7B8D36C}">
      <dgm:prSet/>
      <dgm:spPr/>
      <dgm:t>
        <a:bodyPr/>
        <a:lstStyle/>
        <a:p>
          <a:endParaRPr lang="en-US"/>
        </a:p>
      </dgm:t>
    </dgm:pt>
    <dgm:pt modelId="{D28DB488-4EDF-4B80-A197-C2707B5728CC}">
      <dgm:prSet/>
      <dgm:spPr/>
      <dgm:t>
        <a:bodyPr/>
        <a:lstStyle/>
        <a:p>
          <a:r>
            <a:rPr lang="en-US"/>
            <a:t>Solution Framing</a:t>
          </a:r>
        </a:p>
      </dgm:t>
    </dgm:pt>
    <dgm:pt modelId="{4814736C-4756-4089-BFC5-D148895A23CB}" type="parTrans" cxnId="{CEAB1A43-D3DD-4FB1-85C5-5ADA63FA3940}">
      <dgm:prSet/>
      <dgm:spPr/>
      <dgm:t>
        <a:bodyPr/>
        <a:lstStyle/>
        <a:p>
          <a:endParaRPr lang="en-US"/>
        </a:p>
      </dgm:t>
    </dgm:pt>
    <dgm:pt modelId="{AB6965AF-4197-40E0-AD53-45EBD1345B01}" type="sibTrans" cxnId="{CEAB1A43-D3DD-4FB1-85C5-5ADA63FA3940}">
      <dgm:prSet/>
      <dgm:spPr/>
      <dgm:t>
        <a:bodyPr/>
        <a:lstStyle/>
        <a:p>
          <a:endParaRPr lang="en-US"/>
        </a:p>
      </dgm:t>
    </dgm:pt>
    <dgm:pt modelId="{F97B8AF5-FD7E-48B7-A8BC-5A81A0CEC3B1}">
      <dgm:prSet/>
      <dgm:spPr/>
      <dgm:t>
        <a:bodyPr/>
        <a:lstStyle/>
        <a:p>
          <a:r>
            <a:rPr lang="en-US" b="1"/>
            <a:t>Solution Summary</a:t>
          </a:r>
          <a:endParaRPr lang="en-US"/>
        </a:p>
      </dgm:t>
    </dgm:pt>
    <dgm:pt modelId="{50040F9F-C6DB-4299-B0F2-6E20314C7A1E}" type="parTrans" cxnId="{E6AB1F16-1CE8-4A6D-866E-A99D0BBDC547}">
      <dgm:prSet/>
      <dgm:spPr/>
      <dgm:t>
        <a:bodyPr/>
        <a:lstStyle/>
        <a:p>
          <a:endParaRPr lang="en-US"/>
        </a:p>
      </dgm:t>
    </dgm:pt>
    <dgm:pt modelId="{0CEF091B-4DF3-405A-94E9-9F3254651062}" type="sibTrans" cxnId="{E6AB1F16-1CE8-4A6D-866E-A99D0BBDC547}">
      <dgm:prSet/>
      <dgm:spPr/>
      <dgm:t>
        <a:bodyPr/>
        <a:lstStyle/>
        <a:p>
          <a:endParaRPr lang="en-US"/>
        </a:p>
      </dgm:t>
    </dgm:pt>
    <dgm:pt modelId="{712CAC46-DD6A-447A-AAB3-01867CCD3CE6}">
      <dgm:prSet/>
      <dgm:spPr/>
      <dgm:t>
        <a:bodyPr/>
        <a:lstStyle/>
        <a:p>
          <a:r>
            <a:rPr lang="en-US"/>
            <a:t>Conceptual Overview</a:t>
          </a:r>
        </a:p>
      </dgm:t>
    </dgm:pt>
    <dgm:pt modelId="{02D86F30-60AA-4C7A-8166-461987423B6D}" type="parTrans" cxnId="{8D845E1E-DFE0-4B70-AB3A-F4C426220614}">
      <dgm:prSet/>
      <dgm:spPr/>
      <dgm:t>
        <a:bodyPr/>
        <a:lstStyle/>
        <a:p>
          <a:endParaRPr lang="en-US"/>
        </a:p>
      </dgm:t>
    </dgm:pt>
    <dgm:pt modelId="{DB260A0A-0AF8-4411-8A65-343587487905}" type="sibTrans" cxnId="{8D845E1E-DFE0-4B70-AB3A-F4C426220614}">
      <dgm:prSet/>
      <dgm:spPr/>
      <dgm:t>
        <a:bodyPr/>
        <a:lstStyle/>
        <a:p>
          <a:endParaRPr lang="en-US"/>
        </a:p>
      </dgm:t>
    </dgm:pt>
    <dgm:pt modelId="{244887F1-BCBA-4162-9C9F-910BFD26961B}">
      <dgm:prSet/>
      <dgm:spPr/>
      <dgm:t>
        <a:bodyPr/>
        <a:lstStyle/>
        <a:p>
          <a:r>
            <a:rPr lang="en-US"/>
            <a:t>Major Results</a:t>
          </a:r>
        </a:p>
      </dgm:t>
    </dgm:pt>
    <dgm:pt modelId="{901F9DCC-E1CC-4BC4-BB2B-4235F6F96519}" type="parTrans" cxnId="{F421DD68-6458-401B-B691-0C9C70E7663D}">
      <dgm:prSet/>
      <dgm:spPr/>
      <dgm:t>
        <a:bodyPr/>
        <a:lstStyle/>
        <a:p>
          <a:endParaRPr lang="en-US"/>
        </a:p>
      </dgm:t>
    </dgm:pt>
    <dgm:pt modelId="{D9C0A7D3-9857-4B56-8CF2-FB6F31998022}" type="sibTrans" cxnId="{F421DD68-6458-401B-B691-0C9C70E7663D}">
      <dgm:prSet/>
      <dgm:spPr/>
      <dgm:t>
        <a:bodyPr/>
        <a:lstStyle/>
        <a:p>
          <a:endParaRPr lang="en-US"/>
        </a:p>
      </dgm:t>
    </dgm:pt>
    <dgm:pt modelId="{4748F762-4FE3-48D6-B2C7-88EE041A3F90}">
      <dgm:prSet/>
      <dgm:spPr/>
      <dgm:t>
        <a:bodyPr/>
        <a:lstStyle/>
        <a:p>
          <a:r>
            <a:rPr lang="en-US"/>
            <a:t>Potential Savings</a:t>
          </a:r>
        </a:p>
      </dgm:t>
    </dgm:pt>
    <dgm:pt modelId="{BB10BCE0-4E3C-4C29-89C5-6564B415C2EA}" type="parTrans" cxnId="{CA90BEE7-B84D-4489-BEFA-16DA4472FB17}">
      <dgm:prSet/>
      <dgm:spPr/>
      <dgm:t>
        <a:bodyPr/>
        <a:lstStyle/>
        <a:p>
          <a:endParaRPr lang="en-US"/>
        </a:p>
      </dgm:t>
    </dgm:pt>
    <dgm:pt modelId="{12DA5777-9314-4F78-8933-F727CBADAC54}" type="sibTrans" cxnId="{CA90BEE7-B84D-4489-BEFA-16DA4472FB17}">
      <dgm:prSet/>
      <dgm:spPr/>
      <dgm:t>
        <a:bodyPr/>
        <a:lstStyle/>
        <a:p>
          <a:endParaRPr lang="en-US"/>
        </a:p>
      </dgm:t>
    </dgm:pt>
    <dgm:pt modelId="{4BBEC48B-CE3F-4C1A-8B91-22FE94A23C5D}">
      <dgm:prSet/>
      <dgm:spPr/>
      <dgm:t>
        <a:bodyPr/>
        <a:lstStyle/>
        <a:p>
          <a:r>
            <a:rPr lang="en-US"/>
            <a:t>Tools Used</a:t>
          </a:r>
        </a:p>
      </dgm:t>
    </dgm:pt>
    <dgm:pt modelId="{77E2E94C-1467-43EB-9733-ED6B82BF3709}" type="parTrans" cxnId="{2C29B56F-60A1-47C2-BA13-4D6134858B3B}">
      <dgm:prSet/>
      <dgm:spPr/>
      <dgm:t>
        <a:bodyPr/>
        <a:lstStyle/>
        <a:p>
          <a:endParaRPr lang="en-US"/>
        </a:p>
      </dgm:t>
    </dgm:pt>
    <dgm:pt modelId="{FE33825A-63A9-4B3B-B897-ECC965D0ADC6}" type="sibTrans" cxnId="{2C29B56F-60A1-47C2-BA13-4D6134858B3B}">
      <dgm:prSet/>
      <dgm:spPr/>
      <dgm:t>
        <a:bodyPr/>
        <a:lstStyle/>
        <a:p>
          <a:endParaRPr lang="en-US"/>
        </a:p>
      </dgm:t>
    </dgm:pt>
    <dgm:pt modelId="{A447A81D-EB8C-47CE-8DF8-111C71F15579}">
      <dgm:prSet/>
      <dgm:spPr/>
      <dgm:t>
        <a:bodyPr/>
        <a:lstStyle/>
        <a:p>
          <a:r>
            <a:rPr lang="en-US"/>
            <a:t>Implementation Timeline</a:t>
          </a:r>
        </a:p>
      </dgm:t>
    </dgm:pt>
    <dgm:pt modelId="{676AE92A-8A75-42F0-8CEE-B8FEDD409C60}" type="parTrans" cxnId="{3C7F95CF-1EAE-4E57-97E0-E3A8929B2DF0}">
      <dgm:prSet/>
      <dgm:spPr/>
      <dgm:t>
        <a:bodyPr/>
        <a:lstStyle/>
        <a:p>
          <a:endParaRPr lang="en-US"/>
        </a:p>
      </dgm:t>
    </dgm:pt>
    <dgm:pt modelId="{2DF71495-5588-48E7-A64A-7AD75745389B}" type="sibTrans" cxnId="{3C7F95CF-1EAE-4E57-97E0-E3A8929B2DF0}">
      <dgm:prSet/>
      <dgm:spPr/>
      <dgm:t>
        <a:bodyPr/>
        <a:lstStyle/>
        <a:p>
          <a:endParaRPr lang="en-US"/>
        </a:p>
      </dgm:t>
    </dgm:pt>
    <dgm:pt modelId="{B4F62DFE-5718-46BC-BB8E-0A15640C0D3A}">
      <dgm:prSet/>
      <dgm:spPr/>
      <dgm:t>
        <a:bodyPr/>
        <a:lstStyle/>
        <a:p>
          <a:r>
            <a:rPr lang="en-US" b="1"/>
            <a:t>Solution Details</a:t>
          </a:r>
          <a:endParaRPr lang="en-US"/>
        </a:p>
      </dgm:t>
    </dgm:pt>
    <dgm:pt modelId="{91E75CBC-BBCB-4817-B3E0-5073FF381676}" type="parTrans" cxnId="{82EA40B8-59AF-4145-9D7D-48AFC608C790}">
      <dgm:prSet/>
      <dgm:spPr/>
      <dgm:t>
        <a:bodyPr/>
        <a:lstStyle/>
        <a:p>
          <a:endParaRPr lang="en-US"/>
        </a:p>
      </dgm:t>
    </dgm:pt>
    <dgm:pt modelId="{F42BF350-ED01-43B8-95F4-B978908C23E2}" type="sibTrans" cxnId="{82EA40B8-59AF-4145-9D7D-48AFC608C790}">
      <dgm:prSet/>
      <dgm:spPr/>
      <dgm:t>
        <a:bodyPr/>
        <a:lstStyle/>
        <a:p>
          <a:endParaRPr lang="en-US"/>
        </a:p>
      </dgm:t>
    </dgm:pt>
    <dgm:pt modelId="{25AC84D0-7754-4610-968E-075449E573A9}">
      <dgm:prSet/>
      <dgm:spPr/>
      <dgm:t>
        <a:bodyPr/>
        <a:lstStyle/>
        <a:p>
          <a:r>
            <a:rPr lang="en-US"/>
            <a:t>Assumptions</a:t>
          </a:r>
        </a:p>
      </dgm:t>
    </dgm:pt>
    <dgm:pt modelId="{FD0D3120-8994-4434-9CFC-2B71731020D6}" type="parTrans" cxnId="{3E06D43B-46C1-4EFF-9464-96C73481D812}">
      <dgm:prSet/>
      <dgm:spPr/>
      <dgm:t>
        <a:bodyPr/>
        <a:lstStyle/>
        <a:p>
          <a:endParaRPr lang="en-US"/>
        </a:p>
      </dgm:t>
    </dgm:pt>
    <dgm:pt modelId="{51B97938-5763-48EE-8574-96069FA05F6E}" type="sibTrans" cxnId="{3E06D43B-46C1-4EFF-9464-96C73481D812}">
      <dgm:prSet/>
      <dgm:spPr/>
      <dgm:t>
        <a:bodyPr/>
        <a:lstStyle/>
        <a:p>
          <a:endParaRPr lang="en-US"/>
        </a:p>
      </dgm:t>
    </dgm:pt>
    <dgm:pt modelId="{95BC72CE-6559-46D5-8470-5FAFB37D5226}">
      <dgm:prSet/>
      <dgm:spPr/>
      <dgm:t>
        <a:bodyPr/>
        <a:lstStyle/>
        <a:p>
          <a:r>
            <a:rPr lang="en-US"/>
            <a:t>Data Gathering and Import</a:t>
          </a:r>
        </a:p>
      </dgm:t>
    </dgm:pt>
    <dgm:pt modelId="{A69C53AF-D96A-42DC-A263-0BB8DC2DAF4F}" type="parTrans" cxnId="{38D10810-0C2B-4219-8A6F-2FD4D4ACD0A5}">
      <dgm:prSet/>
      <dgm:spPr/>
      <dgm:t>
        <a:bodyPr/>
        <a:lstStyle/>
        <a:p>
          <a:endParaRPr lang="en-US"/>
        </a:p>
      </dgm:t>
    </dgm:pt>
    <dgm:pt modelId="{01F635DA-6454-48DE-AE72-E043434C0225}" type="sibTrans" cxnId="{38D10810-0C2B-4219-8A6F-2FD4D4ACD0A5}">
      <dgm:prSet/>
      <dgm:spPr/>
      <dgm:t>
        <a:bodyPr/>
        <a:lstStyle/>
        <a:p>
          <a:endParaRPr lang="en-US"/>
        </a:p>
      </dgm:t>
    </dgm:pt>
    <dgm:pt modelId="{ABC01033-7006-408C-B598-355E00250FBA}">
      <dgm:prSet/>
      <dgm:spPr/>
      <dgm:t>
        <a:bodyPr/>
        <a:lstStyle/>
        <a:p>
          <a:r>
            <a:rPr lang="en-US"/>
            <a:t>Data Cleanup and Normalization</a:t>
          </a:r>
        </a:p>
      </dgm:t>
    </dgm:pt>
    <dgm:pt modelId="{11BBB78A-5C7F-4603-8B91-8FE4AE9FA75A}" type="parTrans" cxnId="{A64B44B9-3883-447B-9577-730C4CFB48F2}">
      <dgm:prSet/>
      <dgm:spPr/>
      <dgm:t>
        <a:bodyPr/>
        <a:lstStyle/>
        <a:p>
          <a:endParaRPr lang="en-US"/>
        </a:p>
      </dgm:t>
    </dgm:pt>
    <dgm:pt modelId="{344076B6-2F11-4A56-8447-2F52244DF6FF}" type="sibTrans" cxnId="{A64B44B9-3883-447B-9577-730C4CFB48F2}">
      <dgm:prSet/>
      <dgm:spPr/>
      <dgm:t>
        <a:bodyPr/>
        <a:lstStyle/>
        <a:p>
          <a:endParaRPr lang="en-US"/>
        </a:p>
      </dgm:t>
    </dgm:pt>
    <dgm:pt modelId="{63E1B42A-FE0F-4590-9DFB-3473985A3B21}">
      <dgm:prSet/>
      <dgm:spPr/>
      <dgm:t>
        <a:bodyPr/>
        <a:lstStyle/>
        <a:p>
          <a:r>
            <a:rPr lang="en-US"/>
            <a:t>Machine Learning Setup</a:t>
          </a:r>
        </a:p>
      </dgm:t>
    </dgm:pt>
    <dgm:pt modelId="{65264324-223B-4E03-954B-50E1593BAF91}" type="parTrans" cxnId="{7F30BCE4-BC4A-4D6C-9E62-BC881A910264}">
      <dgm:prSet/>
      <dgm:spPr/>
      <dgm:t>
        <a:bodyPr/>
        <a:lstStyle/>
        <a:p>
          <a:endParaRPr lang="en-US"/>
        </a:p>
      </dgm:t>
    </dgm:pt>
    <dgm:pt modelId="{62AB6A5D-33B3-4186-B580-8EE067D408B2}" type="sibTrans" cxnId="{7F30BCE4-BC4A-4D6C-9E62-BC881A910264}">
      <dgm:prSet/>
      <dgm:spPr/>
      <dgm:t>
        <a:bodyPr/>
        <a:lstStyle/>
        <a:p>
          <a:endParaRPr lang="en-US"/>
        </a:p>
      </dgm:t>
    </dgm:pt>
    <dgm:pt modelId="{345EBC0C-288E-418A-99E0-A2E8BEF8C072}">
      <dgm:prSet/>
      <dgm:spPr/>
      <dgm:t>
        <a:bodyPr/>
        <a:lstStyle/>
        <a:p>
          <a:r>
            <a:rPr lang="en-US"/>
            <a:t>Machine Learning Algorithms</a:t>
          </a:r>
        </a:p>
      </dgm:t>
    </dgm:pt>
    <dgm:pt modelId="{69A6F04E-13E5-4000-BC60-E6F5815182CC}" type="parTrans" cxnId="{1CDD7078-E1B8-4442-B7E1-481114603160}">
      <dgm:prSet/>
      <dgm:spPr/>
      <dgm:t>
        <a:bodyPr/>
        <a:lstStyle/>
        <a:p>
          <a:endParaRPr lang="en-US"/>
        </a:p>
      </dgm:t>
    </dgm:pt>
    <dgm:pt modelId="{74D8D09C-88A7-4D08-B300-87ADCD968788}" type="sibTrans" cxnId="{1CDD7078-E1B8-4442-B7E1-481114603160}">
      <dgm:prSet/>
      <dgm:spPr/>
      <dgm:t>
        <a:bodyPr/>
        <a:lstStyle/>
        <a:p>
          <a:endParaRPr lang="en-US"/>
        </a:p>
      </dgm:t>
    </dgm:pt>
    <dgm:pt modelId="{1BA3771E-BC1F-41E5-92A9-B9C73AB091CF}">
      <dgm:prSet/>
      <dgm:spPr/>
      <dgm:t>
        <a:bodyPr/>
        <a:lstStyle/>
        <a:p>
          <a:r>
            <a:rPr lang="en-US"/>
            <a:t>Deep Learning</a:t>
          </a:r>
        </a:p>
      </dgm:t>
    </dgm:pt>
    <dgm:pt modelId="{22EB88AC-4AC0-4B84-AE68-DC5105CD18C9}" type="parTrans" cxnId="{4ED17366-A716-4B3C-81F7-E26B745BEB2F}">
      <dgm:prSet/>
      <dgm:spPr/>
      <dgm:t>
        <a:bodyPr/>
        <a:lstStyle/>
        <a:p>
          <a:endParaRPr lang="en-US"/>
        </a:p>
      </dgm:t>
    </dgm:pt>
    <dgm:pt modelId="{7B4ECEA1-2617-4C01-8E5F-A651A9F88E93}" type="sibTrans" cxnId="{4ED17366-A716-4B3C-81F7-E26B745BEB2F}">
      <dgm:prSet/>
      <dgm:spPr/>
      <dgm:t>
        <a:bodyPr/>
        <a:lstStyle/>
        <a:p>
          <a:endParaRPr lang="en-US"/>
        </a:p>
      </dgm:t>
    </dgm:pt>
    <dgm:pt modelId="{25C097B7-17FA-4710-B2B2-9A929B821A7C}">
      <dgm:prSet/>
      <dgm:spPr/>
      <dgm:t>
        <a:bodyPr/>
        <a:lstStyle/>
        <a:p>
          <a:r>
            <a:rPr lang="en-US" b="1"/>
            <a:t>Results and Recommendations</a:t>
          </a:r>
          <a:endParaRPr lang="en-US"/>
        </a:p>
      </dgm:t>
    </dgm:pt>
    <dgm:pt modelId="{7FE5D1AF-44CA-4805-8716-20B9BD76524E}" type="parTrans" cxnId="{000868D9-9FDB-4808-98D8-0629C5593779}">
      <dgm:prSet/>
      <dgm:spPr/>
      <dgm:t>
        <a:bodyPr/>
        <a:lstStyle/>
        <a:p>
          <a:endParaRPr lang="en-US"/>
        </a:p>
      </dgm:t>
    </dgm:pt>
    <dgm:pt modelId="{28BAB66F-31A9-4278-BEA2-512A1460387B}" type="sibTrans" cxnId="{000868D9-9FDB-4808-98D8-0629C5593779}">
      <dgm:prSet/>
      <dgm:spPr/>
      <dgm:t>
        <a:bodyPr/>
        <a:lstStyle/>
        <a:p>
          <a:endParaRPr lang="en-US"/>
        </a:p>
      </dgm:t>
    </dgm:pt>
    <dgm:pt modelId="{8FC3C88F-A29D-40BD-A749-9368BC396B99}">
      <dgm:prSet/>
      <dgm:spPr/>
      <dgm:t>
        <a:bodyPr/>
        <a:lstStyle/>
        <a:p>
          <a:r>
            <a:rPr lang="en-US"/>
            <a:t>Accuracy Results</a:t>
          </a:r>
        </a:p>
      </dgm:t>
    </dgm:pt>
    <dgm:pt modelId="{436F6C59-0790-4DAB-8B20-A55C3DB55122}" type="parTrans" cxnId="{D923C305-2213-4A8F-9837-9E2718BAB6EB}">
      <dgm:prSet/>
      <dgm:spPr/>
      <dgm:t>
        <a:bodyPr/>
        <a:lstStyle/>
        <a:p>
          <a:endParaRPr lang="en-US"/>
        </a:p>
      </dgm:t>
    </dgm:pt>
    <dgm:pt modelId="{549FA705-095D-4B4E-803C-74ADD1C046C8}" type="sibTrans" cxnId="{D923C305-2213-4A8F-9837-9E2718BAB6EB}">
      <dgm:prSet/>
      <dgm:spPr/>
      <dgm:t>
        <a:bodyPr/>
        <a:lstStyle/>
        <a:p>
          <a:endParaRPr lang="en-US"/>
        </a:p>
      </dgm:t>
    </dgm:pt>
    <dgm:pt modelId="{EE0AF6B7-5BC1-4A68-B9AC-E1A51C8B5477}">
      <dgm:prSet/>
      <dgm:spPr/>
      <dgm:t>
        <a:bodyPr/>
        <a:lstStyle/>
        <a:p>
          <a:r>
            <a:rPr lang="en-US"/>
            <a:t>Recommendations</a:t>
          </a:r>
        </a:p>
      </dgm:t>
    </dgm:pt>
    <dgm:pt modelId="{A5C58AB6-7DDD-433A-B580-2E2CFE20F9A2}" type="parTrans" cxnId="{2D3543EC-352A-422F-A517-CA9592AD16C4}">
      <dgm:prSet/>
      <dgm:spPr/>
      <dgm:t>
        <a:bodyPr/>
        <a:lstStyle/>
        <a:p>
          <a:endParaRPr lang="en-US"/>
        </a:p>
      </dgm:t>
    </dgm:pt>
    <dgm:pt modelId="{97BB89AA-D48E-4298-B9BD-8ED10551E690}" type="sibTrans" cxnId="{2D3543EC-352A-422F-A517-CA9592AD16C4}">
      <dgm:prSet/>
      <dgm:spPr/>
      <dgm:t>
        <a:bodyPr/>
        <a:lstStyle/>
        <a:p>
          <a:endParaRPr lang="en-US"/>
        </a:p>
      </dgm:t>
    </dgm:pt>
    <dgm:pt modelId="{4A0D75FF-2568-4E65-93AC-B42306C7473A}">
      <dgm:prSet/>
      <dgm:spPr/>
      <dgm:t>
        <a:bodyPr/>
        <a:lstStyle/>
        <a:p>
          <a:r>
            <a:rPr lang="en-US"/>
            <a:t>Business Impacts</a:t>
          </a:r>
        </a:p>
      </dgm:t>
    </dgm:pt>
    <dgm:pt modelId="{8E4E6268-6D2B-4F07-8BBA-6471D013E819}" type="parTrans" cxnId="{245FF094-5EC0-4928-B7DA-50DF8A2F8810}">
      <dgm:prSet/>
      <dgm:spPr/>
      <dgm:t>
        <a:bodyPr/>
        <a:lstStyle/>
        <a:p>
          <a:endParaRPr lang="en-US"/>
        </a:p>
      </dgm:t>
    </dgm:pt>
    <dgm:pt modelId="{CFB37657-7055-4ADD-9E37-289B95217045}" type="sibTrans" cxnId="{245FF094-5EC0-4928-B7DA-50DF8A2F8810}">
      <dgm:prSet/>
      <dgm:spPr/>
      <dgm:t>
        <a:bodyPr/>
        <a:lstStyle/>
        <a:p>
          <a:endParaRPr lang="en-US"/>
        </a:p>
      </dgm:t>
    </dgm:pt>
    <dgm:pt modelId="{D7725993-F98E-4C55-8AB7-E131A59DB314}">
      <dgm:prSet/>
      <dgm:spPr/>
      <dgm:t>
        <a:bodyPr/>
        <a:lstStyle/>
        <a:p>
          <a:r>
            <a:rPr lang="en-US"/>
            <a:t>Next Steps and Timeline </a:t>
          </a:r>
        </a:p>
      </dgm:t>
    </dgm:pt>
    <dgm:pt modelId="{56AE2E06-8197-47E0-826A-503836A68711}" type="parTrans" cxnId="{229FB741-9B80-4EC4-B4B4-150CEB1F5F01}">
      <dgm:prSet/>
      <dgm:spPr/>
      <dgm:t>
        <a:bodyPr/>
        <a:lstStyle/>
        <a:p>
          <a:endParaRPr lang="en-US"/>
        </a:p>
      </dgm:t>
    </dgm:pt>
    <dgm:pt modelId="{402D11D1-376B-48F4-8F1F-7306BC76D45E}" type="sibTrans" cxnId="{229FB741-9B80-4EC4-B4B4-150CEB1F5F01}">
      <dgm:prSet/>
      <dgm:spPr/>
      <dgm:t>
        <a:bodyPr/>
        <a:lstStyle/>
        <a:p>
          <a:endParaRPr lang="en-US"/>
        </a:p>
      </dgm:t>
    </dgm:pt>
    <dgm:pt modelId="{C22178F4-E625-4DD7-B59C-7C030C03ABE6}">
      <dgm:prSet/>
      <dgm:spPr/>
      <dgm:t>
        <a:bodyPr/>
        <a:lstStyle/>
        <a:p>
          <a:r>
            <a:rPr lang="en-US"/>
            <a:t>Summary</a:t>
          </a:r>
        </a:p>
      </dgm:t>
    </dgm:pt>
    <dgm:pt modelId="{94EE5B24-5BF5-4D4F-96FD-B3D5741FAE25}" type="parTrans" cxnId="{82B61754-25B1-47F1-934F-EE6714360064}">
      <dgm:prSet/>
      <dgm:spPr/>
      <dgm:t>
        <a:bodyPr/>
        <a:lstStyle/>
        <a:p>
          <a:endParaRPr lang="en-US"/>
        </a:p>
      </dgm:t>
    </dgm:pt>
    <dgm:pt modelId="{4199B1D5-F35C-49E8-89BC-55BD0BAC8904}" type="sibTrans" cxnId="{82B61754-25B1-47F1-934F-EE6714360064}">
      <dgm:prSet/>
      <dgm:spPr/>
      <dgm:t>
        <a:bodyPr/>
        <a:lstStyle/>
        <a:p>
          <a:endParaRPr lang="en-US"/>
        </a:p>
      </dgm:t>
    </dgm:pt>
    <dgm:pt modelId="{EF15C855-90E6-4696-B67A-B865F0A937D8}" type="pres">
      <dgm:prSet presAssocID="{957D9D1A-4A5D-436D-9D49-25EAAEDEF1D0}" presName="linear" presStyleCnt="0">
        <dgm:presLayoutVars>
          <dgm:dir/>
          <dgm:animLvl val="lvl"/>
          <dgm:resizeHandles val="exact"/>
        </dgm:presLayoutVars>
      </dgm:prSet>
      <dgm:spPr/>
    </dgm:pt>
    <dgm:pt modelId="{0344DD5C-E9A9-4188-9FEA-256BA2551281}" type="pres">
      <dgm:prSet presAssocID="{61020220-06ED-4CAA-BBC2-84812003546A}" presName="parentLin" presStyleCnt="0"/>
      <dgm:spPr/>
    </dgm:pt>
    <dgm:pt modelId="{B5B39F2C-8333-425D-91B8-0599562CDC63}" type="pres">
      <dgm:prSet presAssocID="{61020220-06ED-4CAA-BBC2-84812003546A}" presName="parentLeftMargin" presStyleLbl="node1" presStyleIdx="0" presStyleCnt="4"/>
      <dgm:spPr/>
    </dgm:pt>
    <dgm:pt modelId="{16B09BA2-E55F-4FC2-9A71-DE73FDD02832}" type="pres">
      <dgm:prSet presAssocID="{61020220-06ED-4CAA-BBC2-84812003546A}" presName="parentText" presStyleLbl="node1" presStyleIdx="0" presStyleCnt="4">
        <dgm:presLayoutVars>
          <dgm:chMax val="0"/>
          <dgm:bulletEnabled val="1"/>
        </dgm:presLayoutVars>
      </dgm:prSet>
      <dgm:spPr/>
    </dgm:pt>
    <dgm:pt modelId="{9B5022C6-C66F-4534-94D7-0FFFCC9DE911}" type="pres">
      <dgm:prSet presAssocID="{61020220-06ED-4CAA-BBC2-84812003546A}" presName="negativeSpace" presStyleCnt="0"/>
      <dgm:spPr/>
    </dgm:pt>
    <dgm:pt modelId="{AF88074A-D4FA-404E-ABDE-87895EE77C78}" type="pres">
      <dgm:prSet presAssocID="{61020220-06ED-4CAA-BBC2-84812003546A}" presName="childText" presStyleLbl="conFgAcc1" presStyleIdx="0" presStyleCnt="4">
        <dgm:presLayoutVars>
          <dgm:bulletEnabled val="1"/>
        </dgm:presLayoutVars>
      </dgm:prSet>
      <dgm:spPr/>
    </dgm:pt>
    <dgm:pt modelId="{E52C236A-AF8F-419F-944C-8EAD1ACDFEAB}" type="pres">
      <dgm:prSet presAssocID="{B3C7162C-17AE-43B5-97D9-849B952195DB}" presName="spaceBetweenRectangles" presStyleCnt="0"/>
      <dgm:spPr/>
    </dgm:pt>
    <dgm:pt modelId="{B4A12D3F-5C94-4E52-AFAA-C642648942F0}" type="pres">
      <dgm:prSet presAssocID="{F97B8AF5-FD7E-48B7-A8BC-5A81A0CEC3B1}" presName="parentLin" presStyleCnt="0"/>
      <dgm:spPr/>
    </dgm:pt>
    <dgm:pt modelId="{A30E7542-03F0-4491-82F7-E45F0EFE26C9}" type="pres">
      <dgm:prSet presAssocID="{F97B8AF5-FD7E-48B7-A8BC-5A81A0CEC3B1}" presName="parentLeftMargin" presStyleLbl="node1" presStyleIdx="0" presStyleCnt="4"/>
      <dgm:spPr/>
    </dgm:pt>
    <dgm:pt modelId="{FCB40D2D-939B-495C-9545-45C89530F7F9}" type="pres">
      <dgm:prSet presAssocID="{F97B8AF5-FD7E-48B7-A8BC-5A81A0CEC3B1}" presName="parentText" presStyleLbl="node1" presStyleIdx="1" presStyleCnt="4">
        <dgm:presLayoutVars>
          <dgm:chMax val="0"/>
          <dgm:bulletEnabled val="1"/>
        </dgm:presLayoutVars>
      </dgm:prSet>
      <dgm:spPr/>
    </dgm:pt>
    <dgm:pt modelId="{D9BF9921-C461-4582-8BC5-1979C7AF9DEE}" type="pres">
      <dgm:prSet presAssocID="{F97B8AF5-FD7E-48B7-A8BC-5A81A0CEC3B1}" presName="negativeSpace" presStyleCnt="0"/>
      <dgm:spPr/>
    </dgm:pt>
    <dgm:pt modelId="{3BD05C06-4B62-4498-9719-AE0297CB0840}" type="pres">
      <dgm:prSet presAssocID="{F97B8AF5-FD7E-48B7-A8BC-5A81A0CEC3B1}" presName="childText" presStyleLbl="conFgAcc1" presStyleIdx="1" presStyleCnt="4">
        <dgm:presLayoutVars>
          <dgm:bulletEnabled val="1"/>
        </dgm:presLayoutVars>
      </dgm:prSet>
      <dgm:spPr/>
    </dgm:pt>
    <dgm:pt modelId="{B138872A-E5E1-4D1B-92B2-BE08F6A017E6}" type="pres">
      <dgm:prSet presAssocID="{0CEF091B-4DF3-405A-94E9-9F3254651062}" presName="spaceBetweenRectangles" presStyleCnt="0"/>
      <dgm:spPr/>
    </dgm:pt>
    <dgm:pt modelId="{F78CC64C-6F9A-46C6-8484-9A338C254FE2}" type="pres">
      <dgm:prSet presAssocID="{B4F62DFE-5718-46BC-BB8E-0A15640C0D3A}" presName="parentLin" presStyleCnt="0"/>
      <dgm:spPr/>
    </dgm:pt>
    <dgm:pt modelId="{45E6AD93-4948-4723-8DBD-3CEEFFE25FCF}" type="pres">
      <dgm:prSet presAssocID="{B4F62DFE-5718-46BC-BB8E-0A15640C0D3A}" presName="parentLeftMargin" presStyleLbl="node1" presStyleIdx="1" presStyleCnt="4"/>
      <dgm:spPr/>
    </dgm:pt>
    <dgm:pt modelId="{84245B35-5D6C-4B94-8002-7D19573510A5}" type="pres">
      <dgm:prSet presAssocID="{B4F62DFE-5718-46BC-BB8E-0A15640C0D3A}" presName="parentText" presStyleLbl="node1" presStyleIdx="2" presStyleCnt="4">
        <dgm:presLayoutVars>
          <dgm:chMax val="0"/>
          <dgm:bulletEnabled val="1"/>
        </dgm:presLayoutVars>
      </dgm:prSet>
      <dgm:spPr/>
    </dgm:pt>
    <dgm:pt modelId="{81677A27-3301-4600-97B2-E81DB7BBC497}" type="pres">
      <dgm:prSet presAssocID="{B4F62DFE-5718-46BC-BB8E-0A15640C0D3A}" presName="negativeSpace" presStyleCnt="0"/>
      <dgm:spPr/>
    </dgm:pt>
    <dgm:pt modelId="{D3F3F09D-BC34-4037-83C5-31A8BDC4B980}" type="pres">
      <dgm:prSet presAssocID="{B4F62DFE-5718-46BC-BB8E-0A15640C0D3A}" presName="childText" presStyleLbl="conFgAcc1" presStyleIdx="2" presStyleCnt="4">
        <dgm:presLayoutVars>
          <dgm:bulletEnabled val="1"/>
        </dgm:presLayoutVars>
      </dgm:prSet>
      <dgm:spPr/>
    </dgm:pt>
    <dgm:pt modelId="{6C247ADD-F280-4FD3-938E-6BAB4C81959B}" type="pres">
      <dgm:prSet presAssocID="{F42BF350-ED01-43B8-95F4-B978908C23E2}" presName="spaceBetweenRectangles" presStyleCnt="0"/>
      <dgm:spPr/>
    </dgm:pt>
    <dgm:pt modelId="{9EB58988-4B10-41A9-A738-ED4128E66792}" type="pres">
      <dgm:prSet presAssocID="{25C097B7-17FA-4710-B2B2-9A929B821A7C}" presName="parentLin" presStyleCnt="0"/>
      <dgm:spPr/>
    </dgm:pt>
    <dgm:pt modelId="{5A5F404C-9AD9-4B31-8A0B-343A11DE4255}" type="pres">
      <dgm:prSet presAssocID="{25C097B7-17FA-4710-B2B2-9A929B821A7C}" presName="parentLeftMargin" presStyleLbl="node1" presStyleIdx="2" presStyleCnt="4"/>
      <dgm:spPr/>
    </dgm:pt>
    <dgm:pt modelId="{1529E4ED-5604-4C64-9D00-09D8C16FDC58}" type="pres">
      <dgm:prSet presAssocID="{25C097B7-17FA-4710-B2B2-9A929B821A7C}" presName="parentText" presStyleLbl="node1" presStyleIdx="3" presStyleCnt="4">
        <dgm:presLayoutVars>
          <dgm:chMax val="0"/>
          <dgm:bulletEnabled val="1"/>
        </dgm:presLayoutVars>
      </dgm:prSet>
      <dgm:spPr/>
    </dgm:pt>
    <dgm:pt modelId="{00DF4F5D-4BE2-4F99-8B6E-EC699EB73187}" type="pres">
      <dgm:prSet presAssocID="{25C097B7-17FA-4710-B2B2-9A929B821A7C}" presName="negativeSpace" presStyleCnt="0"/>
      <dgm:spPr/>
    </dgm:pt>
    <dgm:pt modelId="{EE51FD1E-FD29-4F7E-A6A8-A4BD99511414}" type="pres">
      <dgm:prSet presAssocID="{25C097B7-17FA-4710-B2B2-9A929B821A7C}" presName="childText" presStyleLbl="conFgAcc1" presStyleIdx="3" presStyleCnt="4">
        <dgm:presLayoutVars>
          <dgm:bulletEnabled val="1"/>
        </dgm:presLayoutVars>
      </dgm:prSet>
      <dgm:spPr/>
    </dgm:pt>
  </dgm:ptLst>
  <dgm:cxnLst>
    <dgm:cxn modelId="{D923C305-2213-4A8F-9837-9E2718BAB6EB}" srcId="{25C097B7-17FA-4710-B2B2-9A929B821A7C}" destId="{8FC3C88F-A29D-40BD-A749-9368BC396B99}" srcOrd="0" destOrd="0" parTransId="{436F6C59-0790-4DAB-8B20-A55C3DB55122}" sibTransId="{549FA705-095D-4B4E-803C-74ADD1C046C8}"/>
    <dgm:cxn modelId="{8869790B-468B-423F-ADB8-2BB913B85EBE}" type="presOf" srcId="{A447A81D-EB8C-47CE-8DF8-111C71F15579}" destId="{3BD05C06-4B62-4498-9719-AE0297CB0840}" srcOrd="0" destOrd="4" presId="urn:microsoft.com/office/officeart/2005/8/layout/list1"/>
    <dgm:cxn modelId="{38D10810-0C2B-4219-8A6F-2FD4D4ACD0A5}" srcId="{B4F62DFE-5718-46BC-BB8E-0A15640C0D3A}" destId="{95BC72CE-6559-46D5-8470-5FAFB37D5226}" srcOrd="1" destOrd="0" parTransId="{A69C53AF-D96A-42DC-A263-0BB8DC2DAF4F}" sibTransId="{01F635DA-6454-48DE-AE72-E043434C0225}"/>
    <dgm:cxn modelId="{940DAE10-DF85-4069-B69B-2834595CCF09}" type="presOf" srcId="{244887F1-BCBA-4162-9C9F-910BFD26961B}" destId="{3BD05C06-4B62-4498-9719-AE0297CB0840}" srcOrd="0" destOrd="1" presId="urn:microsoft.com/office/officeart/2005/8/layout/list1"/>
    <dgm:cxn modelId="{45ED0112-2EF0-4F41-8089-4FEA172731AE}" type="presOf" srcId="{C22178F4-E625-4DD7-B59C-7C030C03ABE6}" destId="{EE51FD1E-FD29-4F7E-A6A8-A4BD99511414}" srcOrd="0" destOrd="4" presId="urn:microsoft.com/office/officeart/2005/8/layout/list1"/>
    <dgm:cxn modelId="{E6AB1F16-1CE8-4A6D-866E-A99D0BBDC547}" srcId="{957D9D1A-4A5D-436D-9D49-25EAAEDEF1D0}" destId="{F97B8AF5-FD7E-48B7-A8BC-5A81A0CEC3B1}" srcOrd="1" destOrd="0" parTransId="{50040F9F-C6DB-4299-B0F2-6E20314C7A1E}" sibTransId="{0CEF091B-4DF3-405A-94E9-9F3254651062}"/>
    <dgm:cxn modelId="{7CA1F417-CCDE-45AE-97DD-8F8CC3B65EB7}" type="presOf" srcId="{B4F62DFE-5718-46BC-BB8E-0A15640C0D3A}" destId="{45E6AD93-4948-4723-8DBD-3CEEFFE25FCF}" srcOrd="0" destOrd="0" presId="urn:microsoft.com/office/officeart/2005/8/layout/list1"/>
    <dgm:cxn modelId="{8D845E1E-DFE0-4B70-AB3A-F4C426220614}" srcId="{F97B8AF5-FD7E-48B7-A8BC-5A81A0CEC3B1}" destId="{712CAC46-DD6A-447A-AAB3-01867CCD3CE6}" srcOrd="0" destOrd="0" parTransId="{02D86F30-60AA-4C7A-8166-461987423B6D}" sibTransId="{DB260A0A-0AF8-4411-8A65-343587487905}"/>
    <dgm:cxn modelId="{113F9421-EC9A-435E-A3AB-299DF7B8D36C}" srcId="{61020220-06ED-4CAA-BBC2-84812003546A}" destId="{9B09EB45-0016-4537-AF83-F341B46C3E8F}" srcOrd="1" destOrd="0" parTransId="{4679129B-E294-44A8-8465-5E21685D023F}" sibTransId="{5CB9EAA0-C2C7-4F45-8404-726DC777A830}"/>
    <dgm:cxn modelId="{7CD8F125-27C0-472F-932C-43E32DDA0D30}" type="presOf" srcId="{25C097B7-17FA-4710-B2B2-9A929B821A7C}" destId="{1529E4ED-5604-4C64-9D00-09D8C16FDC58}" srcOrd="1" destOrd="0" presId="urn:microsoft.com/office/officeart/2005/8/layout/list1"/>
    <dgm:cxn modelId="{997A7836-30B9-49E8-A096-5762C507005D}" type="presOf" srcId="{61020220-06ED-4CAA-BBC2-84812003546A}" destId="{16B09BA2-E55F-4FC2-9A71-DE73FDD02832}" srcOrd="1" destOrd="0" presId="urn:microsoft.com/office/officeart/2005/8/layout/list1"/>
    <dgm:cxn modelId="{0E0D9738-FB39-48D3-A1BF-0B273D332F25}" type="presOf" srcId="{EE0AF6B7-5BC1-4A68-B9AC-E1A51C8B5477}" destId="{EE51FD1E-FD29-4F7E-A6A8-A4BD99511414}" srcOrd="0" destOrd="1" presId="urn:microsoft.com/office/officeart/2005/8/layout/list1"/>
    <dgm:cxn modelId="{A693C23A-DDBA-4D9B-B54B-BA8046F06D4B}" type="presOf" srcId="{61020220-06ED-4CAA-BBC2-84812003546A}" destId="{B5B39F2C-8333-425D-91B8-0599562CDC63}" srcOrd="0" destOrd="0" presId="urn:microsoft.com/office/officeart/2005/8/layout/list1"/>
    <dgm:cxn modelId="{3E06D43B-46C1-4EFF-9464-96C73481D812}" srcId="{B4F62DFE-5718-46BC-BB8E-0A15640C0D3A}" destId="{25AC84D0-7754-4610-968E-075449E573A9}" srcOrd="0" destOrd="0" parTransId="{FD0D3120-8994-4434-9CFC-2B71731020D6}" sibTransId="{51B97938-5763-48EE-8574-96069FA05F6E}"/>
    <dgm:cxn modelId="{11ED9A5B-7D92-487F-8C60-270618A14554}" type="presOf" srcId="{4BBEC48B-CE3F-4C1A-8B91-22FE94A23C5D}" destId="{3BD05C06-4B62-4498-9719-AE0297CB0840}" srcOrd="0" destOrd="3" presId="urn:microsoft.com/office/officeart/2005/8/layout/list1"/>
    <dgm:cxn modelId="{7368BA5D-0E6E-4BA6-9009-361CC9C2D57B}" srcId="{957D9D1A-4A5D-436D-9D49-25EAAEDEF1D0}" destId="{61020220-06ED-4CAA-BBC2-84812003546A}" srcOrd="0" destOrd="0" parTransId="{105E2BF0-A2A1-45BA-AFBD-CA30212A8C3D}" sibTransId="{B3C7162C-17AE-43B5-97D9-849B952195DB}"/>
    <dgm:cxn modelId="{229FB741-9B80-4EC4-B4B4-150CEB1F5F01}" srcId="{25C097B7-17FA-4710-B2B2-9A929B821A7C}" destId="{D7725993-F98E-4C55-8AB7-E131A59DB314}" srcOrd="3" destOrd="0" parTransId="{56AE2E06-8197-47E0-826A-503836A68711}" sibTransId="{402D11D1-376B-48F4-8F1F-7306BC76D45E}"/>
    <dgm:cxn modelId="{CEAB1A43-D3DD-4FB1-85C5-5ADA63FA3940}" srcId="{61020220-06ED-4CAA-BBC2-84812003546A}" destId="{D28DB488-4EDF-4B80-A197-C2707B5728CC}" srcOrd="2" destOrd="0" parTransId="{4814736C-4756-4089-BFC5-D148895A23CB}" sibTransId="{AB6965AF-4197-40E0-AD53-45EBD1345B01}"/>
    <dgm:cxn modelId="{716F5F64-38F2-4B7B-A80E-FDD2E167BB12}" srcId="{61020220-06ED-4CAA-BBC2-84812003546A}" destId="{A6C41AD5-BACB-43A6-B91D-B1812EEB81C3}" srcOrd="0" destOrd="0" parTransId="{6FFD12A9-A4FC-4E03-9F8F-60E909EC86ED}" sibTransId="{126C40E8-CA54-44AF-826D-D19AF5A74CF0}"/>
    <dgm:cxn modelId="{BE63B665-D9EF-46A0-88AB-18A3E9AF4A9E}" type="presOf" srcId="{D28DB488-4EDF-4B80-A197-C2707B5728CC}" destId="{AF88074A-D4FA-404E-ABDE-87895EE77C78}" srcOrd="0" destOrd="2" presId="urn:microsoft.com/office/officeart/2005/8/layout/list1"/>
    <dgm:cxn modelId="{4ED17366-A716-4B3C-81F7-E26B745BEB2F}" srcId="{B4F62DFE-5718-46BC-BB8E-0A15640C0D3A}" destId="{1BA3771E-BC1F-41E5-92A9-B9C73AB091CF}" srcOrd="5" destOrd="0" parTransId="{22EB88AC-4AC0-4B84-AE68-DC5105CD18C9}" sibTransId="{7B4ECEA1-2617-4C01-8E5F-A651A9F88E93}"/>
    <dgm:cxn modelId="{F421DD68-6458-401B-B691-0C9C70E7663D}" srcId="{F97B8AF5-FD7E-48B7-A8BC-5A81A0CEC3B1}" destId="{244887F1-BCBA-4162-9C9F-910BFD26961B}" srcOrd="1" destOrd="0" parTransId="{901F9DCC-E1CC-4BC4-BB2B-4235F6F96519}" sibTransId="{D9C0A7D3-9857-4B56-8CF2-FB6F31998022}"/>
    <dgm:cxn modelId="{410A6A49-8F4C-426B-9D39-C8BBDA70C77A}" type="presOf" srcId="{4748F762-4FE3-48D6-B2C7-88EE041A3F90}" destId="{3BD05C06-4B62-4498-9719-AE0297CB0840}" srcOrd="0" destOrd="2" presId="urn:microsoft.com/office/officeart/2005/8/layout/list1"/>
    <dgm:cxn modelId="{291E2F4D-1CFE-42FC-8D9A-35706690F06E}" type="presOf" srcId="{A6C41AD5-BACB-43A6-B91D-B1812EEB81C3}" destId="{AF88074A-D4FA-404E-ABDE-87895EE77C78}" srcOrd="0" destOrd="0" presId="urn:microsoft.com/office/officeart/2005/8/layout/list1"/>
    <dgm:cxn modelId="{7DAE784D-65F8-4EC1-AFE1-912B032FD305}" type="presOf" srcId="{345EBC0C-288E-418A-99E0-A2E8BEF8C072}" destId="{D3F3F09D-BC34-4037-83C5-31A8BDC4B980}" srcOrd="0" destOrd="4" presId="urn:microsoft.com/office/officeart/2005/8/layout/list1"/>
    <dgm:cxn modelId="{2C29B56F-60A1-47C2-BA13-4D6134858B3B}" srcId="{F97B8AF5-FD7E-48B7-A8BC-5A81A0CEC3B1}" destId="{4BBEC48B-CE3F-4C1A-8B91-22FE94A23C5D}" srcOrd="3" destOrd="0" parTransId="{77E2E94C-1467-43EB-9733-ED6B82BF3709}" sibTransId="{FE33825A-63A9-4B3B-B897-ECC965D0ADC6}"/>
    <dgm:cxn modelId="{82B61754-25B1-47F1-934F-EE6714360064}" srcId="{25C097B7-17FA-4710-B2B2-9A929B821A7C}" destId="{C22178F4-E625-4DD7-B59C-7C030C03ABE6}" srcOrd="4" destOrd="0" parTransId="{94EE5B24-5BF5-4D4F-96FD-B3D5741FAE25}" sibTransId="{4199B1D5-F35C-49E8-89BC-55BD0BAC8904}"/>
    <dgm:cxn modelId="{1CDD7078-E1B8-4442-B7E1-481114603160}" srcId="{B4F62DFE-5718-46BC-BB8E-0A15640C0D3A}" destId="{345EBC0C-288E-418A-99E0-A2E8BEF8C072}" srcOrd="4" destOrd="0" parTransId="{69A6F04E-13E5-4000-BC60-E6F5815182CC}" sibTransId="{74D8D09C-88A7-4D08-B300-87ADCD968788}"/>
    <dgm:cxn modelId="{539C7D7C-8196-4A71-BA8E-CAE51BB1FAD0}" type="presOf" srcId="{B4F62DFE-5718-46BC-BB8E-0A15640C0D3A}" destId="{84245B35-5D6C-4B94-8002-7D19573510A5}" srcOrd="1" destOrd="0" presId="urn:microsoft.com/office/officeart/2005/8/layout/list1"/>
    <dgm:cxn modelId="{3384DB86-2B0A-4770-9687-B026D7C5A27D}" type="presOf" srcId="{25C097B7-17FA-4710-B2B2-9A929B821A7C}" destId="{5A5F404C-9AD9-4B31-8A0B-343A11DE4255}" srcOrd="0" destOrd="0" presId="urn:microsoft.com/office/officeart/2005/8/layout/list1"/>
    <dgm:cxn modelId="{D70D4091-3029-45BB-AF47-99E94FF66F63}" type="presOf" srcId="{957D9D1A-4A5D-436D-9D49-25EAAEDEF1D0}" destId="{EF15C855-90E6-4696-B67A-B865F0A937D8}" srcOrd="0" destOrd="0" presId="urn:microsoft.com/office/officeart/2005/8/layout/list1"/>
    <dgm:cxn modelId="{0CEEA091-0B7E-41A6-A010-DDC7154C29F2}" type="presOf" srcId="{712CAC46-DD6A-447A-AAB3-01867CCD3CE6}" destId="{3BD05C06-4B62-4498-9719-AE0297CB0840}" srcOrd="0" destOrd="0" presId="urn:microsoft.com/office/officeart/2005/8/layout/list1"/>
    <dgm:cxn modelId="{245FF094-5EC0-4928-B7DA-50DF8A2F8810}" srcId="{25C097B7-17FA-4710-B2B2-9A929B821A7C}" destId="{4A0D75FF-2568-4E65-93AC-B42306C7473A}" srcOrd="2" destOrd="0" parTransId="{8E4E6268-6D2B-4F07-8BBA-6471D013E819}" sibTransId="{CFB37657-7055-4ADD-9E37-289B95217045}"/>
    <dgm:cxn modelId="{508F8CA3-0A58-4D27-8755-F8359F6D0A33}" type="presOf" srcId="{F97B8AF5-FD7E-48B7-A8BC-5A81A0CEC3B1}" destId="{A30E7542-03F0-4491-82F7-E45F0EFE26C9}" srcOrd="0" destOrd="0" presId="urn:microsoft.com/office/officeart/2005/8/layout/list1"/>
    <dgm:cxn modelId="{0E4ED5A3-76AF-411A-813E-3CE0604C004D}" type="presOf" srcId="{F97B8AF5-FD7E-48B7-A8BC-5A81A0CEC3B1}" destId="{FCB40D2D-939B-495C-9545-45C89530F7F9}" srcOrd="1" destOrd="0" presId="urn:microsoft.com/office/officeart/2005/8/layout/list1"/>
    <dgm:cxn modelId="{013C8FAE-56AA-42A0-AE59-9190FAB97913}" type="presOf" srcId="{25AC84D0-7754-4610-968E-075449E573A9}" destId="{D3F3F09D-BC34-4037-83C5-31A8BDC4B980}" srcOrd="0" destOrd="0" presId="urn:microsoft.com/office/officeart/2005/8/layout/list1"/>
    <dgm:cxn modelId="{45BB42AF-BE78-4ECA-84A6-5B66A1B98923}" type="presOf" srcId="{1BA3771E-BC1F-41E5-92A9-B9C73AB091CF}" destId="{D3F3F09D-BC34-4037-83C5-31A8BDC4B980}" srcOrd="0" destOrd="5" presId="urn:microsoft.com/office/officeart/2005/8/layout/list1"/>
    <dgm:cxn modelId="{4C508BB3-05CA-4CF1-8B13-98EE9F97EF08}" type="presOf" srcId="{95BC72CE-6559-46D5-8470-5FAFB37D5226}" destId="{D3F3F09D-BC34-4037-83C5-31A8BDC4B980}" srcOrd="0" destOrd="1" presId="urn:microsoft.com/office/officeart/2005/8/layout/list1"/>
    <dgm:cxn modelId="{82EA40B8-59AF-4145-9D7D-48AFC608C790}" srcId="{957D9D1A-4A5D-436D-9D49-25EAAEDEF1D0}" destId="{B4F62DFE-5718-46BC-BB8E-0A15640C0D3A}" srcOrd="2" destOrd="0" parTransId="{91E75CBC-BBCB-4817-B3E0-5073FF381676}" sibTransId="{F42BF350-ED01-43B8-95F4-B978908C23E2}"/>
    <dgm:cxn modelId="{A64B44B9-3883-447B-9577-730C4CFB48F2}" srcId="{B4F62DFE-5718-46BC-BB8E-0A15640C0D3A}" destId="{ABC01033-7006-408C-B598-355E00250FBA}" srcOrd="2" destOrd="0" parTransId="{11BBB78A-5C7F-4603-8B91-8FE4AE9FA75A}" sibTransId="{344076B6-2F11-4A56-8447-2F52244DF6FF}"/>
    <dgm:cxn modelId="{DAFF88C5-9853-4C93-B301-0948AD91E590}" type="presOf" srcId="{63E1B42A-FE0F-4590-9DFB-3473985A3B21}" destId="{D3F3F09D-BC34-4037-83C5-31A8BDC4B980}" srcOrd="0" destOrd="3" presId="urn:microsoft.com/office/officeart/2005/8/layout/list1"/>
    <dgm:cxn modelId="{3C7F95CF-1EAE-4E57-97E0-E3A8929B2DF0}" srcId="{F97B8AF5-FD7E-48B7-A8BC-5A81A0CEC3B1}" destId="{A447A81D-EB8C-47CE-8DF8-111C71F15579}" srcOrd="4" destOrd="0" parTransId="{676AE92A-8A75-42F0-8CEE-B8FEDD409C60}" sibTransId="{2DF71495-5588-48E7-A64A-7AD75745389B}"/>
    <dgm:cxn modelId="{F1542ED5-1CD4-40DB-A82A-BACBC1D45D50}" type="presOf" srcId="{8FC3C88F-A29D-40BD-A749-9368BC396B99}" destId="{EE51FD1E-FD29-4F7E-A6A8-A4BD99511414}" srcOrd="0" destOrd="0" presId="urn:microsoft.com/office/officeart/2005/8/layout/list1"/>
    <dgm:cxn modelId="{5120D5D8-D63E-4918-A259-0F48319BC429}" type="presOf" srcId="{9B09EB45-0016-4537-AF83-F341B46C3E8F}" destId="{AF88074A-D4FA-404E-ABDE-87895EE77C78}" srcOrd="0" destOrd="1" presId="urn:microsoft.com/office/officeart/2005/8/layout/list1"/>
    <dgm:cxn modelId="{000868D9-9FDB-4808-98D8-0629C5593779}" srcId="{957D9D1A-4A5D-436D-9D49-25EAAEDEF1D0}" destId="{25C097B7-17FA-4710-B2B2-9A929B821A7C}" srcOrd="3" destOrd="0" parTransId="{7FE5D1AF-44CA-4805-8716-20B9BD76524E}" sibTransId="{28BAB66F-31A9-4278-BEA2-512A1460387B}"/>
    <dgm:cxn modelId="{984190DD-1DFE-43C3-A553-1A6002C1504A}" type="presOf" srcId="{D7725993-F98E-4C55-8AB7-E131A59DB314}" destId="{EE51FD1E-FD29-4F7E-A6A8-A4BD99511414}" srcOrd="0" destOrd="3" presId="urn:microsoft.com/office/officeart/2005/8/layout/list1"/>
    <dgm:cxn modelId="{7F30BCE4-BC4A-4D6C-9E62-BC881A910264}" srcId="{B4F62DFE-5718-46BC-BB8E-0A15640C0D3A}" destId="{63E1B42A-FE0F-4590-9DFB-3473985A3B21}" srcOrd="3" destOrd="0" parTransId="{65264324-223B-4E03-954B-50E1593BAF91}" sibTransId="{62AB6A5D-33B3-4186-B580-8EE067D408B2}"/>
    <dgm:cxn modelId="{CA90BEE7-B84D-4489-BEFA-16DA4472FB17}" srcId="{F97B8AF5-FD7E-48B7-A8BC-5A81A0CEC3B1}" destId="{4748F762-4FE3-48D6-B2C7-88EE041A3F90}" srcOrd="2" destOrd="0" parTransId="{BB10BCE0-4E3C-4C29-89C5-6564B415C2EA}" sibTransId="{12DA5777-9314-4F78-8933-F727CBADAC54}"/>
    <dgm:cxn modelId="{BE1797EB-05C2-4B1D-A7FE-1075658DD726}" type="presOf" srcId="{4A0D75FF-2568-4E65-93AC-B42306C7473A}" destId="{EE51FD1E-FD29-4F7E-A6A8-A4BD99511414}" srcOrd="0" destOrd="2" presId="urn:microsoft.com/office/officeart/2005/8/layout/list1"/>
    <dgm:cxn modelId="{2D3543EC-352A-422F-A517-CA9592AD16C4}" srcId="{25C097B7-17FA-4710-B2B2-9A929B821A7C}" destId="{EE0AF6B7-5BC1-4A68-B9AC-E1A51C8B5477}" srcOrd="1" destOrd="0" parTransId="{A5C58AB6-7DDD-433A-B580-2E2CFE20F9A2}" sibTransId="{97BB89AA-D48E-4298-B9BD-8ED10551E690}"/>
    <dgm:cxn modelId="{855828FB-61E0-444B-B1ED-EB871FEC8653}" type="presOf" srcId="{ABC01033-7006-408C-B598-355E00250FBA}" destId="{D3F3F09D-BC34-4037-83C5-31A8BDC4B980}" srcOrd="0" destOrd="2" presId="urn:microsoft.com/office/officeart/2005/8/layout/list1"/>
    <dgm:cxn modelId="{CE088543-1D63-42D9-BBFD-AB8309653D78}" type="presParOf" srcId="{EF15C855-90E6-4696-B67A-B865F0A937D8}" destId="{0344DD5C-E9A9-4188-9FEA-256BA2551281}" srcOrd="0" destOrd="0" presId="urn:microsoft.com/office/officeart/2005/8/layout/list1"/>
    <dgm:cxn modelId="{22E8D1AC-8E74-405C-BAD4-6BF140098A51}" type="presParOf" srcId="{0344DD5C-E9A9-4188-9FEA-256BA2551281}" destId="{B5B39F2C-8333-425D-91B8-0599562CDC63}" srcOrd="0" destOrd="0" presId="urn:microsoft.com/office/officeart/2005/8/layout/list1"/>
    <dgm:cxn modelId="{79154DA0-F559-4437-AF94-B3889DA101ED}" type="presParOf" srcId="{0344DD5C-E9A9-4188-9FEA-256BA2551281}" destId="{16B09BA2-E55F-4FC2-9A71-DE73FDD02832}" srcOrd="1" destOrd="0" presId="urn:microsoft.com/office/officeart/2005/8/layout/list1"/>
    <dgm:cxn modelId="{19BCBA0C-C02F-4432-B059-2EC031ECF5F7}" type="presParOf" srcId="{EF15C855-90E6-4696-B67A-B865F0A937D8}" destId="{9B5022C6-C66F-4534-94D7-0FFFCC9DE911}" srcOrd="1" destOrd="0" presId="urn:microsoft.com/office/officeart/2005/8/layout/list1"/>
    <dgm:cxn modelId="{C309813E-58CC-431A-9997-1A3C79788814}" type="presParOf" srcId="{EF15C855-90E6-4696-B67A-B865F0A937D8}" destId="{AF88074A-D4FA-404E-ABDE-87895EE77C78}" srcOrd="2" destOrd="0" presId="urn:microsoft.com/office/officeart/2005/8/layout/list1"/>
    <dgm:cxn modelId="{B2081615-E272-4083-9D0D-C2C72ABF6928}" type="presParOf" srcId="{EF15C855-90E6-4696-B67A-B865F0A937D8}" destId="{E52C236A-AF8F-419F-944C-8EAD1ACDFEAB}" srcOrd="3" destOrd="0" presId="urn:microsoft.com/office/officeart/2005/8/layout/list1"/>
    <dgm:cxn modelId="{0239B536-B82D-41F0-992C-0B1035054F6E}" type="presParOf" srcId="{EF15C855-90E6-4696-B67A-B865F0A937D8}" destId="{B4A12D3F-5C94-4E52-AFAA-C642648942F0}" srcOrd="4" destOrd="0" presId="urn:microsoft.com/office/officeart/2005/8/layout/list1"/>
    <dgm:cxn modelId="{3B5552F8-35D6-4838-8E0A-373892024D08}" type="presParOf" srcId="{B4A12D3F-5C94-4E52-AFAA-C642648942F0}" destId="{A30E7542-03F0-4491-82F7-E45F0EFE26C9}" srcOrd="0" destOrd="0" presId="urn:microsoft.com/office/officeart/2005/8/layout/list1"/>
    <dgm:cxn modelId="{62199D5D-B486-4E2F-8587-497486D29306}" type="presParOf" srcId="{B4A12D3F-5C94-4E52-AFAA-C642648942F0}" destId="{FCB40D2D-939B-495C-9545-45C89530F7F9}" srcOrd="1" destOrd="0" presId="urn:microsoft.com/office/officeart/2005/8/layout/list1"/>
    <dgm:cxn modelId="{CD42951B-D866-4680-AEDD-12B930BA1F48}" type="presParOf" srcId="{EF15C855-90E6-4696-B67A-B865F0A937D8}" destId="{D9BF9921-C461-4582-8BC5-1979C7AF9DEE}" srcOrd="5" destOrd="0" presId="urn:microsoft.com/office/officeart/2005/8/layout/list1"/>
    <dgm:cxn modelId="{FC2C0F89-742D-4CF6-A5A4-A1859462B61F}" type="presParOf" srcId="{EF15C855-90E6-4696-B67A-B865F0A937D8}" destId="{3BD05C06-4B62-4498-9719-AE0297CB0840}" srcOrd="6" destOrd="0" presId="urn:microsoft.com/office/officeart/2005/8/layout/list1"/>
    <dgm:cxn modelId="{DA61BAF7-BD3C-44A8-869E-483555AF9F82}" type="presParOf" srcId="{EF15C855-90E6-4696-B67A-B865F0A937D8}" destId="{B138872A-E5E1-4D1B-92B2-BE08F6A017E6}" srcOrd="7" destOrd="0" presId="urn:microsoft.com/office/officeart/2005/8/layout/list1"/>
    <dgm:cxn modelId="{297C55A7-C61E-43F0-B21D-0B13C09B140F}" type="presParOf" srcId="{EF15C855-90E6-4696-B67A-B865F0A937D8}" destId="{F78CC64C-6F9A-46C6-8484-9A338C254FE2}" srcOrd="8" destOrd="0" presId="urn:microsoft.com/office/officeart/2005/8/layout/list1"/>
    <dgm:cxn modelId="{A351FE7D-48AE-42C5-93C3-79879C8AD7CD}" type="presParOf" srcId="{F78CC64C-6F9A-46C6-8484-9A338C254FE2}" destId="{45E6AD93-4948-4723-8DBD-3CEEFFE25FCF}" srcOrd="0" destOrd="0" presId="urn:microsoft.com/office/officeart/2005/8/layout/list1"/>
    <dgm:cxn modelId="{597C63C2-B2A1-48FF-BD2A-D3B27391F47B}" type="presParOf" srcId="{F78CC64C-6F9A-46C6-8484-9A338C254FE2}" destId="{84245B35-5D6C-4B94-8002-7D19573510A5}" srcOrd="1" destOrd="0" presId="urn:microsoft.com/office/officeart/2005/8/layout/list1"/>
    <dgm:cxn modelId="{B66D1F4C-AC1C-4503-A4D6-76AFF64F200E}" type="presParOf" srcId="{EF15C855-90E6-4696-B67A-B865F0A937D8}" destId="{81677A27-3301-4600-97B2-E81DB7BBC497}" srcOrd="9" destOrd="0" presId="urn:microsoft.com/office/officeart/2005/8/layout/list1"/>
    <dgm:cxn modelId="{0E891A56-1F7F-4326-B568-6D757248DE46}" type="presParOf" srcId="{EF15C855-90E6-4696-B67A-B865F0A937D8}" destId="{D3F3F09D-BC34-4037-83C5-31A8BDC4B980}" srcOrd="10" destOrd="0" presId="urn:microsoft.com/office/officeart/2005/8/layout/list1"/>
    <dgm:cxn modelId="{072F9557-D62F-4070-B455-18450CA19136}" type="presParOf" srcId="{EF15C855-90E6-4696-B67A-B865F0A937D8}" destId="{6C247ADD-F280-4FD3-938E-6BAB4C81959B}" srcOrd="11" destOrd="0" presId="urn:microsoft.com/office/officeart/2005/8/layout/list1"/>
    <dgm:cxn modelId="{064BD895-36B8-43ED-8D09-13ABA809FD2D}" type="presParOf" srcId="{EF15C855-90E6-4696-B67A-B865F0A937D8}" destId="{9EB58988-4B10-41A9-A738-ED4128E66792}" srcOrd="12" destOrd="0" presId="urn:microsoft.com/office/officeart/2005/8/layout/list1"/>
    <dgm:cxn modelId="{289C68C1-F920-426C-87AA-0D7BC421518D}" type="presParOf" srcId="{9EB58988-4B10-41A9-A738-ED4128E66792}" destId="{5A5F404C-9AD9-4B31-8A0B-343A11DE4255}" srcOrd="0" destOrd="0" presId="urn:microsoft.com/office/officeart/2005/8/layout/list1"/>
    <dgm:cxn modelId="{699B67AD-A04E-466D-AFD6-FD35C44414ED}" type="presParOf" srcId="{9EB58988-4B10-41A9-A738-ED4128E66792}" destId="{1529E4ED-5604-4C64-9D00-09D8C16FDC58}" srcOrd="1" destOrd="0" presId="urn:microsoft.com/office/officeart/2005/8/layout/list1"/>
    <dgm:cxn modelId="{CF951BE7-C8A3-49B3-B574-0E12F8073831}" type="presParOf" srcId="{EF15C855-90E6-4696-B67A-B865F0A937D8}" destId="{00DF4F5D-4BE2-4F99-8B6E-EC699EB73187}" srcOrd="13" destOrd="0" presId="urn:microsoft.com/office/officeart/2005/8/layout/list1"/>
    <dgm:cxn modelId="{6ACE3092-7A2B-4283-86C4-716CF9F4BFC3}" type="presParOf" srcId="{EF15C855-90E6-4696-B67A-B865F0A937D8}" destId="{EE51FD1E-FD29-4F7E-A6A8-A4BD99511414}"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307868-CEE8-44B6-A8B4-8D0B525B89F6}"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BEF2FB1-8C9D-4141-AF01-37F496EC1EF1}">
      <dgm:prSet/>
      <dgm:spPr/>
      <dgm:t>
        <a:bodyPr/>
        <a:lstStyle/>
        <a:p>
          <a:pPr>
            <a:defRPr b="1"/>
          </a:pPr>
          <a:r>
            <a:rPr lang="en-CA"/>
            <a:t>Small Institutions</a:t>
          </a:r>
          <a:endParaRPr lang="en-US"/>
        </a:p>
      </dgm:t>
    </dgm:pt>
    <dgm:pt modelId="{9B358C86-7DAE-4E61-9506-D15614813258}" type="parTrans" cxnId="{B1252397-66EA-4B63-84B2-A120F4C9D3A6}">
      <dgm:prSet/>
      <dgm:spPr/>
      <dgm:t>
        <a:bodyPr/>
        <a:lstStyle/>
        <a:p>
          <a:endParaRPr lang="en-US"/>
        </a:p>
      </dgm:t>
    </dgm:pt>
    <dgm:pt modelId="{A5E0283F-611E-416B-B3D9-1538099545C4}" type="sibTrans" cxnId="{B1252397-66EA-4B63-84B2-A120F4C9D3A6}">
      <dgm:prSet/>
      <dgm:spPr/>
      <dgm:t>
        <a:bodyPr/>
        <a:lstStyle/>
        <a:p>
          <a:endParaRPr lang="en-US"/>
        </a:p>
      </dgm:t>
    </dgm:pt>
    <dgm:pt modelId="{ADB4DA1B-7076-4B97-96FE-DCDBF84BF839}">
      <dgm:prSet/>
      <dgm:spPr/>
      <dgm:t>
        <a:bodyPr/>
        <a:lstStyle/>
        <a:p>
          <a:r>
            <a:rPr lang="en-CA"/>
            <a:t>For smaller institutions, the solution can be implemented more quickly as fewer large changes need to be made, in these cases an implementation period of 12-16 months could be realistic.</a:t>
          </a:r>
          <a:endParaRPr lang="en-US"/>
        </a:p>
      </dgm:t>
    </dgm:pt>
    <dgm:pt modelId="{59816554-7415-4786-91DB-7CA2E50A0359}" type="parTrans" cxnId="{75FA60E9-749D-4E04-9324-85D78C4B78F2}">
      <dgm:prSet/>
      <dgm:spPr/>
      <dgm:t>
        <a:bodyPr/>
        <a:lstStyle/>
        <a:p>
          <a:endParaRPr lang="en-US"/>
        </a:p>
      </dgm:t>
    </dgm:pt>
    <dgm:pt modelId="{EE032450-BC51-439A-A8EE-F9ADBE72AEAA}" type="sibTrans" cxnId="{75FA60E9-749D-4E04-9324-85D78C4B78F2}">
      <dgm:prSet/>
      <dgm:spPr/>
      <dgm:t>
        <a:bodyPr/>
        <a:lstStyle/>
        <a:p>
          <a:endParaRPr lang="en-US"/>
        </a:p>
      </dgm:t>
    </dgm:pt>
    <dgm:pt modelId="{BD10DF90-4A8E-426A-B5C8-795FBBEFE52D}">
      <dgm:prSet/>
      <dgm:spPr/>
      <dgm:t>
        <a:bodyPr/>
        <a:lstStyle/>
        <a:p>
          <a:pPr>
            <a:defRPr b="1"/>
          </a:pPr>
          <a:r>
            <a:rPr lang="en-CA"/>
            <a:t>Large Institutions</a:t>
          </a:r>
          <a:endParaRPr lang="en-US"/>
        </a:p>
      </dgm:t>
    </dgm:pt>
    <dgm:pt modelId="{2E779563-697E-4D59-B235-BFC71C1B88D9}" type="parTrans" cxnId="{5FC796AD-B5D6-4476-8EDA-C161C54159B6}">
      <dgm:prSet/>
      <dgm:spPr/>
      <dgm:t>
        <a:bodyPr/>
        <a:lstStyle/>
        <a:p>
          <a:endParaRPr lang="en-US"/>
        </a:p>
      </dgm:t>
    </dgm:pt>
    <dgm:pt modelId="{7636228A-3D0E-4BA8-BF6D-9CE0DB4BCBA0}" type="sibTrans" cxnId="{5FC796AD-B5D6-4476-8EDA-C161C54159B6}">
      <dgm:prSet/>
      <dgm:spPr/>
      <dgm:t>
        <a:bodyPr/>
        <a:lstStyle/>
        <a:p>
          <a:endParaRPr lang="en-US"/>
        </a:p>
      </dgm:t>
    </dgm:pt>
    <dgm:pt modelId="{B7A99B9B-CA58-4817-B183-1CA735F1BF03}">
      <dgm:prSet/>
      <dgm:spPr/>
      <dgm:t>
        <a:bodyPr/>
        <a:lstStyle/>
        <a:p>
          <a:r>
            <a:rPr lang="en-CA"/>
            <a:t>For larger institutions such as big banks, where applications come in from hundreds of different cities and large corporate structure makes new solutions difficult to implement as they must integrate with all of the existing technologies and policies, here it may take as long as 5 years to implement this solution.</a:t>
          </a:r>
          <a:endParaRPr lang="en-US"/>
        </a:p>
      </dgm:t>
    </dgm:pt>
    <dgm:pt modelId="{EEF5569A-E880-451B-9118-F8C54F7DA266}" type="parTrans" cxnId="{82EDDB13-7611-4B9B-9DA9-84C4B97989E0}">
      <dgm:prSet/>
      <dgm:spPr/>
      <dgm:t>
        <a:bodyPr/>
        <a:lstStyle/>
        <a:p>
          <a:endParaRPr lang="en-US"/>
        </a:p>
      </dgm:t>
    </dgm:pt>
    <dgm:pt modelId="{83F82173-CBC0-467E-83DE-D463F6DB89BB}" type="sibTrans" cxnId="{82EDDB13-7611-4B9B-9DA9-84C4B97989E0}">
      <dgm:prSet/>
      <dgm:spPr/>
      <dgm:t>
        <a:bodyPr/>
        <a:lstStyle/>
        <a:p>
          <a:endParaRPr lang="en-US"/>
        </a:p>
      </dgm:t>
    </dgm:pt>
    <dgm:pt modelId="{565DBAE3-B11E-4F86-BDDF-98C5DF8BB2E1}" type="pres">
      <dgm:prSet presAssocID="{45307868-CEE8-44B6-A8B4-8D0B525B89F6}" presName="root" presStyleCnt="0">
        <dgm:presLayoutVars>
          <dgm:dir/>
          <dgm:resizeHandles val="exact"/>
        </dgm:presLayoutVars>
      </dgm:prSet>
      <dgm:spPr/>
    </dgm:pt>
    <dgm:pt modelId="{82CFE0EC-7141-4F6D-AC4E-99CAA54CAAC6}" type="pres">
      <dgm:prSet presAssocID="{BBEF2FB1-8C9D-4141-AF01-37F496EC1EF1}" presName="compNode" presStyleCnt="0"/>
      <dgm:spPr/>
    </dgm:pt>
    <dgm:pt modelId="{27C59FEE-EF4C-456C-8AFD-764CAD5F113D}" type="pres">
      <dgm:prSet presAssocID="{BBEF2FB1-8C9D-4141-AF01-37F496EC1EF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AAC0D1F3-BDF0-4E37-8012-0076EF57E103}" type="pres">
      <dgm:prSet presAssocID="{BBEF2FB1-8C9D-4141-AF01-37F496EC1EF1}" presName="iconSpace" presStyleCnt="0"/>
      <dgm:spPr/>
    </dgm:pt>
    <dgm:pt modelId="{97504DEB-81FE-408C-B52E-629BCE4B9824}" type="pres">
      <dgm:prSet presAssocID="{BBEF2FB1-8C9D-4141-AF01-37F496EC1EF1}" presName="parTx" presStyleLbl="revTx" presStyleIdx="0" presStyleCnt="4">
        <dgm:presLayoutVars>
          <dgm:chMax val="0"/>
          <dgm:chPref val="0"/>
        </dgm:presLayoutVars>
      </dgm:prSet>
      <dgm:spPr/>
    </dgm:pt>
    <dgm:pt modelId="{3EDA9CB4-DA31-4883-AD7E-5A123EB9D649}" type="pres">
      <dgm:prSet presAssocID="{BBEF2FB1-8C9D-4141-AF01-37F496EC1EF1}" presName="txSpace" presStyleCnt="0"/>
      <dgm:spPr/>
    </dgm:pt>
    <dgm:pt modelId="{F003B6E8-EA63-4A20-9E96-0AC9EA2E1DC1}" type="pres">
      <dgm:prSet presAssocID="{BBEF2FB1-8C9D-4141-AF01-37F496EC1EF1}" presName="desTx" presStyleLbl="revTx" presStyleIdx="1" presStyleCnt="4">
        <dgm:presLayoutVars/>
      </dgm:prSet>
      <dgm:spPr/>
    </dgm:pt>
    <dgm:pt modelId="{AB5843FC-AB79-4896-BB8B-04E5F4DE11F1}" type="pres">
      <dgm:prSet presAssocID="{A5E0283F-611E-416B-B3D9-1538099545C4}" presName="sibTrans" presStyleCnt="0"/>
      <dgm:spPr/>
    </dgm:pt>
    <dgm:pt modelId="{BC43998C-F09B-40C6-833E-F9357D95E495}" type="pres">
      <dgm:prSet presAssocID="{BD10DF90-4A8E-426A-B5C8-795FBBEFE52D}" presName="compNode" presStyleCnt="0"/>
      <dgm:spPr/>
    </dgm:pt>
    <dgm:pt modelId="{17C3467D-F50B-44A0-998E-EF6A152FB798}" type="pres">
      <dgm:prSet presAssocID="{BD10DF90-4A8E-426A-B5C8-795FBBEFE52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ity"/>
        </a:ext>
      </dgm:extLst>
    </dgm:pt>
    <dgm:pt modelId="{AEFECB27-7E9D-4C20-8D70-A924972C9CE9}" type="pres">
      <dgm:prSet presAssocID="{BD10DF90-4A8E-426A-B5C8-795FBBEFE52D}" presName="iconSpace" presStyleCnt="0"/>
      <dgm:spPr/>
    </dgm:pt>
    <dgm:pt modelId="{2AA8AB35-0513-4CB1-B71B-DFDC78E78FCD}" type="pres">
      <dgm:prSet presAssocID="{BD10DF90-4A8E-426A-B5C8-795FBBEFE52D}" presName="parTx" presStyleLbl="revTx" presStyleIdx="2" presStyleCnt="4">
        <dgm:presLayoutVars>
          <dgm:chMax val="0"/>
          <dgm:chPref val="0"/>
        </dgm:presLayoutVars>
      </dgm:prSet>
      <dgm:spPr/>
    </dgm:pt>
    <dgm:pt modelId="{74EA39E8-E53D-4F31-8EFC-49CA6F58B809}" type="pres">
      <dgm:prSet presAssocID="{BD10DF90-4A8E-426A-B5C8-795FBBEFE52D}" presName="txSpace" presStyleCnt="0"/>
      <dgm:spPr/>
    </dgm:pt>
    <dgm:pt modelId="{1EA9D342-715E-4344-8EE6-E9EA7BB594BB}" type="pres">
      <dgm:prSet presAssocID="{BD10DF90-4A8E-426A-B5C8-795FBBEFE52D}" presName="desTx" presStyleLbl="revTx" presStyleIdx="3" presStyleCnt="4">
        <dgm:presLayoutVars/>
      </dgm:prSet>
      <dgm:spPr/>
    </dgm:pt>
  </dgm:ptLst>
  <dgm:cxnLst>
    <dgm:cxn modelId="{3FA46C0A-7B87-4615-868C-024CB68B7A47}" type="presOf" srcId="{ADB4DA1B-7076-4B97-96FE-DCDBF84BF839}" destId="{F003B6E8-EA63-4A20-9E96-0AC9EA2E1DC1}" srcOrd="0" destOrd="0" presId="urn:microsoft.com/office/officeart/2018/2/layout/IconLabelDescriptionList"/>
    <dgm:cxn modelId="{82EDDB13-7611-4B9B-9DA9-84C4B97989E0}" srcId="{BD10DF90-4A8E-426A-B5C8-795FBBEFE52D}" destId="{B7A99B9B-CA58-4817-B183-1CA735F1BF03}" srcOrd="0" destOrd="0" parTransId="{EEF5569A-E880-451B-9118-F8C54F7DA266}" sibTransId="{83F82173-CBC0-467E-83DE-D463F6DB89BB}"/>
    <dgm:cxn modelId="{021EA233-B273-439D-93B3-D6904C0CFB5A}" type="presOf" srcId="{BBEF2FB1-8C9D-4141-AF01-37F496EC1EF1}" destId="{97504DEB-81FE-408C-B52E-629BCE4B9824}" srcOrd="0" destOrd="0" presId="urn:microsoft.com/office/officeart/2018/2/layout/IconLabelDescriptionList"/>
    <dgm:cxn modelId="{6443598F-A62D-4881-BAE1-0B7EF2A83552}" type="presOf" srcId="{B7A99B9B-CA58-4817-B183-1CA735F1BF03}" destId="{1EA9D342-715E-4344-8EE6-E9EA7BB594BB}" srcOrd="0" destOrd="0" presId="urn:microsoft.com/office/officeart/2018/2/layout/IconLabelDescriptionList"/>
    <dgm:cxn modelId="{B1252397-66EA-4B63-84B2-A120F4C9D3A6}" srcId="{45307868-CEE8-44B6-A8B4-8D0B525B89F6}" destId="{BBEF2FB1-8C9D-4141-AF01-37F496EC1EF1}" srcOrd="0" destOrd="0" parTransId="{9B358C86-7DAE-4E61-9506-D15614813258}" sibTransId="{A5E0283F-611E-416B-B3D9-1538099545C4}"/>
    <dgm:cxn modelId="{5FC796AD-B5D6-4476-8EDA-C161C54159B6}" srcId="{45307868-CEE8-44B6-A8B4-8D0B525B89F6}" destId="{BD10DF90-4A8E-426A-B5C8-795FBBEFE52D}" srcOrd="1" destOrd="0" parTransId="{2E779563-697E-4D59-B235-BFC71C1B88D9}" sibTransId="{7636228A-3D0E-4BA8-BF6D-9CE0DB4BCBA0}"/>
    <dgm:cxn modelId="{E9841BE3-51AB-4A61-8F8A-E21526B4997A}" type="presOf" srcId="{45307868-CEE8-44B6-A8B4-8D0B525B89F6}" destId="{565DBAE3-B11E-4F86-BDDF-98C5DF8BB2E1}" srcOrd="0" destOrd="0" presId="urn:microsoft.com/office/officeart/2018/2/layout/IconLabelDescriptionList"/>
    <dgm:cxn modelId="{5F8853E7-BC98-40D3-83BC-F4C1FEC20FF5}" type="presOf" srcId="{BD10DF90-4A8E-426A-B5C8-795FBBEFE52D}" destId="{2AA8AB35-0513-4CB1-B71B-DFDC78E78FCD}" srcOrd="0" destOrd="0" presId="urn:microsoft.com/office/officeart/2018/2/layout/IconLabelDescriptionList"/>
    <dgm:cxn modelId="{75FA60E9-749D-4E04-9324-85D78C4B78F2}" srcId="{BBEF2FB1-8C9D-4141-AF01-37F496EC1EF1}" destId="{ADB4DA1B-7076-4B97-96FE-DCDBF84BF839}" srcOrd="0" destOrd="0" parTransId="{59816554-7415-4786-91DB-7CA2E50A0359}" sibTransId="{EE032450-BC51-439A-A8EE-F9ADBE72AEAA}"/>
    <dgm:cxn modelId="{0BC9823E-8E1C-4E82-97E1-43B644BE257C}" type="presParOf" srcId="{565DBAE3-B11E-4F86-BDDF-98C5DF8BB2E1}" destId="{82CFE0EC-7141-4F6D-AC4E-99CAA54CAAC6}" srcOrd="0" destOrd="0" presId="urn:microsoft.com/office/officeart/2018/2/layout/IconLabelDescriptionList"/>
    <dgm:cxn modelId="{50E9F2C2-BA08-4C43-8031-BC079C3B95E2}" type="presParOf" srcId="{82CFE0EC-7141-4F6D-AC4E-99CAA54CAAC6}" destId="{27C59FEE-EF4C-456C-8AFD-764CAD5F113D}" srcOrd="0" destOrd="0" presId="urn:microsoft.com/office/officeart/2018/2/layout/IconLabelDescriptionList"/>
    <dgm:cxn modelId="{E807560D-5AF7-4FC6-A751-217BCEC3E832}" type="presParOf" srcId="{82CFE0EC-7141-4F6D-AC4E-99CAA54CAAC6}" destId="{AAC0D1F3-BDF0-4E37-8012-0076EF57E103}" srcOrd="1" destOrd="0" presId="urn:microsoft.com/office/officeart/2018/2/layout/IconLabelDescriptionList"/>
    <dgm:cxn modelId="{1699B58E-01A4-4B75-86B7-C36C5AE990B7}" type="presParOf" srcId="{82CFE0EC-7141-4F6D-AC4E-99CAA54CAAC6}" destId="{97504DEB-81FE-408C-B52E-629BCE4B9824}" srcOrd="2" destOrd="0" presId="urn:microsoft.com/office/officeart/2018/2/layout/IconLabelDescriptionList"/>
    <dgm:cxn modelId="{A85C789E-118F-4F7D-A2BE-8077D4B5BD40}" type="presParOf" srcId="{82CFE0EC-7141-4F6D-AC4E-99CAA54CAAC6}" destId="{3EDA9CB4-DA31-4883-AD7E-5A123EB9D649}" srcOrd="3" destOrd="0" presId="urn:microsoft.com/office/officeart/2018/2/layout/IconLabelDescriptionList"/>
    <dgm:cxn modelId="{7E157666-5227-4FE9-A3E2-B9F4D0291970}" type="presParOf" srcId="{82CFE0EC-7141-4F6D-AC4E-99CAA54CAAC6}" destId="{F003B6E8-EA63-4A20-9E96-0AC9EA2E1DC1}" srcOrd="4" destOrd="0" presId="urn:microsoft.com/office/officeart/2018/2/layout/IconLabelDescriptionList"/>
    <dgm:cxn modelId="{40B24057-2578-4C67-BEA0-D7E553D17EEA}" type="presParOf" srcId="{565DBAE3-B11E-4F86-BDDF-98C5DF8BB2E1}" destId="{AB5843FC-AB79-4896-BB8B-04E5F4DE11F1}" srcOrd="1" destOrd="0" presId="urn:microsoft.com/office/officeart/2018/2/layout/IconLabelDescriptionList"/>
    <dgm:cxn modelId="{D324F542-4372-406E-8F9A-4CFC626B9FC3}" type="presParOf" srcId="{565DBAE3-B11E-4F86-BDDF-98C5DF8BB2E1}" destId="{BC43998C-F09B-40C6-833E-F9357D95E495}" srcOrd="2" destOrd="0" presId="urn:microsoft.com/office/officeart/2018/2/layout/IconLabelDescriptionList"/>
    <dgm:cxn modelId="{5ED3B4F8-6CB7-4428-8A72-10A87A10F7AE}" type="presParOf" srcId="{BC43998C-F09B-40C6-833E-F9357D95E495}" destId="{17C3467D-F50B-44A0-998E-EF6A152FB798}" srcOrd="0" destOrd="0" presId="urn:microsoft.com/office/officeart/2018/2/layout/IconLabelDescriptionList"/>
    <dgm:cxn modelId="{630EB75F-27EA-4D1C-83F6-E4D353FD4AA8}" type="presParOf" srcId="{BC43998C-F09B-40C6-833E-F9357D95E495}" destId="{AEFECB27-7E9D-4C20-8D70-A924972C9CE9}" srcOrd="1" destOrd="0" presId="urn:microsoft.com/office/officeart/2018/2/layout/IconLabelDescriptionList"/>
    <dgm:cxn modelId="{4E013807-35BB-43EF-AC54-9CE31B3E37EE}" type="presParOf" srcId="{BC43998C-F09B-40C6-833E-F9357D95E495}" destId="{2AA8AB35-0513-4CB1-B71B-DFDC78E78FCD}" srcOrd="2" destOrd="0" presId="urn:microsoft.com/office/officeart/2018/2/layout/IconLabelDescriptionList"/>
    <dgm:cxn modelId="{B608A8B5-10AF-415C-8B52-919071164C43}" type="presParOf" srcId="{BC43998C-F09B-40C6-833E-F9357D95E495}" destId="{74EA39E8-E53D-4F31-8EFC-49CA6F58B809}" srcOrd="3" destOrd="0" presId="urn:microsoft.com/office/officeart/2018/2/layout/IconLabelDescriptionList"/>
    <dgm:cxn modelId="{DCA73954-4FA3-434E-B6D4-787A5D49E5D6}" type="presParOf" srcId="{BC43998C-F09B-40C6-833E-F9357D95E495}" destId="{1EA9D342-715E-4344-8EE6-E9EA7BB594BB}"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58B8D2-FEFF-430A-8979-0CD3F44319D0}"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A3F02C7-2735-4E47-A5D6-EE6D385544E6}">
      <dgm:prSet/>
      <dgm:spPr/>
      <dgm:t>
        <a:bodyPr/>
        <a:lstStyle/>
        <a:p>
          <a:pPr>
            <a:defRPr b="1"/>
          </a:pPr>
          <a:r>
            <a:rPr lang="en-CA"/>
            <a:t>The data is readily available and accessible</a:t>
          </a:r>
          <a:endParaRPr lang="en-US"/>
        </a:p>
      </dgm:t>
    </dgm:pt>
    <dgm:pt modelId="{10F0C035-D008-4CDA-9F0F-D3D2B4157479}" type="parTrans" cxnId="{8BD01209-6B7F-4A3C-8620-765B07D1016F}">
      <dgm:prSet/>
      <dgm:spPr/>
      <dgm:t>
        <a:bodyPr/>
        <a:lstStyle/>
        <a:p>
          <a:endParaRPr lang="en-US"/>
        </a:p>
      </dgm:t>
    </dgm:pt>
    <dgm:pt modelId="{D76A2946-1BCB-439E-AFDF-564F3EE4A3A4}" type="sibTrans" cxnId="{8BD01209-6B7F-4A3C-8620-765B07D1016F}">
      <dgm:prSet/>
      <dgm:spPr/>
      <dgm:t>
        <a:bodyPr/>
        <a:lstStyle/>
        <a:p>
          <a:endParaRPr lang="en-US"/>
        </a:p>
      </dgm:t>
    </dgm:pt>
    <dgm:pt modelId="{58EAB2B5-EC0B-4FC9-9234-7DC9FAECA8D6}">
      <dgm:prSet/>
      <dgm:spPr/>
      <dgm:t>
        <a:bodyPr/>
        <a:lstStyle/>
        <a:p>
          <a:r>
            <a:rPr lang="en-CA"/>
            <a:t>The data does not need to be cleanly organized but there must be a digital copy of everything, and the data should hopefully have some consistent data points across all applicants to be able to determine trends</a:t>
          </a:r>
          <a:endParaRPr lang="en-US"/>
        </a:p>
      </dgm:t>
    </dgm:pt>
    <dgm:pt modelId="{52F38549-B0E4-4E93-8C2A-271D8FC16876}" type="parTrans" cxnId="{E6557C0B-D593-428A-B703-36320AF25DC0}">
      <dgm:prSet/>
      <dgm:spPr/>
      <dgm:t>
        <a:bodyPr/>
        <a:lstStyle/>
        <a:p>
          <a:endParaRPr lang="en-US"/>
        </a:p>
      </dgm:t>
    </dgm:pt>
    <dgm:pt modelId="{F8D1ED82-7535-4894-AD42-05983739ECA9}" type="sibTrans" cxnId="{E6557C0B-D593-428A-B703-36320AF25DC0}">
      <dgm:prSet/>
      <dgm:spPr/>
      <dgm:t>
        <a:bodyPr/>
        <a:lstStyle/>
        <a:p>
          <a:endParaRPr lang="en-US"/>
        </a:p>
      </dgm:t>
    </dgm:pt>
    <dgm:pt modelId="{D009B68C-7927-42A9-B15D-34EC95BA3399}">
      <dgm:prSet/>
      <dgm:spPr/>
      <dgm:t>
        <a:bodyPr/>
        <a:lstStyle/>
        <a:p>
          <a:pPr>
            <a:defRPr b="1"/>
          </a:pPr>
          <a:r>
            <a:rPr lang="en-CA"/>
            <a:t>The financial institution can pivot their process towards one of automation</a:t>
          </a:r>
          <a:endParaRPr lang="en-US"/>
        </a:p>
      </dgm:t>
    </dgm:pt>
    <dgm:pt modelId="{19F31F53-955D-405E-B659-A1C987B8DB17}" type="parTrans" cxnId="{1E8071D5-BC46-4CC7-AAEF-B8E909272884}">
      <dgm:prSet/>
      <dgm:spPr/>
      <dgm:t>
        <a:bodyPr/>
        <a:lstStyle/>
        <a:p>
          <a:endParaRPr lang="en-US"/>
        </a:p>
      </dgm:t>
    </dgm:pt>
    <dgm:pt modelId="{F76E66CA-8CA6-4D81-BC84-126D1BCF20F3}" type="sibTrans" cxnId="{1E8071D5-BC46-4CC7-AAEF-B8E909272884}">
      <dgm:prSet/>
      <dgm:spPr/>
      <dgm:t>
        <a:bodyPr/>
        <a:lstStyle/>
        <a:p>
          <a:endParaRPr lang="en-US"/>
        </a:p>
      </dgm:t>
    </dgm:pt>
    <dgm:pt modelId="{F83B6CA7-3E96-461E-90FA-126C0549A5A3}">
      <dgm:prSet/>
      <dgm:spPr/>
      <dgm:t>
        <a:bodyPr/>
        <a:lstStyle/>
        <a:p>
          <a:r>
            <a:rPr lang="en-CA"/>
            <a:t>Some Institutions may have limitations due to policy or lack of internal expertise</a:t>
          </a:r>
          <a:endParaRPr lang="en-US"/>
        </a:p>
      </dgm:t>
    </dgm:pt>
    <dgm:pt modelId="{39CBC75B-5D70-4C91-9E2E-C8FAC378E31A}" type="parTrans" cxnId="{686C2C46-DD33-4196-B5DC-E88D96BF4777}">
      <dgm:prSet/>
      <dgm:spPr/>
      <dgm:t>
        <a:bodyPr/>
        <a:lstStyle/>
        <a:p>
          <a:endParaRPr lang="en-US"/>
        </a:p>
      </dgm:t>
    </dgm:pt>
    <dgm:pt modelId="{914C67C1-D217-46C8-B0F1-78BFA40ECEC9}" type="sibTrans" cxnId="{686C2C46-DD33-4196-B5DC-E88D96BF4777}">
      <dgm:prSet/>
      <dgm:spPr/>
      <dgm:t>
        <a:bodyPr/>
        <a:lstStyle/>
        <a:p>
          <a:endParaRPr lang="en-US"/>
        </a:p>
      </dgm:t>
    </dgm:pt>
    <dgm:pt modelId="{5CBA4BCB-FC9B-4710-AE3A-64E697783DED}">
      <dgm:prSet/>
      <dgm:spPr/>
      <dgm:t>
        <a:bodyPr/>
        <a:lstStyle/>
        <a:p>
          <a:pPr>
            <a:defRPr b="1"/>
          </a:pPr>
          <a:r>
            <a:rPr lang="en-CA"/>
            <a:t>There are typical trends and rules for how loans are approved or denied</a:t>
          </a:r>
          <a:endParaRPr lang="en-US"/>
        </a:p>
      </dgm:t>
    </dgm:pt>
    <dgm:pt modelId="{90FA1A9B-7D5D-4E16-99F6-931D5EBF830B}" type="parTrans" cxnId="{C73C40ED-C1DB-4018-BCCB-A3B3EDB523F3}">
      <dgm:prSet/>
      <dgm:spPr/>
      <dgm:t>
        <a:bodyPr/>
        <a:lstStyle/>
        <a:p>
          <a:endParaRPr lang="en-US"/>
        </a:p>
      </dgm:t>
    </dgm:pt>
    <dgm:pt modelId="{E4AC2A1C-CBC4-46EF-BC7E-D13AC50CDC41}" type="sibTrans" cxnId="{C73C40ED-C1DB-4018-BCCB-A3B3EDB523F3}">
      <dgm:prSet/>
      <dgm:spPr/>
      <dgm:t>
        <a:bodyPr/>
        <a:lstStyle/>
        <a:p>
          <a:endParaRPr lang="en-US"/>
        </a:p>
      </dgm:t>
    </dgm:pt>
    <dgm:pt modelId="{5AB1E311-8105-44B8-929B-9C174087FC24}">
      <dgm:prSet/>
      <dgm:spPr/>
      <dgm:t>
        <a:bodyPr/>
        <a:lstStyle/>
        <a:p>
          <a:r>
            <a:rPr lang="en-CA"/>
            <a:t>There must be a correlation between client data and risk rating for the machine learning algorithm to be accurate and useful</a:t>
          </a:r>
          <a:endParaRPr lang="en-US"/>
        </a:p>
      </dgm:t>
    </dgm:pt>
    <dgm:pt modelId="{DD0F32AD-5CBB-42F1-B5C5-B9D4C54093DE}" type="parTrans" cxnId="{DA89D993-839C-4AFB-9F22-F9CF5BE5125A}">
      <dgm:prSet/>
      <dgm:spPr/>
      <dgm:t>
        <a:bodyPr/>
        <a:lstStyle/>
        <a:p>
          <a:endParaRPr lang="en-US"/>
        </a:p>
      </dgm:t>
    </dgm:pt>
    <dgm:pt modelId="{C1E13770-6949-4F5F-9FD3-50AD0E22D3DA}" type="sibTrans" cxnId="{DA89D993-839C-4AFB-9F22-F9CF5BE5125A}">
      <dgm:prSet/>
      <dgm:spPr/>
      <dgm:t>
        <a:bodyPr/>
        <a:lstStyle/>
        <a:p>
          <a:endParaRPr lang="en-US"/>
        </a:p>
      </dgm:t>
    </dgm:pt>
    <dgm:pt modelId="{70D40042-90DC-4F5F-8527-FA1F79BAA85E}" type="pres">
      <dgm:prSet presAssocID="{6D58B8D2-FEFF-430A-8979-0CD3F44319D0}" presName="root" presStyleCnt="0">
        <dgm:presLayoutVars>
          <dgm:dir/>
          <dgm:resizeHandles val="exact"/>
        </dgm:presLayoutVars>
      </dgm:prSet>
      <dgm:spPr/>
    </dgm:pt>
    <dgm:pt modelId="{FEA277AF-536D-4838-98D9-1AC5E7536CDF}" type="pres">
      <dgm:prSet presAssocID="{9A3F02C7-2735-4E47-A5D6-EE6D385544E6}" presName="compNode" presStyleCnt="0"/>
      <dgm:spPr/>
    </dgm:pt>
    <dgm:pt modelId="{760CBDEE-4AF0-48BB-9DB9-969AE9166B31}" type="pres">
      <dgm:prSet presAssocID="{9A3F02C7-2735-4E47-A5D6-EE6D385544E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redder"/>
        </a:ext>
      </dgm:extLst>
    </dgm:pt>
    <dgm:pt modelId="{434A5155-C30E-46D6-A9CE-37306C118D62}" type="pres">
      <dgm:prSet presAssocID="{9A3F02C7-2735-4E47-A5D6-EE6D385544E6}" presName="iconSpace" presStyleCnt="0"/>
      <dgm:spPr/>
    </dgm:pt>
    <dgm:pt modelId="{ECE21F36-564C-412E-A10C-9A8E9CA8CB8C}" type="pres">
      <dgm:prSet presAssocID="{9A3F02C7-2735-4E47-A5D6-EE6D385544E6}" presName="parTx" presStyleLbl="revTx" presStyleIdx="0" presStyleCnt="6">
        <dgm:presLayoutVars>
          <dgm:chMax val="0"/>
          <dgm:chPref val="0"/>
        </dgm:presLayoutVars>
      </dgm:prSet>
      <dgm:spPr/>
    </dgm:pt>
    <dgm:pt modelId="{71F9DF3C-89EA-4110-A805-5A3DA05DEF1F}" type="pres">
      <dgm:prSet presAssocID="{9A3F02C7-2735-4E47-A5D6-EE6D385544E6}" presName="txSpace" presStyleCnt="0"/>
      <dgm:spPr/>
    </dgm:pt>
    <dgm:pt modelId="{A375D7C5-1295-4C40-9801-B9580AD1F1B9}" type="pres">
      <dgm:prSet presAssocID="{9A3F02C7-2735-4E47-A5D6-EE6D385544E6}" presName="desTx" presStyleLbl="revTx" presStyleIdx="1" presStyleCnt="6">
        <dgm:presLayoutVars/>
      </dgm:prSet>
      <dgm:spPr/>
    </dgm:pt>
    <dgm:pt modelId="{683D2168-9419-4F25-B191-3238CE744B30}" type="pres">
      <dgm:prSet presAssocID="{D76A2946-1BCB-439E-AFDF-564F3EE4A3A4}" presName="sibTrans" presStyleCnt="0"/>
      <dgm:spPr/>
    </dgm:pt>
    <dgm:pt modelId="{42D6E5DA-FD83-475A-8108-13EC2EBEA5AD}" type="pres">
      <dgm:prSet presAssocID="{D009B68C-7927-42A9-B15D-34EC95BA3399}" presName="compNode" presStyleCnt="0"/>
      <dgm:spPr/>
    </dgm:pt>
    <dgm:pt modelId="{3706B494-1667-4747-847B-61A5FDCB2D31}" type="pres">
      <dgm:prSet presAssocID="{D009B68C-7927-42A9-B15D-34EC95BA339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12502E62-55E8-4460-A83C-27E61B42D24C}" type="pres">
      <dgm:prSet presAssocID="{D009B68C-7927-42A9-B15D-34EC95BA3399}" presName="iconSpace" presStyleCnt="0"/>
      <dgm:spPr/>
    </dgm:pt>
    <dgm:pt modelId="{C00C1722-5F07-4008-84BD-967474EC44D4}" type="pres">
      <dgm:prSet presAssocID="{D009B68C-7927-42A9-B15D-34EC95BA3399}" presName="parTx" presStyleLbl="revTx" presStyleIdx="2" presStyleCnt="6">
        <dgm:presLayoutVars>
          <dgm:chMax val="0"/>
          <dgm:chPref val="0"/>
        </dgm:presLayoutVars>
      </dgm:prSet>
      <dgm:spPr/>
    </dgm:pt>
    <dgm:pt modelId="{C4BC5AF8-EBC4-4A49-BB6E-67FC7551B095}" type="pres">
      <dgm:prSet presAssocID="{D009B68C-7927-42A9-B15D-34EC95BA3399}" presName="txSpace" presStyleCnt="0"/>
      <dgm:spPr/>
    </dgm:pt>
    <dgm:pt modelId="{78E2BE4E-89AB-4F62-B4E6-81AC956179F6}" type="pres">
      <dgm:prSet presAssocID="{D009B68C-7927-42A9-B15D-34EC95BA3399}" presName="desTx" presStyleLbl="revTx" presStyleIdx="3" presStyleCnt="6">
        <dgm:presLayoutVars/>
      </dgm:prSet>
      <dgm:spPr/>
    </dgm:pt>
    <dgm:pt modelId="{1F574150-6201-48CD-A3AD-C59EB072303C}" type="pres">
      <dgm:prSet presAssocID="{F76E66CA-8CA6-4D81-BC84-126D1BCF20F3}" presName="sibTrans" presStyleCnt="0"/>
      <dgm:spPr/>
    </dgm:pt>
    <dgm:pt modelId="{1E6BD0C1-CB2C-45CF-83D1-C81762D11235}" type="pres">
      <dgm:prSet presAssocID="{5CBA4BCB-FC9B-4710-AE3A-64E697783DED}" presName="compNode" presStyleCnt="0"/>
      <dgm:spPr/>
    </dgm:pt>
    <dgm:pt modelId="{F39E122F-21B0-42E6-BA59-7B5E7626E3EE}" type="pres">
      <dgm:prSet presAssocID="{5CBA4BCB-FC9B-4710-AE3A-64E697783DE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8DCA2A8C-1F94-4BB9-9319-B16A1C780ED1}" type="pres">
      <dgm:prSet presAssocID="{5CBA4BCB-FC9B-4710-AE3A-64E697783DED}" presName="iconSpace" presStyleCnt="0"/>
      <dgm:spPr/>
    </dgm:pt>
    <dgm:pt modelId="{C1C7A161-0F7F-48B9-A38A-980F35A949C6}" type="pres">
      <dgm:prSet presAssocID="{5CBA4BCB-FC9B-4710-AE3A-64E697783DED}" presName="parTx" presStyleLbl="revTx" presStyleIdx="4" presStyleCnt="6">
        <dgm:presLayoutVars>
          <dgm:chMax val="0"/>
          <dgm:chPref val="0"/>
        </dgm:presLayoutVars>
      </dgm:prSet>
      <dgm:spPr/>
    </dgm:pt>
    <dgm:pt modelId="{61F42CFD-4599-428B-9632-146456CAEF28}" type="pres">
      <dgm:prSet presAssocID="{5CBA4BCB-FC9B-4710-AE3A-64E697783DED}" presName="txSpace" presStyleCnt="0"/>
      <dgm:spPr/>
    </dgm:pt>
    <dgm:pt modelId="{1C307E89-53DF-4453-A67F-24D490C9E7C9}" type="pres">
      <dgm:prSet presAssocID="{5CBA4BCB-FC9B-4710-AE3A-64E697783DED}" presName="desTx" presStyleLbl="revTx" presStyleIdx="5" presStyleCnt="6">
        <dgm:presLayoutVars/>
      </dgm:prSet>
      <dgm:spPr/>
    </dgm:pt>
  </dgm:ptLst>
  <dgm:cxnLst>
    <dgm:cxn modelId="{8BD01209-6B7F-4A3C-8620-765B07D1016F}" srcId="{6D58B8D2-FEFF-430A-8979-0CD3F44319D0}" destId="{9A3F02C7-2735-4E47-A5D6-EE6D385544E6}" srcOrd="0" destOrd="0" parTransId="{10F0C035-D008-4CDA-9F0F-D3D2B4157479}" sibTransId="{D76A2946-1BCB-439E-AFDF-564F3EE4A3A4}"/>
    <dgm:cxn modelId="{E6557C0B-D593-428A-B703-36320AF25DC0}" srcId="{9A3F02C7-2735-4E47-A5D6-EE6D385544E6}" destId="{58EAB2B5-EC0B-4FC9-9234-7DC9FAECA8D6}" srcOrd="0" destOrd="0" parTransId="{52F38549-B0E4-4E93-8C2A-271D8FC16876}" sibTransId="{F8D1ED82-7535-4894-AD42-05983739ECA9}"/>
    <dgm:cxn modelId="{60531D45-FE24-4A8B-BC5C-6EA222981359}" type="presOf" srcId="{5AB1E311-8105-44B8-929B-9C174087FC24}" destId="{1C307E89-53DF-4453-A67F-24D490C9E7C9}" srcOrd="0" destOrd="0" presId="urn:microsoft.com/office/officeart/2018/2/layout/IconLabelDescriptionList"/>
    <dgm:cxn modelId="{686C2C46-DD33-4196-B5DC-E88D96BF4777}" srcId="{D009B68C-7927-42A9-B15D-34EC95BA3399}" destId="{F83B6CA7-3E96-461E-90FA-126C0549A5A3}" srcOrd="0" destOrd="0" parTransId="{39CBC75B-5D70-4C91-9E2E-C8FAC378E31A}" sibTransId="{914C67C1-D217-46C8-B0F1-78BFA40ECEC9}"/>
    <dgm:cxn modelId="{C302B572-EA8D-40E3-8BC6-7288F9E1F3DF}" type="presOf" srcId="{6D58B8D2-FEFF-430A-8979-0CD3F44319D0}" destId="{70D40042-90DC-4F5F-8527-FA1F79BAA85E}" srcOrd="0" destOrd="0" presId="urn:microsoft.com/office/officeart/2018/2/layout/IconLabelDescriptionList"/>
    <dgm:cxn modelId="{DA89D993-839C-4AFB-9F22-F9CF5BE5125A}" srcId="{5CBA4BCB-FC9B-4710-AE3A-64E697783DED}" destId="{5AB1E311-8105-44B8-929B-9C174087FC24}" srcOrd="0" destOrd="0" parTransId="{DD0F32AD-5CBB-42F1-B5C5-B9D4C54093DE}" sibTransId="{C1E13770-6949-4F5F-9FD3-50AD0E22D3DA}"/>
    <dgm:cxn modelId="{9FC6C09F-51E8-4482-92DE-1B5D162DA069}" type="presOf" srcId="{58EAB2B5-EC0B-4FC9-9234-7DC9FAECA8D6}" destId="{A375D7C5-1295-4C40-9801-B9580AD1F1B9}" srcOrd="0" destOrd="0" presId="urn:microsoft.com/office/officeart/2018/2/layout/IconLabelDescriptionList"/>
    <dgm:cxn modelId="{880FA3B8-BCC1-4974-B3EC-D49569FC21BA}" type="presOf" srcId="{D009B68C-7927-42A9-B15D-34EC95BA3399}" destId="{C00C1722-5F07-4008-84BD-967474EC44D4}" srcOrd="0" destOrd="0" presId="urn:microsoft.com/office/officeart/2018/2/layout/IconLabelDescriptionList"/>
    <dgm:cxn modelId="{EA61A9D4-016D-46C7-B323-B59BC6127677}" type="presOf" srcId="{5CBA4BCB-FC9B-4710-AE3A-64E697783DED}" destId="{C1C7A161-0F7F-48B9-A38A-980F35A949C6}" srcOrd="0" destOrd="0" presId="urn:microsoft.com/office/officeart/2018/2/layout/IconLabelDescriptionList"/>
    <dgm:cxn modelId="{1E8071D5-BC46-4CC7-AAEF-B8E909272884}" srcId="{6D58B8D2-FEFF-430A-8979-0CD3F44319D0}" destId="{D009B68C-7927-42A9-B15D-34EC95BA3399}" srcOrd="1" destOrd="0" parTransId="{19F31F53-955D-405E-B659-A1C987B8DB17}" sibTransId="{F76E66CA-8CA6-4D81-BC84-126D1BCF20F3}"/>
    <dgm:cxn modelId="{852F1EDB-B9CC-4C50-8EDA-8C993FF36514}" type="presOf" srcId="{9A3F02C7-2735-4E47-A5D6-EE6D385544E6}" destId="{ECE21F36-564C-412E-A10C-9A8E9CA8CB8C}" srcOrd="0" destOrd="0" presId="urn:microsoft.com/office/officeart/2018/2/layout/IconLabelDescriptionList"/>
    <dgm:cxn modelId="{68FE2EE0-C582-49D4-B577-A4DC908D6AC1}" type="presOf" srcId="{F83B6CA7-3E96-461E-90FA-126C0549A5A3}" destId="{78E2BE4E-89AB-4F62-B4E6-81AC956179F6}" srcOrd="0" destOrd="0" presId="urn:microsoft.com/office/officeart/2018/2/layout/IconLabelDescriptionList"/>
    <dgm:cxn modelId="{C73C40ED-C1DB-4018-BCCB-A3B3EDB523F3}" srcId="{6D58B8D2-FEFF-430A-8979-0CD3F44319D0}" destId="{5CBA4BCB-FC9B-4710-AE3A-64E697783DED}" srcOrd="2" destOrd="0" parTransId="{90FA1A9B-7D5D-4E16-99F6-931D5EBF830B}" sibTransId="{E4AC2A1C-CBC4-46EF-BC7E-D13AC50CDC41}"/>
    <dgm:cxn modelId="{C8F7BE1F-71BD-4CE9-92B7-7813F2A836B5}" type="presParOf" srcId="{70D40042-90DC-4F5F-8527-FA1F79BAA85E}" destId="{FEA277AF-536D-4838-98D9-1AC5E7536CDF}" srcOrd="0" destOrd="0" presId="urn:microsoft.com/office/officeart/2018/2/layout/IconLabelDescriptionList"/>
    <dgm:cxn modelId="{A81FC3BA-04E1-4C0D-8693-24EF0377EBBE}" type="presParOf" srcId="{FEA277AF-536D-4838-98D9-1AC5E7536CDF}" destId="{760CBDEE-4AF0-48BB-9DB9-969AE9166B31}" srcOrd="0" destOrd="0" presId="urn:microsoft.com/office/officeart/2018/2/layout/IconLabelDescriptionList"/>
    <dgm:cxn modelId="{2B38B044-D272-4F5A-8DC3-0D17DF4B2020}" type="presParOf" srcId="{FEA277AF-536D-4838-98D9-1AC5E7536CDF}" destId="{434A5155-C30E-46D6-A9CE-37306C118D62}" srcOrd="1" destOrd="0" presId="urn:microsoft.com/office/officeart/2018/2/layout/IconLabelDescriptionList"/>
    <dgm:cxn modelId="{D5B34FAE-6F86-44C2-935B-3B81B492FFF7}" type="presParOf" srcId="{FEA277AF-536D-4838-98D9-1AC5E7536CDF}" destId="{ECE21F36-564C-412E-A10C-9A8E9CA8CB8C}" srcOrd="2" destOrd="0" presId="urn:microsoft.com/office/officeart/2018/2/layout/IconLabelDescriptionList"/>
    <dgm:cxn modelId="{14C513BC-E4DE-4403-AFAD-BB56879B7B8D}" type="presParOf" srcId="{FEA277AF-536D-4838-98D9-1AC5E7536CDF}" destId="{71F9DF3C-89EA-4110-A805-5A3DA05DEF1F}" srcOrd="3" destOrd="0" presId="urn:microsoft.com/office/officeart/2018/2/layout/IconLabelDescriptionList"/>
    <dgm:cxn modelId="{1E9E40F3-B4D4-4098-BBEB-834D7EED185C}" type="presParOf" srcId="{FEA277AF-536D-4838-98D9-1AC5E7536CDF}" destId="{A375D7C5-1295-4C40-9801-B9580AD1F1B9}" srcOrd="4" destOrd="0" presId="urn:microsoft.com/office/officeart/2018/2/layout/IconLabelDescriptionList"/>
    <dgm:cxn modelId="{1137FEDE-1858-40D0-A696-144B4FE6A136}" type="presParOf" srcId="{70D40042-90DC-4F5F-8527-FA1F79BAA85E}" destId="{683D2168-9419-4F25-B191-3238CE744B30}" srcOrd="1" destOrd="0" presId="urn:microsoft.com/office/officeart/2018/2/layout/IconLabelDescriptionList"/>
    <dgm:cxn modelId="{3F714DD8-7B9F-484F-BBB7-FACB897DC33A}" type="presParOf" srcId="{70D40042-90DC-4F5F-8527-FA1F79BAA85E}" destId="{42D6E5DA-FD83-475A-8108-13EC2EBEA5AD}" srcOrd="2" destOrd="0" presId="urn:microsoft.com/office/officeart/2018/2/layout/IconLabelDescriptionList"/>
    <dgm:cxn modelId="{BF93B189-8A4F-482D-9361-8ED5732FC178}" type="presParOf" srcId="{42D6E5DA-FD83-475A-8108-13EC2EBEA5AD}" destId="{3706B494-1667-4747-847B-61A5FDCB2D31}" srcOrd="0" destOrd="0" presId="urn:microsoft.com/office/officeart/2018/2/layout/IconLabelDescriptionList"/>
    <dgm:cxn modelId="{AF236838-A840-4C3B-87DC-11DEED84681E}" type="presParOf" srcId="{42D6E5DA-FD83-475A-8108-13EC2EBEA5AD}" destId="{12502E62-55E8-4460-A83C-27E61B42D24C}" srcOrd="1" destOrd="0" presId="urn:microsoft.com/office/officeart/2018/2/layout/IconLabelDescriptionList"/>
    <dgm:cxn modelId="{C06EC365-F02F-401C-A2D3-0971CDFE2636}" type="presParOf" srcId="{42D6E5DA-FD83-475A-8108-13EC2EBEA5AD}" destId="{C00C1722-5F07-4008-84BD-967474EC44D4}" srcOrd="2" destOrd="0" presId="urn:microsoft.com/office/officeart/2018/2/layout/IconLabelDescriptionList"/>
    <dgm:cxn modelId="{B25911C9-1445-45D4-9A72-6F3EBDEEC106}" type="presParOf" srcId="{42D6E5DA-FD83-475A-8108-13EC2EBEA5AD}" destId="{C4BC5AF8-EBC4-4A49-BB6E-67FC7551B095}" srcOrd="3" destOrd="0" presId="urn:microsoft.com/office/officeart/2018/2/layout/IconLabelDescriptionList"/>
    <dgm:cxn modelId="{7D00840A-4A0B-4ACF-8C70-017267218179}" type="presParOf" srcId="{42D6E5DA-FD83-475A-8108-13EC2EBEA5AD}" destId="{78E2BE4E-89AB-4F62-B4E6-81AC956179F6}" srcOrd="4" destOrd="0" presId="urn:microsoft.com/office/officeart/2018/2/layout/IconLabelDescriptionList"/>
    <dgm:cxn modelId="{52686AE0-2649-440B-B6DE-C1A1FDAD703E}" type="presParOf" srcId="{70D40042-90DC-4F5F-8527-FA1F79BAA85E}" destId="{1F574150-6201-48CD-A3AD-C59EB072303C}" srcOrd="3" destOrd="0" presId="urn:microsoft.com/office/officeart/2018/2/layout/IconLabelDescriptionList"/>
    <dgm:cxn modelId="{7D69DB77-F427-4BAD-8EE2-AD8B5C7EB1A7}" type="presParOf" srcId="{70D40042-90DC-4F5F-8527-FA1F79BAA85E}" destId="{1E6BD0C1-CB2C-45CF-83D1-C81762D11235}" srcOrd="4" destOrd="0" presId="urn:microsoft.com/office/officeart/2018/2/layout/IconLabelDescriptionList"/>
    <dgm:cxn modelId="{B6F4E6AF-D386-40A7-B1BA-D381ACC08EF3}" type="presParOf" srcId="{1E6BD0C1-CB2C-45CF-83D1-C81762D11235}" destId="{F39E122F-21B0-42E6-BA59-7B5E7626E3EE}" srcOrd="0" destOrd="0" presId="urn:microsoft.com/office/officeart/2018/2/layout/IconLabelDescriptionList"/>
    <dgm:cxn modelId="{518B3809-81CD-4A59-880D-246D39FB03A0}" type="presParOf" srcId="{1E6BD0C1-CB2C-45CF-83D1-C81762D11235}" destId="{8DCA2A8C-1F94-4BB9-9319-B16A1C780ED1}" srcOrd="1" destOrd="0" presId="urn:microsoft.com/office/officeart/2018/2/layout/IconLabelDescriptionList"/>
    <dgm:cxn modelId="{60622689-B16E-4967-8277-58C773AB7624}" type="presParOf" srcId="{1E6BD0C1-CB2C-45CF-83D1-C81762D11235}" destId="{C1C7A161-0F7F-48B9-A38A-980F35A949C6}" srcOrd="2" destOrd="0" presId="urn:microsoft.com/office/officeart/2018/2/layout/IconLabelDescriptionList"/>
    <dgm:cxn modelId="{9C1255E5-E2D1-4651-8065-37E90D358073}" type="presParOf" srcId="{1E6BD0C1-CB2C-45CF-83D1-C81762D11235}" destId="{61F42CFD-4599-428B-9632-146456CAEF28}" srcOrd="3" destOrd="0" presId="urn:microsoft.com/office/officeart/2018/2/layout/IconLabelDescriptionList"/>
    <dgm:cxn modelId="{7DEE23C1-5104-46C4-9589-1EAE8F210C01}" type="presParOf" srcId="{1E6BD0C1-CB2C-45CF-83D1-C81762D11235}" destId="{1C307E89-53DF-4453-A67F-24D490C9E7C9}"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9EFA1EA-D71E-473E-828B-072910A60F87}"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0425C90-5770-4455-84EC-BB248942A0A9}">
      <dgm:prSet/>
      <dgm:spPr/>
      <dgm:t>
        <a:bodyPr/>
        <a:lstStyle/>
        <a:p>
          <a:pPr>
            <a:defRPr cap="all"/>
          </a:pPr>
          <a:r>
            <a:rPr lang="en-CA"/>
            <a:t>The machine learning algorithm is supervised as it is trained off of a known and labeled dataset with determined outcomes</a:t>
          </a:r>
          <a:endParaRPr lang="en-US"/>
        </a:p>
      </dgm:t>
    </dgm:pt>
    <dgm:pt modelId="{1E6F9B1A-DFF3-484F-849E-46729A601C0A}" type="parTrans" cxnId="{228C47D1-FAD2-410D-B2CC-E2355A0FCDF7}">
      <dgm:prSet/>
      <dgm:spPr/>
      <dgm:t>
        <a:bodyPr/>
        <a:lstStyle/>
        <a:p>
          <a:endParaRPr lang="en-US"/>
        </a:p>
      </dgm:t>
    </dgm:pt>
    <dgm:pt modelId="{DB9966EE-8911-4EDA-A21C-4F6E4B9BA065}" type="sibTrans" cxnId="{228C47D1-FAD2-410D-B2CC-E2355A0FCDF7}">
      <dgm:prSet/>
      <dgm:spPr/>
      <dgm:t>
        <a:bodyPr/>
        <a:lstStyle/>
        <a:p>
          <a:endParaRPr lang="en-US"/>
        </a:p>
      </dgm:t>
    </dgm:pt>
    <dgm:pt modelId="{7296045F-6C14-4723-9A99-C5584AFB53F3}">
      <dgm:prSet/>
      <dgm:spPr/>
      <dgm:t>
        <a:bodyPr/>
        <a:lstStyle/>
        <a:p>
          <a:pPr>
            <a:defRPr cap="all"/>
          </a:pPr>
          <a:r>
            <a:rPr lang="en-CA"/>
            <a:t>Define a training and testing split of 30% test and 70% training</a:t>
          </a:r>
          <a:endParaRPr lang="en-US"/>
        </a:p>
      </dgm:t>
    </dgm:pt>
    <dgm:pt modelId="{7B9C6A69-2B38-404A-BE1B-CB679E5E5ACF}" type="parTrans" cxnId="{6828140F-1F5D-4FEA-88EF-B14EB07C0EC6}">
      <dgm:prSet/>
      <dgm:spPr/>
      <dgm:t>
        <a:bodyPr/>
        <a:lstStyle/>
        <a:p>
          <a:endParaRPr lang="en-US"/>
        </a:p>
      </dgm:t>
    </dgm:pt>
    <dgm:pt modelId="{CC0D6B25-544F-4D9D-AA2D-2DDCA6EC9BD0}" type="sibTrans" cxnId="{6828140F-1F5D-4FEA-88EF-B14EB07C0EC6}">
      <dgm:prSet/>
      <dgm:spPr/>
      <dgm:t>
        <a:bodyPr/>
        <a:lstStyle/>
        <a:p>
          <a:endParaRPr lang="en-US"/>
        </a:p>
      </dgm:t>
    </dgm:pt>
    <dgm:pt modelId="{F65241FD-7B0C-4621-8451-E06B220F3557}">
      <dgm:prSet/>
      <dgm:spPr/>
      <dgm:t>
        <a:bodyPr/>
        <a:lstStyle/>
        <a:p>
          <a:pPr>
            <a:defRPr cap="all"/>
          </a:pPr>
          <a:r>
            <a:rPr lang="en-CA"/>
            <a:t>Imported all the relevant and required libraries to run the several different machine learning algorithms</a:t>
          </a:r>
          <a:endParaRPr lang="en-US"/>
        </a:p>
      </dgm:t>
    </dgm:pt>
    <dgm:pt modelId="{134F5D3A-2527-4920-8063-58BAA78207CE}" type="parTrans" cxnId="{4E8C44E4-4CF6-4CA5-A21D-6DA6F6A33AEB}">
      <dgm:prSet/>
      <dgm:spPr/>
      <dgm:t>
        <a:bodyPr/>
        <a:lstStyle/>
        <a:p>
          <a:endParaRPr lang="en-US"/>
        </a:p>
      </dgm:t>
    </dgm:pt>
    <dgm:pt modelId="{E577FF54-D30B-4776-A0B4-50B47CFAEC6D}" type="sibTrans" cxnId="{4E8C44E4-4CF6-4CA5-A21D-6DA6F6A33AEB}">
      <dgm:prSet/>
      <dgm:spPr/>
      <dgm:t>
        <a:bodyPr/>
        <a:lstStyle/>
        <a:p>
          <a:endParaRPr lang="en-US"/>
        </a:p>
      </dgm:t>
    </dgm:pt>
    <dgm:pt modelId="{78DD6AFC-9C81-42EA-9088-93C9C92EA571}" type="pres">
      <dgm:prSet presAssocID="{69EFA1EA-D71E-473E-828B-072910A60F87}" presName="root" presStyleCnt="0">
        <dgm:presLayoutVars>
          <dgm:dir/>
          <dgm:resizeHandles val="exact"/>
        </dgm:presLayoutVars>
      </dgm:prSet>
      <dgm:spPr/>
    </dgm:pt>
    <dgm:pt modelId="{85C0035A-5FAE-4742-8D1F-6E8CA086674B}" type="pres">
      <dgm:prSet presAssocID="{B0425C90-5770-4455-84EC-BB248942A0A9}" presName="compNode" presStyleCnt="0"/>
      <dgm:spPr/>
    </dgm:pt>
    <dgm:pt modelId="{3F77B6D1-A854-4C37-A013-A612E569A7EB}" type="pres">
      <dgm:prSet presAssocID="{B0425C90-5770-4455-84EC-BB248942A0A9}" presName="iconBgRect" presStyleLbl="bgShp" presStyleIdx="0" presStyleCnt="3"/>
      <dgm:spPr>
        <a:prstGeom prst="round2DiagRect">
          <a:avLst>
            <a:gd name="adj1" fmla="val 29727"/>
            <a:gd name="adj2" fmla="val 0"/>
          </a:avLst>
        </a:prstGeom>
      </dgm:spPr>
    </dgm:pt>
    <dgm:pt modelId="{EF0D7799-EFD0-4461-AA7A-330860B2056E}" type="pres">
      <dgm:prSet presAssocID="{B0425C90-5770-4455-84EC-BB248942A0A9}"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rocessor with solid fill"/>
        </a:ext>
      </dgm:extLst>
    </dgm:pt>
    <dgm:pt modelId="{83DB1B02-AD68-4313-9151-C37616581C31}" type="pres">
      <dgm:prSet presAssocID="{B0425C90-5770-4455-84EC-BB248942A0A9}" presName="spaceRect" presStyleCnt="0"/>
      <dgm:spPr/>
    </dgm:pt>
    <dgm:pt modelId="{62408330-A190-4BC2-AE47-55D0D5173347}" type="pres">
      <dgm:prSet presAssocID="{B0425C90-5770-4455-84EC-BB248942A0A9}" presName="textRect" presStyleLbl="revTx" presStyleIdx="0" presStyleCnt="3">
        <dgm:presLayoutVars>
          <dgm:chMax val="1"/>
          <dgm:chPref val="1"/>
        </dgm:presLayoutVars>
      </dgm:prSet>
      <dgm:spPr/>
    </dgm:pt>
    <dgm:pt modelId="{5CF13094-A6DD-4952-A8CB-17024EE6822B}" type="pres">
      <dgm:prSet presAssocID="{DB9966EE-8911-4EDA-A21C-4F6E4B9BA065}" presName="sibTrans" presStyleCnt="0"/>
      <dgm:spPr/>
    </dgm:pt>
    <dgm:pt modelId="{309319C1-DD2B-49D5-A5AC-2D6253A2372F}" type="pres">
      <dgm:prSet presAssocID="{7296045F-6C14-4723-9A99-C5584AFB53F3}" presName="compNode" presStyleCnt="0"/>
      <dgm:spPr/>
    </dgm:pt>
    <dgm:pt modelId="{B474A40C-2327-4D2B-B839-39B2DA88DB2D}" type="pres">
      <dgm:prSet presAssocID="{7296045F-6C14-4723-9A99-C5584AFB53F3}" presName="iconBgRect" presStyleLbl="bgShp" presStyleIdx="1" presStyleCnt="3"/>
      <dgm:spPr>
        <a:prstGeom prst="round2DiagRect">
          <a:avLst>
            <a:gd name="adj1" fmla="val 29727"/>
            <a:gd name="adj2" fmla="val 0"/>
          </a:avLst>
        </a:prstGeom>
      </dgm:spPr>
    </dgm:pt>
    <dgm:pt modelId="{EF813432-C67B-4757-ABB3-F08FFD85E017}" type="pres">
      <dgm:prSet presAssocID="{7296045F-6C14-4723-9A99-C5584AFB53F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EF703DE6-ED98-4EEC-905E-0A02F4A1C9CE}" type="pres">
      <dgm:prSet presAssocID="{7296045F-6C14-4723-9A99-C5584AFB53F3}" presName="spaceRect" presStyleCnt="0"/>
      <dgm:spPr/>
    </dgm:pt>
    <dgm:pt modelId="{B4A7FD52-5CC1-414C-A5AF-524955DC2A50}" type="pres">
      <dgm:prSet presAssocID="{7296045F-6C14-4723-9A99-C5584AFB53F3}" presName="textRect" presStyleLbl="revTx" presStyleIdx="1" presStyleCnt="3">
        <dgm:presLayoutVars>
          <dgm:chMax val="1"/>
          <dgm:chPref val="1"/>
        </dgm:presLayoutVars>
      </dgm:prSet>
      <dgm:spPr/>
    </dgm:pt>
    <dgm:pt modelId="{47F61A7C-C7CA-4F07-B272-E80FF379F576}" type="pres">
      <dgm:prSet presAssocID="{CC0D6B25-544F-4D9D-AA2D-2DDCA6EC9BD0}" presName="sibTrans" presStyleCnt="0"/>
      <dgm:spPr/>
    </dgm:pt>
    <dgm:pt modelId="{0C164583-9545-4762-A8EA-E0A3005C3DD1}" type="pres">
      <dgm:prSet presAssocID="{F65241FD-7B0C-4621-8451-E06B220F3557}" presName="compNode" presStyleCnt="0"/>
      <dgm:spPr/>
    </dgm:pt>
    <dgm:pt modelId="{073667A1-6F5B-4F24-97DF-CFD582FF85F7}" type="pres">
      <dgm:prSet presAssocID="{F65241FD-7B0C-4621-8451-E06B220F3557}" presName="iconBgRect" presStyleLbl="bgShp" presStyleIdx="2" presStyleCnt="3"/>
      <dgm:spPr>
        <a:prstGeom prst="round2DiagRect">
          <a:avLst>
            <a:gd name="adj1" fmla="val 29727"/>
            <a:gd name="adj2" fmla="val 0"/>
          </a:avLst>
        </a:prstGeom>
      </dgm:spPr>
    </dgm:pt>
    <dgm:pt modelId="{71107250-E9F5-4AC1-B0AA-D046292D051E}" type="pres">
      <dgm:prSet presAssocID="{F65241FD-7B0C-4621-8451-E06B220F3557}"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atabase with solid fill"/>
        </a:ext>
      </dgm:extLst>
    </dgm:pt>
    <dgm:pt modelId="{8B20BD91-CAB4-4170-842E-602522FBDC16}" type="pres">
      <dgm:prSet presAssocID="{F65241FD-7B0C-4621-8451-E06B220F3557}" presName="spaceRect" presStyleCnt="0"/>
      <dgm:spPr/>
    </dgm:pt>
    <dgm:pt modelId="{C8EF5A3B-1772-4D97-B02D-68508409363A}" type="pres">
      <dgm:prSet presAssocID="{F65241FD-7B0C-4621-8451-E06B220F3557}" presName="textRect" presStyleLbl="revTx" presStyleIdx="2" presStyleCnt="3">
        <dgm:presLayoutVars>
          <dgm:chMax val="1"/>
          <dgm:chPref val="1"/>
        </dgm:presLayoutVars>
      </dgm:prSet>
      <dgm:spPr/>
    </dgm:pt>
  </dgm:ptLst>
  <dgm:cxnLst>
    <dgm:cxn modelId="{6828140F-1F5D-4FEA-88EF-B14EB07C0EC6}" srcId="{69EFA1EA-D71E-473E-828B-072910A60F87}" destId="{7296045F-6C14-4723-9A99-C5584AFB53F3}" srcOrd="1" destOrd="0" parTransId="{7B9C6A69-2B38-404A-BE1B-CB679E5E5ACF}" sibTransId="{CC0D6B25-544F-4D9D-AA2D-2DDCA6EC9BD0}"/>
    <dgm:cxn modelId="{0CADE857-5323-478C-A19E-E130819DAA87}" type="presOf" srcId="{F65241FD-7B0C-4621-8451-E06B220F3557}" destId="{C8EF5A3B-1772-4D97-B02D-68508409363A}" srcOrd="0" destOrd="0" presId="urn:microsoft.com/office/officeart/2018/5/layout/IconLeafLabelList"/>
    <dgm:cxn modelId="{228C47D1-FAD2-410D-B2CC-E2355A0FCDF7}" srcId="{69EFA1EA-D71E-473E-828B-072910A60F87}" destId="{B0425C90-5770-4455-84EC-BB248942A0A9}" srcOrd="0" destOrd="0" parTransId="{1E6F9B1A-DFF3-484F-849E-46729A601C0A}" sibTransId="{DB9966EE-8911-4EDA-A21C-4F6E4B9BA065}"/>
    <dgm:cxn modelId="{05F064D4-0B74-4AB6-97FD-BEA43F26C212}" type="presOf" srcId="{B0425C90-5770-4455-84EC-BB248942A0A9}" destId="{62408330-A190-4BC2-AE47-55D0D5173347}" srcOrd="0" destOrd="0" presId="urn:microsoft.com/office/officeart/2018/5/layout/IconLeafLabelList"/>
    <dgm:cxn modelId="{4E8C44E4-4CF6-4CA5-A21D-6DA6F6A33AEB}" srcId="{69EFA1EA-D71E-473E-828B-072910A60F87}" destId="{F65241FD-7B0C-4621-8451-E06B220F3557}" srcOrd="2" destOrd="0" parTransId="{134F5D3A-2527-4920-8063-58BAA78207CE}" sibTransId="{E577FF54-D30B-4776-A0B4-50B47CFAEC6D}"/>
    <dgm:cxn modelId="{85B699EC-9E07-48A2-90FE-DFBF68F32116}" type="presOf" srcId="{7296045F-6C14-4723-9A99-C5584AFB53F3}" destId="{B4A7FD52-5CC1-414C-A5AF-524955DC2A50}" srcOrd="0" destOrd="0" presId="urn:microsoft.com/office/officeart/2018/5/layout/IconLeafLabelList"/>
    <dgm:cxn modelId="{47CA7DFF-7448-42D4-8861-ED2C10A21497}" type="presOf" srcId="{69EFA1EA-D71E-473E-828B-072910A60F87}" destId="{78DD6AFC-9C81-42EA-9088-93C9C92EA571}" srcOrd="0" destOrd="0" presId="urn:microsoft.com/office/officeart/2018/5/layout/IconLeafLabelList"/>
    <dgm:cxn modelId="{54F178EE-56EE-4F4A-A9D8-5771F84D2984}" type="presParOf" srcId="{78DD6AFC-9C81-42EA-9088-93C9C92EA571}" destId="{85C0035A-5FAE-4742-8D1F-6E8CA086674B}" srcOrd="0" destOrd="0" presId="urn:microsoft.com/office/officeart/2018/5/layout/IconLeafLabelList"/>
    <dgm:cxn modelId="{09D60EA0-AA99-4C4B-9141-46947BCBCCC8}" type="presParOf" srcId="{85C0035A-5FAE-4742-8D1F-6E8CA086674B}" destId="{3F77B6D1-A854-4C37-A013-A612E569A7EB}" srcOrd="0" destOrd="0" presId="urn:microsoft.com/office/officeart/2018/5/layout/IconLeafLabelList"/>
    <dgm:cxn modelId="{70131212-0076-44CE-9228-FF0268185006}" type="presParOf" srcId="{85C0035A-5FAE-4742-8D1F-6E8CA086674B}" destId="{EF0D7799-EFD0-4461-AA7A-330860B2056E}" srcOrd="1" destOrd="0" presId="urn:microsoft.com/office/officeart/2018/5/layout/IconLeafLabelList"/>
    <dgm:cxn modelId="{45840229-FDAE-44E9-A925-1C7D1028952F}" type="presParOf" srcId="{85C0035A-5FAE-4742-8D1F-6E8CA086674B}" destId="{83DB1B02-AD68-4313-9151-C37616581C31}" srcOrd="2" destOrd="0" presId="urn:microsoft.com/office/officeart/2018/5/layout/IconLeafLabelList"/>
    <dgm:cxn modelId="{5756E5BE-D947-4672-96CF-B82890BEEF7A}" type="presParOf" srcId="{85C0035A-5FAE-4742-8D1F-6E8CA086674B}" destId="{62408330-A190-4BC2-AE47-55D0D5173347}" srcOrd="3" destOrd="0" presId="urn:microsoft.com/office/officeart/2018/5/layout/IconLeafLabelList"/>
    <dgm:cxn modelId="{17D805E5-FCF0-4AE3-8AFD-399D7FB2B04F}" type="presParOf" srcId="{78DD6AFC-9C81-42EA-9088-93C9C92EA571}" destId="{5CF13094-A6DD-4952-A8CB-17024EE6822B}" srcOrd="1" destOrd="0" presId="urn:microsoft.com/office/officeart/2018/5/layout/IconLeafLabelList"/>
    <dgm:cxn modelId="{1F84D8C2-6E9A-4671-9263-D9A89163E4CB}" type="presParOf" srcId="{78DD6AFC-9C81-42EA-9088-93C9C92EA571}" destId="{309319C1-DD2B-49D5-A5AC-2D6253A2372F}" srcOrd="2" destOrd="0" presId="urn:microsoft.com/office/officeart/2018/5/layout/IconLeafLabelList"/>
    <dgm:cxn modelId="{F31CCB90-E06E-47F5-9EA4-6037D62A1C9F}" type="presParOf" srcId="{309319C1-DD2B-49D5-A5AC-2D6253A2372F}" destId="{B474A40C-2327-4D2B-B839-39B2DA88DB2D}" srcOrd="0" destOrd="0" presId="urn:microsoft.com/office/officeart/2018/5/layout/IconLeafLabelList"/>
    <dgm:cxn modelId="{AB6E014D-A99A-428D-8641-640B811A7265}" type="presParOf" srcId="{309319C1-DD2B-49D5-A5AC-2D6253A2372F}" destId="{EF813432-C67B-4757-ABB3-F08FFD85E017}" srcOrd="1" destOrd="0" presId="urn:microsoft.com/office/officeart/2018/5/layout/IconLeafLabelList"/>
    <dgm:cxn modelId="{39321401-41D8-4D43-974E-1E49833BF4E6}" type="presParOf" srcId="{309319C1-DD2B-49D5-A5AC-2D6253A2372F}" destId="{EF703DE6-ED98-4EEC-905E-0A02F4A1C9CE}" srcOrd="2" destOrd="0" presId="urn:microsoft.com/office/officeart/2018/5/layout/IconLeafLabelList"/>
    <dgm:cxn modelId="{BF335085-5E38-4682-9CB6-AABA38042C56}" type="presParOf" srcId="{309319C1-DD2B-49D5-A5AC-2D6253A2372F}" destId="{B4A7FD52-5CC1-414C-A5AF-524955DC2A50}" srcOrd="3" destOrd="0" presId="urn:microsoft.com/office/officeart/2018/5/layout/IconLeafLabelList"/>
    <dgm:cxn modelId="{A7C0CC04-C345-4BDE-8430-3D6491B9CDA3}" type="presParOf" srcId="{78DD6AFC-9C81-42EA-9088-93C9C92EA571}" destId="{47F61A7C-C7CA-4F07-B272-E80FF379F576}" srcOrd="3" destOrd="0" presId="urn:microsoft.com/office/officeart/2018/5/layout/IconLeafLabelList"/>
    <dgm:cxn modelId="{8864046D-A96A-4332-B882-E0343C5FC0BC}" type="presParOf" srcId="{78DD6AFC-9C81-42EA-9088-93C9C92EA571}" destId="{0C164583-9545-4762-A8EA-E0A3005C3DD1}" srcOrd="4" destOrd="0" presId="urn:microsoft.com/office/officeart/2018/5/layout/IconLeafLabelList"/>
    <dgm:cxn modelId="{5397E79E-0FBD-4671-909B-B3B953C511B8}" type="presParOf" srcId="{0C164583-9545-4762-A8EA-E0A3005C3DD1}" destId="{073667A1-6F5B-4F24-97DF-CFD582FF85F7}" srcOrd="0" destOrd="0" presId="urn:microsoft.com/office/officeart/2018/5/layout/IconLeafLabelList"/>
    <dgm:cxn modelId="{6EA1D4F7-1B4B-4238-936D-C8929498FD7A}" type="presParOf" srcId="{0C164583-9545-4762-A8EA-E0A3005C3DD1}" destId="{71107250-E9F5-4AC1-B0AA-D046292D051E}" srcOrd="1" destOrd="0" presId="urn:microsoft.com/office/officeart/2018/5/layout/IconLeafLabelList"/>
    <dgm:cxn modelId="{4EDF72EB-BF0D-488D-AC27-BAD5EA6FD3E7}" type="presParOf" srcId="{0C164583-9545-4762-A8EA-E0A3005C3DD1}" destId="{8B20BD91-CAB4-4170-842E-602522FBDC16}" srcOrd="2" destOrd="0" presId="urn:microsoft.com/office/officeart/2018/5/layout/IconLeafLabelList"/>
    <dgm:cxn modelId="{6F50EABB-BA17-4A08-90D4-08873EFFBC4C}" type="presParOf" srcId="{0C164583-9545-4762-A8EA-E0A3005C3DD1}" destId="{C8EF5A3B-1772-4D97-B02D-68508409363A}"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FAF4E7F-120C-4F6B-9A1D-BDFD43780E46}"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4706527-14D6-4B2F-B854-2BCF0636B2CE}">
      <dgm:prSet/>
      <dgm:spPr/>
      <dgm:t>
        <a:bodyPr/>
        <a:lstStyle/>
        <a:p>
          <a:pPr>
            <a:defRPr b="1"/>
          </a:pPr>
          <a:r>
            <a:rPr lang="en-CA"/>
            <a:t>Employee Reduction</a:t>
          </a:r>
          <a:endParaRPr lang="en-US"/>
        </a:p>
      </dgm:t>
    </dgm:pt>
    <dgm:pt modelId="{860C0E99-6715-4FA2-8D06-C9F8CF4ED15C}" type="parTrans" cxnId="{2E39CC79-EB2B-409B-BBB2-7E69E67314F3}">
      <dgm:prSet/>
      <dgm:spPr/>
      <dgm:t>
        <a:bodyPr/>
        <a:lstStyle/>
        <a:p>
          <a:endParaRPr lang="en-US"/>
        </a:p>
      </dgm:t>
    </dgm:pt>
    <dgm:pt modelId="{4C42E8E2-2ABD-4A22-B848-348A17233CB6}" type="sibTrans" cxnId="{2E39CC79-EB2B-409B-BBB2-7E69E67314F3}">
      <dgm:prSet/>
      <dgm:spPr/>
      <dgm:t>
        <a:bodyPr/>
        <a:lstStyle/>
        <a:p>
          <a:endParaRPr lang="en-US"/>
        </a:p>
      </dgm:t>
    </dgm:pt>
    <dgm:pt modelId="{2E3261E6-E041-433B-8C92-F7DD866DEADE}">
      <dgm:prSet/>
      <dgm:spPr/>
      <dgm:t>
        <a:bodyPr/>
        <a:lstStyle/>
        <a:p>
          <a:r>
            <a:rPr lang="en-CA"/>
            <a:t>With the machine learning algorithm implemented, fewer man hours to process loan applications will be required</a:t>
          </a:r>
          <a:endParaRPr lang="en-US"/>
        </a:p>
      </dgm:t>
    </dgm:pt>
    <dgm:pt modelId="{C7D4161E-1C5E-4FF6-9531-E548BE386B1D}" type="parTrans" cxnId="{9D123A64-CF07-40EF-BF11-E42F7F720A61}">
      <dgm:prSet/>
      <dgm:spPr/>
      <dgm:t>
        <a:bodyPr/>
        <a:lstStyle/>
        <a:p>
          <a:endParaRPr lang="en-US"/>
        </a:p>
      </dgm:t>
    </dgm:pt>
    <dgm:pt modelId="{EA30CC86-C2C7-4ABB-BE41-7BDE7A78868E}" type="sibTrans" cxnId="{9D123A64-CF07-40EF-BF11-E42F7F720A61}">
      <dgm:prSet/>
      <dgm:spPr/>
      <dgm:t>
        <a:bodyPr/>
        <a:lstStyle/>
        <a:p>
          <a:endParaRPr lang="en-US"/>
        </a:p>
      </dgm:t>
    </dgm:pt>
    <dgm:pt modelId="{267E2319-D52A-40FD-96D2-E258E67B0D37}">
      <dgm:prSet/>
      <dgm:spPr/>
      <dgm:t>
        <a:bodyPr/>
        <a:lstStyle/>
        <a:p>
          <a:pPr>
            <a:defRPr b="1"/>
          </a:pPr>
          <a:r>
            <a:rPr lang="en-CA"/>
            <a:t>Faster Loan application turn around times</a:t>
          </a:r>
          <a:endParaRPr lang="en-US"/>
        </a:p>
      </dgm:t>
    </dgm:pt>
    <dgm:pt modelId="{5A0BFC77-6EB6-49C0-BFF1-CC2FD12B73C3}" type="parTrans" cxnId="{1BD61577-BF66-4ABA-909B-02A71D772153}">
      <dgm:prSet/>
      <dgm:spPr/>
      <dgm:t>
        <a:bodyPr/>
        <a:lstStyle/>
        <a:p>
          <a:endParaRPr lang="en-US"/>
        </a:p>
      </dgm:t>
    </dgm:pt>
    <dgm:pt modelId="{E8DAA898-99A1-46AC-8AFB-806E3796378A}" type="sibTrans" cxnId="{1BD61577-BF66-4ABA-909B-02A71D772153}">
      <dgm:prSet/>
      <dgm:spPr/>
      <dgm:t>
        <a:bodyPr/>
        <a:lstStyle/>
        <a:p>
          <a:endParaRPr lang="en-US"/>
        </a:p>
      </dgm:t>
    </dgm:pt>
    <dgm:pt modelId="{A7FE5EC6-17C6-4865-B2BC-16706BC67B72}">
      <dgm:prSet/>
      <dgm:spPr/>
      <dgm:t>
        <a:bodyPr/>
        <a:lstStyle/>
        <a:p>
          <a:r>
            <a:rPr lang="en-CA"/>
            <a:t>Algorithm can operate around the clock or be scaled easily as demand fluctuates, application backlog can be reduced or eliminated completely</a:t>
          </a:r>
          <a:endParaRPr lang="en-US"/>
        </a:p>
      </dgm:t>
    </dgm:pt>
    <dgm:pt modelId="{D4CA9E18-A6AC-4087-BA87-268AEDC9507C}" type="parTrans" cxnId="{7E167A0A-7C7A-43D6-958D-6ABEF7DBC825}">
      <dgm:prSet/>
      <dgm:spPr/>
      <dgm:t>
        <a:bodyPr/>
        <a:lstStyle/>
        <a:p>
          <a:endParaRPr lang="en-US"/>
        </a:p>
      </dgm:t>
    </dgm:pt>
    <dgm:pt modelId="{A4BAA374-4FD3-4DCC-B4E2-3D3CF7A18ABF}" type="sibTrans" cxnId="{7E167A0A-7C7A-43D6-958D-6ABEF7DBC825}">
      <dgm:prSet/>
      <dgm:spPr/>
      <dgm:t>
        <a:bodyPr/>
        <a:lstStyle/>
        <a:p>
          <a:endParaRPr lang="en-US"/>
        </a:p>
      </dgm:t>
    </dgm:pt>
    <dgm:pt modelId="{94BFE66B-F484-47F0-8DDC-A1877AB36EAA}" type="pres">
      <dgm:prSet presAssocID="{9FAF4E7F-120C-4F6B-9A1D-BDFD43780E46}" presName="root" presStyleCnt="0">
        <dgm:presLayoutVars>
          <dgm:dir/>
          <dgm:resizeHandles val="exact"/>
        </dgm:presLayoutVars>
      </dgm:prSet>
      <dgm:spPr/>
    </dgm:pt>
    <dgm:pt modelId="{04596A74-B681-4D56-B41E-6349C1CE7609}" type="pres">
      <dgm:prSet presAssocID="{54706527-14D6-4B2F-B854-2BCF0636B2CE}" presName="compNode" presStyleCnt="0"/>
      <dgm:spPr/>
    </dgm:pt>
    <dgm:pt modelId="{2FF2D315-496F-4089-85F1-8C51DA01D25B}" type="pres">
      <dgm:prSet presAssocID="{54706527-14D6-4B2F-B854-2BCF0636B2C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16175FB7-F5F6-4467-BE8D-8664C179A87E}" type="pres">
      <dgm:prSet presAssocID="{54706527-14D6-4B2F-B854-2BCF0636B2CE}" presName="iconSpace" presStyleCnt="0"/>
      <dgm:spPr/>
    </dgm:pt>
    <dgm:pt modelId="{BFCDFE1A-EE64-4C44-91CB-0B0A2D12BEBB}" type="pres">
      <dgm:prSet presAssocID="{54706527-14D6-4B2F-B854-2BCF0636B2CE}" presName="parTx" presStyleLbl="revTx" presStyleIdx="0" presStyleCnt="4">
        <dgm:presLayoutVars>
          <dgm:chMax val="0"/>
          <dgm:chPref val="0"/>
        </dgm:presLayoutVars>
      </dgm:prSet>
      <dgm:spPr/>
    </dgm:pt>
    <dgm:pt modelId="{4EE9B6E7-A86D-482C-A997-92128AD7C543}" type="pres">
      <dgm:prSet presAssocID="{54706527-14D6-4B2F-B854-2BCF0636B2CE}" presName="txSpace" presStyleCnt="0"/>
      <dgm:spPr/>
    </dgm:pt>
    <dgm:pt modelId="{F9BCB4DC-C78E-46A4-96CE-1C63FDBEB3C2}" type="pres">
      <dgm:prSet presAssocID="{54706527-14D6-4B2F-B854-2BCF0636B2CE}" presName="desTx" presStyleLbl="revTx" presStyleIdx="1" presStyleCnt="4">
        <dgm:presLayoutVars/>
      </dgm:prSet>
      <dgm:spPr/>
    </dgm:pt>
    <dgm:pt modelId="{42A99DDB-C719-43F5-90E6-411C645738F3}" type="pres">
      <dgm:prSet presAssocID="{4C42E8E2-2ABD-4A22-B848-348A17233CB6}" presName="sibTrans" presStyleCnt="0"/>
      <dgm:spPr/>
    </dgm:pt>
    <dgm:pt modelId="{63D9FC6A-81AF-4999-93E0-E0EBF4B0C4F6}" type="pres">
      <dgm:prSet presAssocID="{267E2319-D52A-40FD-96D2-E258E67B0D37}" presName="compNode" presStyleCnt="0"/>
      <dgm:spPr/>
    </dgm:pt>
    <dgm:pt modelId="{AEF5DBA9-FA7B-4DE7-A25E-8ACF97BC8B85}" type="pres">
      <dgm:prSet presAssocID="{267E2319-D52A-40FD-96D2-E258E67B0D3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DDFAD2BE-99AA-4375-9205-543389F09E8F}" type="pres">
      <dgm:prSet presAssocID="{267E2319-D52A-40FD-96D2-E258E67B0D37}" presName="iconSpace" presStyleCnt="0"/>
      <dgm:spPr/>
    </dgm:pt>
    <dgm:pt modelId="{58E0086E-9B96-4277-8282-591E38EE0B17}" type="pres">
      <dgm:prSet presAssocID="{267E2319-D52A-40FD-96D2-E258E67B0D37}" presName="parTx" presStyleLbl="revTx" presStyleIdx="2" presStyleCnt="4">
        <dgm:presLayoutVars>
          <dgm:chMax val="0"/>
          <dgm:chPref val="0"/>
        </dgm:presLayoutVars>
      </dgm:prSet>
      <dgm:spPr/>
    </dgm:pt>
    <dgm:pt modelId="{5C64C3D8-4988-4BD7-96AD-B6C0115B1BDF}" type="pres">
      <dgm:prSet presAssocID="{267E2319-D52A-40FD-96D2-E258E67B0D37}" presName="txSpace" presStyleCnt="0"/>
      <dgm:spPr/>
    </dgm:pt>
    <dgm:pt modelId="{A1B47371-9E8F-4AD6-AE4D-E53F8575DE0F}" type="pres">
      <dgm:prSet presAssocID="{267E2319-D52A-40FD-96D2-E258E67B0D37}" presName="desTx" presStyleLbl="revTx" presStyleIdx="3" presStyleCnt="4">
        <dgm:presLayoutVars/>
      </dgm:prSet>
      <dgm:spPr/>
    </dgm:pt>
  </dgm:ptLst>
  <dgm:cxnLst>
    <dgm:cxn modelId="{7E167A0A-7C7A-43D6-958D-6ABEF7DBC825}" srcId="{267E2319-D52A-40FD-96D2-E258E67B0D37}" destId="{A7FE5EC6-17C6-4865-B2BC-16706BC67B72}" srcOrd="0" destOrd="0" parTransId="{D4CA9E18-A6AC-4087-BA87-268AEDC9507C}" sibTransId="{A4BAA374-4FD3-4DCC-B4E2-3D3CF7A18ABF}"/>
    <dgm:cxn modelId="{9DDECF12-A361-4697-AEA3-9AF421B1574A}" type="presOf" srcId="{54706527-14D6-4B2F-B854-2BCF0636B2CE}" destId="{BFCDFE1A-EE64-4C44-91CB-0B0A2D12BEBB}" srcOrd="0" destOrd="0" presId="urn:microsoft.com/office/officeart/2018/5/layout/CenteredIconLabelDescriptionList"/>
    <dgm:cxn modelId="{2201DE1E-1A84-4DF8-9300-CDEB162A60FE}" type="presOf" srcId="{2E3261E6-E041-433B-8C92-F7DD866DEADE}" destId="{F9BCB4DC-C78E-46A4-96CE-1C63FDBEB3C2}" srcOrd="0" destOrd="0" presId="urn:microsoft.com/office/officeart/2018/5/layout/CenteredIconLabelDescriptionList"/>
    <dgm:cxn modelId="{9D123A64-CF07-40EF-BF11-E42F7F720A61}" srcId="{54706527-14D6-4B2F-B854-2BCF0636B2CE}" destId="{2E3261E6-E041-433B-8C92-F7DD866DEADE}" srcOrd="0" destOrd="0" parTransId="{C7D4161E-1C5E-4FF6-9531-E548BE386B1D}" sibTransId="{EA30CC86-C2C7-4ABB-BE41-7BDE7A78868E}"/>
    <dgm:cxn modelId="{EAA5114A-D55F-4077-AD81-50F97D74455F}" type="presOf" srcId="{9FAF4E7F-120C-4F6B-9A1D-BDFD43780E46}" destId="{94BFE66B-F484-47F0-8DDC-A1877AB36EAA}" srcOrd="0" destOrd="0" presId="urn:microsoft.com/office/officeart/2018/5/layout/CenteredIconLabelDescriptionList"/>
    <dgm:cxn modelId="{1BD61577-BF66-4ABA-909B-02A71D772153}" srcId="{9FAF4E7F-120C-4F6B-9A1D-BDFD43780E46}" destId="{267E2319-D52A-40FD-96D2-E258E67B0D37}" srcOrd="1" destOrd="0" parTransId="{5A0BFC77-6EB6-49C0-BFF1-CC2FD12B73C3}" sibTransId="{E8DAA898-99A1-46AC-8AFB-806E3796378A}"/>
    <dgm:cxn modelId="{2E39CC79-EB2B-409B-BBB2-7E69E67314F3}" srcId="{9FAF4E7F-120C-4F6B-9A1D-BDFD43780E46}" destId="{54706527-14D6-4B2F-B854-2BCF0636B2CE}" srcOrd="0" destOrd="0" parTransId="{860C0E99-6715-4FA2-8D06-C9F8CF4ED15C}" sibTransId="{4C42E8E2-2ABD-4A22-B848-348A17233CB6}"/>
    <dgm:cxn modelId="{F012057B-84A8-49C3-8F0A-A18A58A03C4D}" type="presOf" srcId="{A7FE5EC6-17C6-4865-B2BC-16706BC67B72}" destId="{A1B47371-9E8F-4AD6-AE4D-E53F8575DE0F}" srcOrd="0" destOrd="0" presId="urn:microsoft.com/office/officeart/2018/5/layout/CenteredIconLabelDescriptionList"/>
    <dgm:cxn modelId="{983D06F8-03A1-46D0-B60F-F4466F9BE8AF}" type="presOf" srcId="{267E2319-D52A-40FD-96D2-E258E67B0D37}" destId="{58E0086E-9B96-4277-8282-591E38EE0B17}" srcOrd="0" destOrd="0" presId="urn:microsoft.com/office/officeart/2018/5/layout/CenteredIconLabelDescriptionList"/>
    <dgm:cxn modelId="{9330C4D2-C265-4095-AB53-5EEF5B6927DD}" type="presParOf" srcId="{94BFE66B-F484-47F0-8DDC-A1877AB36EAA}" destId="{04596A74-B681-4D56-B41E-6349C1CE7609}" srcOrd="0" destOrd="0" presId="urn:microsoft.com/office/officeart/2018/5/layout/CenteredIconLabelDescriptionList"/>
    <dgm:cxn modelId="{36726BE4-3E21-4870-ACFC-46974BE37EDA}" type="presParOf" srcId="{04596A74-B681-4D56-B41E-6349C1CE7609}" destId="{2FF2D315-496F-4089-85F1-8C51DA01D25B}" srcOrd="0" destOrd="0" presId="urn:microsoft.com/office/officeart/2018/5/layout/CenteredIconLabelDescriptionList"/>
    <dgm:cxn modelId="{A505F57F-9E76-4A10-A7EC-31620EABF4D8}" type="presParOf" srcId="{04596A74-B681-4D56-B41E-6349C1CE7609}" destId="{16175FB7-F5F6-4467-BE8D-8664C179A87E}" srcOrd="1" destOrd="0" presId="urn:microsoft.com/office/officeart/2018/5/layout/CenteredIconLabelDescriptionList"/>
    <dgm:cxn modelId="{65D42672-EF0B-4B14-B726-F13A16D3469E}" type="presParOf" srcId="{04596A74-B681-4D56-B41E-6349C1CE7609}" destId="{BFCDFE1A-EE64-4C44-91CB-0B0A2D12BEBB}" srcOrd="2" destOrd="0" presId="urn:microsoft.com/office/officeart/2018/5/layout/CenteredIconLabelDescriptionList"/>
    <dgm:cxn modelId="{A1BDE483-8861-4794-988F-47D8F47D549D}" type="presParOf" srcId="{04596A74-B681-4D56-B41E-6349C1CE7609}" destId="{4EE9B6E7-A86D-482C-A997-92128AD7C543}" srcOrd="3" destOrd="0" presId="urn:microsoft.com/office/officeart/2018/5/layout/CenteredIconLabelDescriptionList"/>
    <dgm:cxn modelId="{166E45B2-BE40-4A44-974C-F89B511B7BD3}" type="presParOf" srcId="{04596A74-B681-4D56-B41E-6349C1CE7609}" destId="{F9BCB4DC-C78E-46A4-96CE-1C63FDBEB3C2}" srcOrd="4" destOrd="0" presId="urn:microsoft.com/office/officeart/2018/5/layout/CenteredIconLabelDescriptionList"/>
    <dgm:cxn modelId="{836531EA-89DD-4572-ADA7-F4E7ACA91A1E}" type="presParOf" srcId="{94BFE66B-F484-47F0-8DDC-A1877AB36EAA}" destId="{42A99DDB-C719-43F5-90E6-411C645738F3}" srcOrd="1" destOrd="0" presId="urn:microsoft.com/office/officeart/2018/5/layout/CenteredIconLabelDescriptionList"/>
    <dgm:cxn modelId="{535F73B7-A06B-47AC-BA4B-0BF6F4ADC5AE}" type="presParOf" srcId="{94BFE66B-F484-47F0-8DDC-A1877AB36EAA}" destId="{63D9FC6A-81AF-4999-93E0-E0EBF4B0C4F6}" srcOrd="2" destOrd="0" presId="urn:microsoft.com/office/officeart/2018/5/layout/CenteredIconLabelDescriptionList"/>
    <dgm:cxn modelId="{2E14501C-9F66-46CA-9B10-93D5823CB2C6}" type="presParOf" srcId="{63D9FC6A-81AF-4999-93E0-E0EBF4B0C4F6}" destId="{AEF5DBA9-FA7B-4DE7-A25E-8ACF97BC8B85}" srcOrd="0" destOrd="0" presId="urn:microsoft.com/office/officeart/2018/5/layout/CenteredIconLabelDescriptionList"/>
    <dgm:cxn modelId="{0EC1F5A7-9633-499A-961F-F36C7455D063}" type="presParOf" srcId="{63D9FC6A-81AF-4999-93E0-E0EBF4B0C4F6}" destId="{DDFAD2BE-99AA-4375-9205-543389F09E8F}" srcOrd="1" destOrd="0" presId="urn:microsoft.com/office/officeart/2018/5/layout/CenteredIconLabelDescriptionList"/>
    <dgm:cxn modelId="{64758B32-262D-4060-AF92-319C3982717D}" type="presParOf" srcId="{63D9FC6A-81AF-4999-93E0-E0EBF4B0C4F6}" destId="{58E0086E-9B96-4277-8282-591E38EE0B17}" srcOrd="2" destOrd="0" presId="urn:microsoft.com/office/officeart/2018/5/layout/CenteredIconLabelDescriptionList"/>
    <dgm:cxn modelId="{99C236E9-BEE4-42FB-82BA-B777C36C55B5}" type="presParOf" srcId="{63D9FC6A-81AF-4999-93E0-E0EBF4B0C4F6}" destId="{5C64C3D8-4988-4BD7-96AD-B6C0115B1BDF}" srcOrd="3" destOrd="0" presId="urn:microsoft.com/office/officeart/2018/5/layout/CenteredIconLabelDescriptionList"/>
    <dgm:cxn modelId="{9758D629-DAE1-403D-A0B6-9B9955C0BCE0}" type="presParOf" srcId="{63D9FC6A-81AF-4999-93E0-E0EBF4B0C4F6}" destId="{A1B47371-9E8F-4AD6-AE4D-E53F8575DE0F}"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6D5929A-E33C-4D25-AFDC-67A41A2BAFBE}"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1119597E-5D11-40D8-98AE-D19088B74281}">
      <dgm:prSet/>
      <dgm:spPr/>
      <dgm:t>
        <a:bodyPr/>
        <a:lstStyle/>
        <a:p>
          <a:r>
            <a:rPr lang="en-CA"/>
            <a:t>Establish the exact type of data set and parameters upon which the algorithm will be trained on and collect all data into raw dataset (months 1-3)</a:t>
          </a:r>
          <a:endParaRPr lang="en-US"/>
        </a:p>
      </dgm:t>
    </dgm:pt>
    <dgm:pt modelId="{344C25E8-D3B3-40C2-ABF1-BDD72D2108A9}" type="parTrans" cxnId="{54EF8802-9D0E-4CC1-8AC3-DA5B507B3F9F}">
      <dgm:prSet/>
      <dgm:spPr/>
      <dgm:t>
        <a:bodyPr/>
        <a:lstStyle/>
        <a:p>
          <a:endParaRPr lang="en-US"/>
        </a:p>
      </dgm:t>
    </dgm:pt>
    <dgm:pt modelId="{F0371A4C-7282-4940-A4E5-ADAA4DBED97B}" type="sibTrans" cxnId="{54EF8802-9D0E-4CC1-8AC3-DA5B507B3F9F}">
      <dgm:prSet/>
      <dgm:spPr/>
      <dgm:t>
        <a:bodyPr/>
        <a:lstStyle/>
        <a:p>
          <a:endParaRPr lang="en-US"/>
        </a:p>
      </dgm:t>
    </dgm:pt>
    <dgm:pt modelId="{29418651-BD1C-4CE5-A8EE-954EAE25B814}">
      <dgm:prSet/>
      <dgm:spPr/>
      <dgm:t>
        <a:bodyPr/>
        <a:lstStyle/>
        <a:p>
          <a:r>
            <a:rPr lang="en-CA"/>
            <a:t>Determine optimal clean up and normalization script for the raw dataset       (months 4-6)</a:t>
          </a:r>
          <a:endParaRPr lang="en-US"/>
        </a:p>
      </dgm:t>
    </dgm:pt>
    <dgm:pt modelId="{DB9B6AF2-3294-4CB1-8096-9F88F4963E28}" type="parTrans" cxnId="{AD0DF71F-E9A4-4C5C-93AD-55C222ECCB95}">
      <dgm:prSet/>
      <dgm:spPr/>
      <dgm:t>
        <a:bodyPr/>
        <a:lstStyle/>
        <a:p>
          <a:endParaRPr lang="en-US"/>
        </a:p>
      </dgm:t>
    </dgm:pt>
    <dgm:pt modelId="{CBDFBF82-EEF8-45C7-AC26-1835B92D83EB}" type="sibTrans" cxnId="{AD0DF71F-E9A4-4C5C-93AD-55C222ECCB95}">
      <dgm:prSet/>
      <dgm:spPr/>
      <dgm:t>
        <a:bodyPr/>
        <a:lstStyle/>
        <a:p>
          <a:endParaRPr lang="en-US"/>
        </a:p>
      </dgm:t>
    </dgm:pt>
    <dgm:pt modelId="{C000809B-33D0-4938-9BF0-87D7178EDE9B}">
      <dgm:prSet/>
      <dgm:spPr/>
      <dgm:t>
        <a:bodyPr/>
        <a:lstStyle/>
        <a:p>
          <a:r>
            <a:rPr lang="en-CA"/>
            <a:t>Test all algorithms with varying parameters to identify which is most accurate (months 7-10)</a:t>
          </a:r>
          <a:endParaRPr lang="en-US"/>
        </a:p>
      </dgm:t>
    </dgm:pt>
    <dgm:pt modelId="{3F5624B8-D1DF-48FA-9B1A-732B3BAF1F75}" type="parTrans" cxnId="{C1D19F7A-D127-4E85-9B47-1D631B29C7AD}">
      <dgm:prSet/>
      <dgm:spPr/>
      <dgm:t>
        <a:bodyPr/>
        <a:lstStyle/>
        <a:p>
          <a:endParaRPr lang="en-US"/>
        </a:p>
      </dgm:t>
    </dgm:pt>
    <dgm:pt modelId="{3F2CA2E1-2D07-412A-80DD-9DC7A30A6893}" type="sibTrans" cxnId="{C1D19F7A-D127-4E85-9B47-1D631B29C7AD}">
      <dgm:prSet/>
      <dgm:spPr/>
      <dgm:t>
        <a:bodyPr/>
        <a:lstStyle/>
        <a:p>
          <a:endParaRPr lang="en-US"/>
        </a:p>
      </dgm:t>
    </dgm:pt>
    <dgm:pt modelId="{A12D5C15-4504-458A-BEB7-BF7D5C796A80}">
      <dgm:prSet/>
      <dgm:spPr/>
      <dgm:t>
        <a:bodyPr/>
        <a:lstStyle/>
        <a:p>
          <a:r>
            <a:rPr lang="en-CA"/>
            <a:t>Implement policies for future data collection and processing (months 11-13)</a:t>
          </a:r>
          <a:endParaRPr lang="en-US"/>
        </a:p>
      </dgm:t>
    </dgm:pt>
    <dgm:pt modelId="{B45CBD0F-E12E-448C-8639-57DC8FEFA464}" type="parTrans" cxnId="{A603952B-BC44-4E63-BFDD-4E25A26FD1E5}">
      <dgm:prSet/>
      <dgm:spPr/>
      <dgm:t>
        <a:bodyPr/>
        <a:lstStyle/>
        <a:p>
          <a:endParaRPr lang="en-US"/>
        </a:p>
      </dgm:t>
    </dgm:pt>
    <dgm:pt modelId="{491008A6-35AE-4699-B53F-420B99A4BE21}" type="sibTrans" cxnId="{A603952B-BC44-4E63-BFDD-4E25A26FD1E5}">
      <dgm:prSet/>
      <dgm:spPr/>
      <dgm:t>
        <a:bodyPr/>
        <a:lstStyle/>
        <a:p>
          <a:endParaRPr lang="en-US"/>
        </a:p>
      </dgm:t>
    </dgm:pt>
    <dgm:pt modelId="{D0AC42C4-4BDB-4F05-9519-14EED2A080F7}">
      <dgm:prSet/>
      <dgm:spPr/>
      <dgm:t>
        <a:bodyPr/>
        <a:lstStyle/>
        <a:p>
          <a:r>
            <a:rPr lang="en-CA"/>
            <a:t>Create a front end to the algorithm for the employees who will be utilizing the tool (months 14-18)</a:t>
          </a:r>
          <a:endParaRPr lang="en-US"/>
        </a:p>
      </dgm:t>
    </dgm:pt>
    <dgm:pt modelId="{E9FB55F3-4134-4041-A3C5-99DDF95CB6D8}" type="parTrans" cxnId="{97CF406E-17F8-42CC-9B7E-5CCFB7F92789}">
      <dgm:prSet/>
      <dgm:spPr/>
      <dgm:t>
        <a:bodyPr/>
        <a:lstStyle/>
        <a:p>
          <a:endParaRPr lang="en-US"/>
        </a:p>
      </dgm:t>
    </dgm:pt>
    <dgm:pt modelId="{6A9C380B-08FB-4F52-A2F3-AAC20C4FC672}" type="sibTrans" cxnId="{97CF406E-17F8-42CC-9B7E-5CCFB7F92789}">
      <dgm:prSet/>
      <dgm:spPr/>
      <dgm:t>
        <a:bodyPr/>
        <a:lstStyle/>
        <a:p>
          <a:endParaRPr lang="en-US"/>
        </a:p>
      </dgm:t>
    </dgm:pt>
    <dgm:pt modelId="{8685F7ED-A617-49F4-BF5B-64144B83EEAF}">
      <dgm:prSet/>
      <dgm:spPr/>
      <dgm:t>
        <a:bodyPr/>
        <a:lstStyle/>
        <a:p>
          <a:r>
            <a:rPr lang="en-CA"/>
            <a:t>Begin solution rollout and continually test and make changes as needed based on feedback (months 19-31)</a:t>
          </a:r>
          <a:endParaRPr lang="en-US"/>
        </a:p>
      </dgm:t>
    </dgm:pt>
    <dgm:pt modelId="{4B2C9BE1-1A10-45F0-9833-C61E7BC73D23}" type="parTrans" cxnId="{0D509827-6ACC-4DEC-82AE-20D24D365EFC}">
      <dgm:prSet/>
      <dgm:spPr/>
      <dgm:t>
        <a:bodyPr/>
        <a:lstStyle/>
        <a:p>
          <a:endParaRPr lang="en-US"/>
        </a:p>
      </dgm:t>
    </dgm:pt>
    <dgm:pt modelId="{900A18A4-2E83-4934-B461-852FB2A8A584}" type="sibTrans" cxnId="{0D509827-6ACC-4DEC-82AE-20D24D365EFC}">
      <dgm:prSet/>
      <dgm:spPr/>
      <dgm:t>
        <a:bodyPr/>
        <a:lstStyle/>
        <a:p>
          <a:endParaRPr lang="en-US"/>
        </a:p>
      </dgm:t>
    </dgm:pt>
    <dgm:pt modelId="{8B160A7D-2EFE-49C9-A773-A1C350A77BD2}">
      <dgm:prSet/>
      <dgm:spPr/>
      <dgm:t>
        <a:bodyPr/>
        <a:lstStyle/>
        <a:p>
          <a:r>
            <a:rPr lang="en-CA"/>
            <a:t>Implement full solution and reduce staff as needed (ongoing)</a:t>
          </a:r>
          <a:endParaRPr lang="en-US"/>
        </a:p>
      </dgm:t>
    </dgm:pt>
    <dgm:pt modelId="{8F40F575-0D5A-4683-A63C-A81F8B3E46E6}" type="parTrans" cxnId="{F9D29721-8726-4782-B7C1-AC8207F9F84E}">
      <dgm:prSet/>
      <dgm:spPr/>
      <dgm:t>
        <a:bodyPr/>
        <a:lstStyle/>
        <a:p>
          <a:endParaRPr lang="en-US"/>
        </a:p>
      </dgm:t>
    </dgm:pt>
    <dgm:pt modelId="{2FB91373-08ED-471D-BE98-3644D48F5DEE}" type="sibTrans" cxnId="{F9D29721-8726-4782-B7C1-AC8207F9F84E}">
      <dgm:prSet/>
      <dgm:spPr/>
      <dgm:t>
        <a:bodyPr/>
        <a:lstStyle/>
        <a:p>
          <a:endParaRPr lang="en-US"/>
        </a:p>
      </dgm:t>
    </dgm:pt>
    <dgm:pt modelId="{84CAB749-3681-43FB-AE21-B2E164E1DC57}" type="pres">
      <dgm:prSet presAssocID="{A6D5929A-E33C-4D25-AFDC-67A41A2BAFBE}" presName="Name0" presStyleCnt="0">
        <dgm:presLayoutVars>
          <dgm:dir/>
          <dgm:resizeHandles val="exact"/>
        </dgm:presLayoutVars>
      </dgm:prSet>
      <dgm:spPr/>
    </dgm:pt>
    <dgm:pt modelId="{0AE0E0BF-C58C-466A-A594-CC29346C2EDA}" type="pres">
      <dgm:prSet presAssocID="{1119597E-5D11-40D8-98AE-D19088B74281}" presName="node" presStyleLbl="node1" presStyleIdx="0" presStyleCnt="7">
        <dgm:presLayoutVars>
          <dgm:bulletEnabled val="1"/>
        </dgm:presLayoutVars>
      </dgm:prSet>
      <dgm:spPr/>
    </dgm:pt>
    <dgm:pt modelId="{1C5BF478-5E9C-41EB-96BD-651811DC4E47}" type="pres">
      <dgm:prSet presAssocID="{F0371A4C-7282-4940-A4E5-ADAA4DBED97B}" presName="sibTrans" presStyleLbl="sibTrans1D1" presStyleIdx="0" presStyleCnt="6"/>
      <dgm:spPr/>
    </dgm:pt>
    <dgm:pt modelId="{7EBC602B-3FA3-466D-9B83-5E5934E85C2F}" type="pres">
      <dgm:prSet presAssocID="{F0371A4C-7282-4940-A4E5-ADAA4DBED97B}" presName="connectorText" presStyleLbl="sibTrans1D1" presStyleIdx="0" presStyleCnt="6"/>
      <dgm:spPr/>
    </dgm:pt>
    <dgm:pt modelId="{045929B9-F92A-4F3E-AB0B-CA58F5C515F4}" type="pres">
      <dgm:prSet presAssocID="{29418651-BD1C-4CE5-A8EE-954EAE25B814}" presName="node" presStyleLbl="node1" presStyleIdx="1" presStyleCnt="7">
        <dgm:presLayoutVars>
          <dgm:bulletEnabled val="1"/>
        </dgm:presLayoutVars>
      </dgm:prSet>
      <dgm:spPr/>
    </dgm:pt>
    <dgm:pt modelId="{69CBAECB-B642-44DE-911E-AE092E132E22}" type="pres">
      <dgm:prSet presAssocID="{CBDFBF82-EEF8-45C7-AC26-1835B92D83EB}" presName="sibTrans" presStyleLbl="sibTrans1D1" presStyleIdx="1" presStyleCnt="6"/>
      <dgm:spPr/>
    </dgm:pt>
    <dgm:pt modelId="{D0F14333-231D-461C-94A4-049DD2F514D1}" type="pres">
      <dgm:prSet presAssocID="{CBDFBF82-EEF8-45C7-AC26-1835B92D83EB}" presName="connectorText" presStyleLbl="sibTrans1D1" presStyleIdx="1" presStyleCnt="6"/>
      <dgm:spPr/>
    </dgm:pt>
    <dgm:pt modelId="{F9529465-FB36-4B87-9296-62892F0424C0}" type="pres">
      <dgm:prSet presAssocID="{C000809B-33D0-4938-9BF0-87D7178EDE9B}" presName="node" presStyleLbl="node1" presStyleIdx="2" presStyleCnt="7">
        <dgm:presLayoutVars>
          <dgm:bulletEnabled val="1"/>
        </dgm:presLayoutVars>
      </dgm:prSet>
      <dgm:spPr/>
    </dgm:pt>
    <dgm:pt modelId="{0D60AEEC-8347-4E53-862C-B494E59D9C99}" type="pres">
      <dgm:prSet presAssocID="{3F2CA2E1-2D07-412A-80DD-9DC7A30A6893}" presName="sibTrans" presStyleLbl="sibTrans1D1" presStyleIdx="2" presStyleCnt="6"/>
      <dgm:spPr/>
    </dgm:pt>
    <dgm:pt modelId="{35B41767-948E-438A-8EAC-962DDDF643F7}" type="pres">
      <dgm:prSet presAssocID="{3F2CA2E1-2D07-412A-80DD-9DC7A30A6893}" presName="connectorText" presStyleLbl="sibTrans1D1" presStyleIdx="2" presStyleCnt="6"/>
      <dgm:spPr/>
    </dgm:pt>
    <dgm:pt modelId="{3288419C-2B5B-4756-B0E1-168A5D39E9CD}" type="pres">
      <dgm:prSet presAssocID="{A12D5C15-4504-458A-BEB7-BF7D5C796A80}" presName="node" presStyleLbl="node1" presStyleIdx="3" presStyleCnt="7">
        <dgm:presLayoutVars>
          <dgm:bulletEnabled val="1"/>
        </dgm:presLayoutVars>
      </dgm:prSet>
      <dgm:spPr/>
    </dgm:pt>
    <dgm:pt modelId="{89DCAC10-2AB9-4ADB-B63F-06CD6D04207B}" type="pres">
      <dgm:prSet presAssocID="{491008A6-35AE-4699-B53F-420B99A4BE21}" presName="sibTrans" presStyleLbl="sibTrans1D1" presStyleIdx="3" presStyleCnt="6"/>
      <dgm:spPr/>
    </dgm:pt>
    <dgm:pt modelId="{0A4DBA6A-2C28-4CB1-AEC3-F73C6653F348}" type="pres">
      <dgm:prSet presAssocID="{491008A6-35AE-4699-B53F-420B99A4BE21}" presName="connectorText" presStyleLbl="sibTrans1D1" presStyleIdx="3" presStyleCnt="6"/>
      <dgm:spPr/>
    </dgm:pt>
    <dgm:pt modelId="{78B4653D-F770-4B0E-856E-3E9D9D95EED5}" type="pres">
      <dgm:prSet presAssocID="{D0AC42C4-4BDB-4F05-9519-14EED2A080F7}" presName="node" presStyleLbl="node1" presStyleIdx="4" presStyleCnt="7">
        <dgm:presLayoutVars>
          <dgm:bulletEnabled val="1"/>
        </dgm:presLayoutVars>
      </dgm:prSet>
      <dgm:spPr/>
    </dgm:pt>
    <dgm:pt modelId="{98212891-47D0-412D-820C-E09266EDF86F}" type="pres">
      <dgm:prSet presAssocID="{6A9C380B-08FB-4F52-A2F3-AAC20C4FC672}" presName="sibTrans" presStyleLbl="sibTrans1D1" presStyleIdx="4" presStyleCnt="6"/>
      <dgm:spPr/>
    </dgm:pt>
    <dgm:pt modelId="{263E106D-6A2E-47DA-95D0-F88D881D409C}" type="pres">
      <dgm:prSet presAssocID="{6A9C380B-08FB-4F52-A2F3-AAC20C4FC672}" presName="connectorText" presStyleLbl="sibTrans1D1" presStyleIdx="4" presStyleCnt="6"/>
      <dgm:spPr/>
    </dgm:pt>
    <dgm:pt modelId="{1BE1BA43-155D-4556-B7BD-127C687C8641}" type="pres">
      <dgm:prSet presAssocID="{8685F7ED-A617-49F4-BF5B-64144B83EEAF}" presName="node" presStyleLbl="node1" presStyleIdx="5" presStyleCnt="7">
        <dgm:presLayoutVars>
          <dgm:bulletEnabled val="1"/>
        </dgm:presLayoutVars>
      </dgm:prSet>
      <dgm:spPr/>
    </dgm:pt>
    <dgm:pt modelId="{3114FF92-90FE-40EE-B407-59B1017605C7}" type="pres">
      <dgm:prSet presAssocID="{900A18A4-2E83-4934-B461-852FB2A8A584}" presName="sibTrans" presStyleLbl="sibTrans1D1" presStyleIdx="5" presStyleCnt="6"/>
      <dgm:spPr/>
    </dgm:pt>
    <dgm:pt modelId="{08B58A2B-879F-4C31-9691-9701E269A43E}" type="pres">
      <dgm:prSet presAssocID="{900A18A4-2E83-4934-B461-852FB2A8A584}" presName="connectorText" presStyleLbl="sibTrans1D1" presStyleIdx="5" presStyleCnt="6"/>
      <dgm:spPr/>
    </dgm:pt>
    <dgm:pt modelId="{73D18251-3D4B-4CC9-AB41-37B2DC9D1785}" type="pres">
      <dgm:prSet presAssocID="{8B160A7D-2EFE-49C9-A773-A1C350A77BD2}" presName="node" presStyleLbl="node1" presStyleIdx="6" presStyleCnt="7">
        <dgm:presLayoutVars>
          <dgm:bulletEnabled val="1"/>
        </dgm:presLayoutVars>
      </dgm:prSet>
      <dgm:spPr/>
    </dgm:pt>
  </dgm:ptLst>
  <dgm:cxnLst>
    <dgm:cxn modelId="{8C564F02-B654-40AA-876E-CD5420D48A8C}" type="presOf" srcId="{29418651-BD1C-4CE5-A8EE-954EAE25B814}" destId="{045929B9-F92A-4F3E-AB0B-CA58F5C515F4}" srcOrd="0" destOrd="0" presId="urn:microsoft.com/office/officeart/2016/7/layout/RepeatingBendingProcessNew"/>
    <dgm:cxn modelId="{54EF8802-9D0E-4CC1-8AC3-DA5B507B3F9F}" srcId="{A6D5929A-E33C-4D25-AFDC-67A41A2BAFBE}" destId="{1119597E-5D11-40D8-98AE-D19088B74281}" srcOrd="0" destOrd="0" parTransId="{344C25E8-D3B3-40C2-ABF1-BDD72D2108A9}" sibTransId="{F0371A4C-7282-4940-A4E5-ADAA4DBED97B}"/>
    <dgm:cxn modelId="{BD6A6305-13B9-413D-BB1C-A05496FE1D8E}" type="presOf" srcId="{A12D5C15-4504-458A-BEB7-BF7D5C796A80}" destId="{3288419C-2B5B-4756-B0E1-168A5D39E9CD}" srcOrd="0" destOrd="0" presId="urn:microsoft.com/office/officeart/2016/7/layout/RepeatingBendingProcessNew"/>
    <dgm:cxn modelId="{018EC911-25A6-47FB-BE84-E60E37343665}" type="presOf" srcId="{1119597E-5D11-40D8-98AE-D19088B74281}" destId="{0AE0E0BF-C58C-466A-A594-CC29346C2EDA}" srcOrd="0" destOrd="0" presId="urn:microsoft.com/office/officeart/2016/7/layout/RepeatingBendingProcessNew"/>
    <dgm:cxn modelId="{AE251116-034B-4063-85D5-2874DE214D33}" type="presOf" srcId="{3F2CA2E1-2D07-412A-80DD-9DC7A30A6893}" destId="{0D60AEEC-8347-4E53-862C-B494E59D9C99}" srcOrd="0" destOrd="0" presId="urn:microsoft.com/office/officeart/2016/7/layout/RepeatingBendingProcessNew"/>
    <dgm:cxn modelId="{AD0DF71F-E9A4-4C5C-93AD-55C222ECCB95}" srcId="{A6D5929A-E33C-4D25-AFDC-67A41A2BAFBE}" destId="{29418651-BD1C-4CE5-A8EE-954EAE25B814}" srcOrd="1" destOrd="0" parTransId="{DB9B6AF2-3294-4CB1-8096-9F88F4963E28}" sibTransId="{CBDFBF82-EEF8-45C7-AC26-1835B92D83EB}"/>
    <dgm:cxn modelId="{F9D29721-8726-4782-B7C1-AC8207F9F84E}" srcId="{A6D5929A-E33C-4D25-AFDC-67A41A2BAFBE}" destId="{8B160A7D-2EFE-49C9-A773-A1C350A77BD2}" srcOrd="6" destOrd="0" parTransId="{8F40F575-0D5A-4683-A63C-A81F8B3E46E6}" sibTransId="{2FB91373-08ED-471D-BE98-3644D48F5DEE}"/>
    <dgm:cxn modelId="{0D509827-6ACC-4DEC-82AE-20D24D365EFC}" srcId="{A6D5929A-E33C-4D25-AFDC-67A41A2BAFBE}" destId="{8685F7ED-A617-49F4-BF5B-64144B83EEAF}" srcOrd="5" destOrd="0" parTransId="{4B2C9BE1-1A10-45F0-9833-C61E7BC73D23}" sibTransId="{900A18A4-2E83-4934-B461-852FB2A8A584}"/>
    <dgm:cxn modelId="{A603952B-BC44-4E63-BFDD-4E25A26FD1E5}" srcId="{A6D5929A-E33C-4D25-AFDC-67A41A2BAFBE}" destId="{A12D5C15-4504-458A-BEB7-BF7D5C796A80}" srcOrd="3" destOrd="0" parTransId="{B45CBD0F-E12E-448C-8639-57DC8FEFA464}" sibTransId="{491008A6-35AE-4699-B53F-420B99A4BE21}"/>
    <dgm:cxn modelId="{5C1E3B40-50CF-465E-8FEB-25725A5CA933}" type="presOf" srcId="{6A9C380B-08FB-4F52-A2F3-AAC20C4FC672}" destId="{263E106D-6A2E-47DA-95D0-F88D881D409C}" srcOrd="1" destOrd="0" presId="urn:microsoft.com/office/officeart/2016/7/layout/RepeatingBendingProcessNew"/>
    <dgm:cxn modelId="{7E093D66-4C27-4AB6-AF98-F5A7F1E9B6B8}" type="presOf" srcId="{C000809B-33D0-4938-9BF0-87D7178EDE9B}" destId="{F9529465-FB36-4B87-9296-62892F0424C0}" srcOrd="0" destOrd="0" presId="urn:microsoft.com/office/officeart/2016/7/layout/RepeatingBendingProcessNew"/>
    <dgm:cxn modelId="{2083236C-D5A2-4BDB-A204-67DA728A2654}" type="presOf" srcId="{F0371A4C-7282-4940-A4E5-ADAA4DBED97B}" destId="{1C5BF478-5E9C-41EB-96BD-651811DC4E47}" srcOrd="0" destOrd="0" presId="urn:microsoft.com/office/officeart/2016/7/layout/RepeatingBendingProcessNew"/>
    <dgm:cxn modelId="{97CF406E-17F8-42CC-9B7E-5CCFB7F92789}" srcId="{A6D5929A-E33C-4D25-AFDC-67A41A2BAFBE}" destId="{D0AC42C4-4BDB-4F05-9519-14EED2A080F7}" srcOrd="4" destOrd="0" parTransId="{E9FB55F3-4134-4041-A3C5-99DDF95CB6D8}" sibTransId="{6A9C380B-08FB-4F52-A2F3-AAC20C4FC672}"/>
    <dgm:cxn modelId="{37A0F152-C1FF-402C-AD8B-F0937E8E7DAB}" type="presOf" srcId="{CBDFBF82-EEF8-45C7-AC26-1835B92D83EB}" destId="{69CBAECB-B642-44DE-911E-AE092E132E22}" srcOrd="0" destOrd="0" presId="urn:microsoft.com/office/officeart/2016/7/layout/RepeatingBendingProcessNew"/>
    <dgm:cxn modelId="{C1D19F7A-D127-4E85-9B47-1D631B29C7AD}" srcId="{A6D5929A-E33C-4D25-AFDC-67A41A2BAFBE}" destId="{C000809B-33D0-4938-9BF0-87D7178EDE9B}" srcOrd="2" destOrd="0" parTransId="{3F5624B8-D1DF-48FA-9B1A-732B3BAF1F75}" sibTransId="{3F2CA2E1-2D07-412A-80DD-9DC7A30A6893}"/>
    <dgm:cxn modelId="{501E7083-04D4-4FC9-849C-BDA0920E7FA2}" type="presOf" srcId="{8685F7ED-A617-49F4-BF5B-64144B83EEAF}" destId="{1BE1BA43-155D-4556-B7BD-127C687C8641}" srcOrd="0" destOrd="0" presId="urn:microsoft.com/office/officeart/2016/7/layout/RepeatingBendingProcessNew"/>
    <dgm:cxn modelId="{011CA08C-952C-4953-B45A-741AFC881631}" type="presOf" srcId="{491008A6-35AE-4699-B53F-420B99A4BE21}" destId="{89DCAC10-2AB9-4ADB-B63F-06CD6D04207B}" srcOrd="0" destOrd="0" presId="urn:microsoft.com/office/officeart/2016/7/layout/RepeatingBendingProcessNew"/>
    <dgm:cxn modelId="{1749F091-DE8E-4D84-82F5-34D55D9C23F6}" type="presOf" srcId="{F0371A4C-7282-4940-A4E5-ADAA4DBED97B}" destId="{7EBC602B-3FA3-466D-9B83-5E5934E85C2F}" srcOrd="1" destOrd="0" presId="urn:microsoft.com/office/officeart/2016/7/layout/RepeatingBendingProcessNew"/>
    <dgm:cxn modelId="{03D7789B-97B9-4F3C-92BB-314F31B010A3}" type="presOf" srcId="{6A9C380B-08FB-4F52-A2F3-AAC20C4FC672}" destId="{98212891-47D0-412D-820C-E09266EDF86F}" srcOrd="0" destOrd="0" presId="urn:microsoft.com/office/officeart/2016/7/layout/RepeatingBendingProcessNew"/>
    <dgm:cxn modelId="{69DEDAA5-392B-43BA-B79D-2BBA25D5F9FD}" type="presOf" srcId="{A6D5929A-E33C-4D25-AFDC-67A41A2BAFBE}" destId="{84CAB749-3681-43FB-AE21-B2E164E1DC57}" srcOrd="0" destOrd="0" presId="urn:microsoft.com/office/officeart/2016/7/layout/RepeatingBendingProcessNew"/>
    <dgm:cxn modelId="{D1321EAB-F8C6-4C68-8999-7BB51A53C0BB}" type="presOf" srcId="{900A18A4-2E83-4934-B461-852FB2A8A584}" destId="{3114FF92-90FE-40EE-B407-59B1017605C7}" srcOrd="0" destOrd="0" presId="urn:microsoft.com/office/officeart/2016/7/layout/RepeatingBendingProcessNew"/>
    <dgm:cxn modelId="{3BA4FABF-236A-4080-8428-B4100FBF996E}" type="presOf" srcId="{D0AC42C4-4BDB-4F05-9519-14EED2A080F7}" destId="{78B4653D-F770-4B0E-856E-3E9D9D95EED5}" srcOrd="0" destOrd="0" presId="urn:microsoft.com/office/officeart/2016/7/layout/RepeatingBendingProcessNew"/>
    <dgm:cxn modelId="{D94583C2-E315-4981-8959-72AA6B73E383}" type="presOf" srcId="{8B160A7D-2EFE-49C9-A773-A1C350A77BD2}" destId="{73D18251-3D4B-4CC9-AB41-37B2DC9D1785}" srcOrd="0" destOrd="0" presId="urn:microsoft.com/office/officeart/2016/7/layout/RepeatingBendingProcessNew"/>
    <dgm:cxn modelId="{236B9BC7-9D3B-4C9F-926C-85862A2FBC5F}" type="presOf" srcId="{CBDFBF82-EEF8-45C7-AC26-1835B92D83EB}" destId="{D0F14333-231D-461C-94A4-049DD2F514D1}" srcOrd="1" destOrd="0" presId="urn:microsoft.com/office/officeart/2016/7/layout/RepeatingBendingProcessNew"/>
    <dgm:cxn modelId="{AE20E7E5-AC6E-4418-BAC1-2DE85716E945}" type="presOf" srcId="{491008A6-35AE-4699-B53F-420B99A4BE21}" destId="{0A4DBA6A-2C28-4CB1-AEC3-F73C6653F348}" srcOrd="1" destOrd="0" presId="urn:microsoft.com/office/officeart/2016/7/layout/RepeatingBendingProcessNew"/>
    <dgm:cxn modelId="{F54AC5EF-390C-4673-8D83-F4C83FFC488A}" type="presOf" srcId="{900A18A4-2E83-4934-B461-852FB2A8A584}" destId="{08B58A2B-879F-4C31-9691-9701E269A43E}" srcOrd="1" destOrd="0" presId="urn:microsoft.com/office/officeart/2016/7/layout/RepeatingBendingProcessNew"/>
    <dgm:cxn modelId="{649B41FE-CB6B-4DE6-9CC5-98EC2A04E5D4}" type="presOf" srcId="{3F2CA2E1-2D07-412A-80DD-9DC7A30A6893}" destId="{35B41767-948E-438A-8EAC-962DDDF643F7}" srcOrd="1" destOrd="0" presId="urn:microsoft.com/office/officeart/2016/7/layout/RepeatingBendingProcessNew"/>
    <dgm:cxn modelId="{9C281D73-5709-46AF-A8AB-7B867FBFFF83}" type="presParOf" srcId="{84CAB749-3681-43FB-AE21-B2E164E1DC57}" destId="{0AE0E0BF-C58C-466A-A594-CC29346C2EDA}" srcOrd="0" destOrd="0" presId="urn:microsoft.com/office/officeart/2016/7/layout/RepeatingBendingProcessNew"/>
    <dgm:cxn modelId="{A8CF70C5-B604-4ED2-9B22-03CBDD568B1F}" type="presParOf" srcId="{84CAB749-3681-43FB-AE21-B2E164E1DC57}" destId="{1C5BF478-5E9C-41EB-96BD-651811DC4E47}" srcOrd="1" destOrd="0" presId="urn:microsoft.com/office/officeart/2016/7/layout/RepeatingBendingProcessNew"/>
    <dgm:cxn modelId="{9AAF2217-C28E-44B5-B726-499E5605442A}" type="presParOf" srcId="{1C5BF478-5E9C-41EB-96BD-651811DC4E47}" destId="{7EBC602B-3FA3-466D-9B83-5E5934E85C2F}" srcOrd="0" destOrd="0" presId="urn:microsoft.com/office/officeart/2016/7/layout/RepeatingBendingProcessNew"/>
    <dgm:cxn modelId="{E1962359-57DD-4D4F-9C77-03E7A5E8108E}" type="presParOf" srcId="{84CAB749-3681-43FB-AE21-B2E164E1DC57}" destId="{045929B9-F92A-4F3E-AB0B-CA58F5C515F4}" srcOrd="2" destOrd="0" presId="urn:microsoft.com/office/officeart/2016/7/layout/RepeatingBendingProcessNew"/>
    <dgm:cxn modelId="{D7D4D1AD-760C-4860-823B-C42DE6822954}" type="presParOf" srcId="{84CAB749-3681-43FB-AE21-B2E164E1DC57}" destId="{69CBAECB-B642-44DE-911E-AE092E132E22}" srcOrd="3" destOrd="0" presId="urn:microsoft.com/office/officeart/2016/7/layout/RepeatingBendingProcessNew"/>
    <dgm:cxn modelId="{35632281-269D-45AE-A0CC-AF1227CC48C0}" type="presParOf" srcId="{69CBAECB-B642-44DE-911E-AE092E132E22}" destId="{D0F14333-231D-461C-94A4-049DD2F514D1}" srcOrd="0" destOrd="0" presId="urn:microsoft.com/office/officeart/2016/7/layout/RepeatingBendingProcessNew"/>
    <dgm:cxn modelId="{182BFF12-09BE-4340-8D59-80744DD92FC7}" type="presParOf" srcId="{84CAB749-3681-43FB-AE21-B2E164E1DC57}" destId="{F9529465-FB36-4B87-9296-62892F0424C0}" srcOrd="4" destOrd="0" presId="urn:microsoft.com/office/officeart/2016/7/layout/RepeatingBendingProcessNew"/>
    <dgm:cxn modelId="{C2270BDB-A16A-4D36-9D49-73917D4AD861}" type="presParOf" srcId="{84CAB749-3681-43FB-AE21-B2E164E1DC57}" destId="{0D60AEEC-8347-4E53-862C-B494E59D9C99}" srcOrd="5" destOrd="0" presId="urn:microsoft.com/office/officeart/2016/7/layout/RepeatingBendingProcessNew"/>
    <dgm:cxn modelId="{5D0F3425-E59C-43DD-8A9B-EB78BB74B824}" type="presParOf" srcId="{0D60AEEC-8347-4E53-862C-B494E59D9C99}" destId="{35B41767-948E-438A-8EAC-962DDDF643F7}" srcOrd="0" destOrd="0" presId="urn:microsoft.com/office/officeart/2016/7/layout/RepeatingBendingProcessNew"/>
    <dgm:cxn modelId="{24F6DEA9-230F-4A9F-B69A-13EE2F7C4A4C}" type="presParOf" srcId="{84CAB749-3681-43FB-AE21-B2E164E1DC57}" destId="{3288419C-2B5B-4756-B0E1-168A5D39E9CD}" srcOrd="6" destOrd="0" presId="urn:microsoft.com/office/officeart/2016/7/layout/RepeatingBendingProcessNew"/>
    <dgm:cxn modelId="{83EFB759-2ACC-4A14-BA05-494372F79A82}" type="presParOf" srcId="{84CAB749-3681-43FB-AE21-B2E164E1DC57}" destId="{89DCAC10-2AB9-4ADB-B63F-06CD6D04207B}" srcOrd="7" destOrd="0" presId="urn:microsoft.com/office/officeart/2016/7/layout/RepeatingBendingProcessNew"/>
    <dgm:cxn modelId="{601C7499-0EEC-4C09-B5AF-688E051B7E45}" type="presParOf" srcId="{89DCAC10-2AB9-4ADB-B63F-06CD6D04207B}" destId="{0A4DBA6A-2C28-4CB1-AEC3-F73C6653F348}" srcOrd="0" destOrd="0" presId="urn:microsoft.com/office/officeart/2016/7/layout/RepeatingBendingProcessNew"/>
    <dgm:cxn modelId="{2847212D-0C24-4EE8-9ACA-C2AD7A15484E}" type="presParOf" srcId="{84CAB749-3681-43FB-AE21-B2E164E1DC57}" destId="{78B4653D-F770-4B0E-856E-3E9D9D95EED5}" srcOrd="8" destOrd="0" presId="urn:microsoft.com/office/officeart/2016/7/layout/RepeatingBendingProcessNew"/>
    <dgm:cxn modelId="{7CC6A8D1-E45F-4215-8D12-3361DD554907}" type="presParOf" srcId="{84CAB749-3681-43FB-AE21-B2E164E1DC57}" destId="{98212891-47D0-412D-820C-E09266EDF86F}" srcOrd="9" destOrd="0" presId="urn:microsoft.com/office/officeart/2016/7/layout/RepeatingBendingProcessNew"/>
    <dgm:cxn modelId="{8B2D0B43-B958-43D1-86F1-5E90D5F60116}" type="presParOf" srcId="{98212891-47D0-412D-820C-E09266EDF86F}" destId="{263E106D-6A2E-47DA-95D0-F88D881D409C}" srcOrd="0" destOrd="0" presId="urn:microsoft.com/office/officeart/2016/7/layout/RepeatingBendingProcessNew"/>
    <dgm:cxn modelId="{34656856-6B9B-4897-98D1-5D8896BF8780}" type="presParOf" srcId="{84CAB749-3681-43FB-AE21-B2E164E1DC57}" destId="{1BE1BA43-155D-4556-B7BD-127C687C8641}" srcOrd="10" destOrd="0" presId="urn:microsoft.com/office/officeart/2016/7/layout/RepeatingBendingProcessNew"/>
    <dgm:cxn modelId="{C934F08C-E479-4BD7-9013-87018392E2E2}" type="presParOf" srcId="{84CAB749-3681-43FB-AE21-B2E164E1DC57}" destId="{3114FF92-90FE-40EE-B407-59B1017605C7}" srcOrd="11" destOrd="0" presId="urn:microsoft.com/office/officeart/2016/7/layout/RepeatingBendingProcessNew"/>
    <dgm:cxn modelId="{5BC0539E-DC11-40BE-9D7B-40BAD0BF75C9}" type="presParOf" srcId="{3114FF92-90FE-40EE-B407-59B1017605C7}" destId="{08B58A2B-879F-4C31-9691-9701E269A43E}" srcOrd="0" destOrd="0" presId="urn:microsoft.com/office/officeart/2016/7/layout/RepeatingBendingProcessNew"/>
    <dgm:cxn modelId="{B907F129-87F6-4402-ABDB-5AAC56CFDD23}" type="presParOf" srcId="{84CAB749-3681-43FB-AE21-B2E164E1DC57}" destId="{73D18251-3D4B-4CC9-AB41-37B2DC9D1785}"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9A589C1-D2C5-4978-8770-A3C2CB5F99C1}"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B5893209-5D06-44CD-9DBF-C7379B73936A}">
      <dgm:prSet/>
      <dgm:spPr/>
      <dgm:t>
        <a:bodyPr/>
        <a:lstStyle/>
        <a:p>
          <a:r>
            <a:rPr lang="en-CA"/>
            <a:t>Developed a deeper understanding of how to implement machine learning to real life applications</a:t>
          </a:r>
          <a:endParaRPr lang="en-US"/>
        </a:p>
      </dgm:t>
    </dgm:pt>
    <dgm:pt modelId="{AF27A5DF-5433-46DD-B306-A612D6795F6F}" type="parTrans" cxnId="{FA7DD625-8003-449B-A632-9F9B8440B6AE}">
      <dgm:prSet/>
      <dgm:spPr/>
      <dgm:t>
        <a:bodyPr/>
        <a:lstStyle/>
        <a:p>
          <a:endParaRPr lang="en-US"/>
        </a:p>
      </dgm:t>
    </dgm:pt>
    <dgm:pt modelId="{759F4E79-B775-49EE-85B3-088F0E07B5F1}" type="sibTrans" cxnId="{FA7DD625-8003-449B-A632-9F9B8440B6AE}">
      <dgm:prSet/>
      <dgm:spPr/>
      <dgm:t>
        <a:bodyPr/>
        <a:lstStyle/>
        <a:p>
          <a:endParaRPr lang="en-US"/>
        </a:p>
      </dgm:t>
    </dgm:pt>
    <dgm:pt modelId="{2CF96795-6336-41D3-981B-97C1B36524BB}">
      <dgm:prSet/>
      <dgm:spPr/>
      <dgm:t>
        <a:bodyPr/>
        <a:lstStyle/>
        <a:p>
          <a:r>
            <a:rPr lang="en-CA"/>
            <a:t>Learned of the limitations of machine learning and the importance of large datasets to train the algorithms upon</a:t>
          </a:r>
          <a:endParaRPr lang="en-US"/>
        </a:p>
      </dgm:t>
    </dgm:pt>
    <dgm:pt modelId="{9D4D3F1D-2790-42CC-8298-D7D3426F772F}" type="parTrans" cxnId="{A19A5D9D-A09E-4060-B76E-66D06CC43C34}">
      <dgm:prSet/>
      <dgm:spPr/>
      <dgm:t>
        <a:bodyPr/>
        <a:lstStyle/>
        <a:p>
          <a:endParaRPr lang="en-US"/>
        </a:p>
      </dgm:t>
    </dgm:pt>
    <dgm:pt modelId="{DCD33F11-342D-4401-8241-0422685F68B3}" type="sibTrans" cxnId="{A19A5D9D-A09E-4060-B76E-66D06CC43C34}">
      <dgm:prSet/>
      <dgm:spPr/>
      <dgm:t>
        <a:bodyPr/>
        <a:lstStyle/>
        <a:p>
          <a:endParaRPr lang="en-US"/>
        </a:p>
      </dgm:t>
    </dgm:pt>
    <dgm:pt modelId="{4222374B-1270-428B-9C80-9B768C03C5D7}">
      <dgm:prSet/>
      <dgm:spPr/>
      <dgm:t>
        <a:bodyPr/>
        <a:lstStyle/>
        <a:p>
          <a:r>
            <a:rPr lang="en-CA"/>
            <a:t>Became more familiar with each different machine learning model and their parameters, developing an understanding of the importance of fine tuning algorithms based on their application</a:t>
          </a:r>
          <a:endParaRPr lang="en-US"/>
        </a:p>
      </dgm:t>
    </dgm:pt>
    <dgm:pt modelId="{4CC9EFD1-BED9-461D-8100-B4DF4DFF0760}" type="parTrans" cxnId="{4B00E0D9-D3FC-4E0D-9C93-3A07DCCA294B}">
      <dgm:prSet/>
      <dgm:spPr/>
      <dgm:t>
        <a:bodyPr/>
        <a:lstStyle/>
        <a:p>
          <a:endParaRPr lang="en-US"/>
        </a:p>
      </dgm:t>
    </dgm:pt>
    <dgm:pt modelId="{9E53B169-C991-4428-AF5B-798E76CAF38B}" type="sibTrans" cxnId="{4B00E0D9-D3FC-4E0D-9C93-3A07DCCA294B}">
      <dgm:prSet/>
      <dgm:spPr/>
      <dgm:t>
        <a:bodyPr/>
        <a:lstStyle/>
        <a:p>
          <a:endParaRPr lang="en-US"/>
        </a:p>
      </dgm:t>
    </dgm:pt>
    <dgm:pt modelId="{47A89EC8-8E7B-470B-9D68-BE88A411B827}" type="pres">
      <dgm:prSet presAssocID="{E9A589C1-D2C5-4978-8770-A3C2CB5F99C1}" presName="hierChild1" presStyleCnt="0">
        <dgm:presLayoutVars>
          <dgm:chPref val="1"/>
          <dgm:dir/>
          <dgm:animOne val="branch"/>
          <dgm:animLvl val="lvl"/>
          <dgm:resizeHandles/>
        </dgm:presLayoutVars>
      </dgm:prSet>
      <dgm:spPr/>
    </dgm:pt>
    <dgm:pt modelId="{0A5389DB-9FF8-45C3-B38D-DC78AE0221E3}" type="pres">
      <dgm:prSet presAssocID="{B5893209-5D06-44CD-9DBF-C7379B73936A}" presName="hierRoot1" presStyleCnt="0"/>
      <dgm:spPr/>
    </dgm:pt>
    <dgm:pt modelId="{C22B90EB-C50E-485D-A9FC-93DA70476B75}" type="pres">
      <dgm:prSet presAssocID="{B5893209-5D06-44CD-9DBF-C7379B73936A}" presName="composite" presStyleCnt="0"/>
      <dgm:spPr/>
    </dgm:pt>
    <dgm:pt modelId="{D9F7887A-AF1F-4C10-B1E9-FC10EEBF8CC5}" type="pres">
      <dgm:prSet presAssocID="{B5893209-5D06-44CD-9DBF-C7379B73936A}" presName="background" presStyleLbl="node0" presStyleIdx="0" presStyleCnt="3"/>
      <dgm:spPr/>
    </dgm:pt>
    <dgm:pt modelId="{6C03ED67-2E84-45CB-934A-3B08C42215B2}" type="pres">
      <dgm:prSet presAssocID="{B5893209-5D06-44CD-9DBF-C7379B73936A}" presName="text" presStyleLbl="fgAcc0" presStyleIdx="0" presStyleCnt="3">
        <dgm:presLayoutVars>
          <dgm:chPref val="3"/>
        </dgm:presLayoutVars>
      </dgm:prSet>
      <dgm:spPr/>
    </dgm:pt>
    <dgm:pt modelId="{F740E1E9-B161-43E2-ABA5-4F939AE07837}" type="pres">
      <dgm:prSet presAssocID="{B5893209-5D06-44CD-9DBF-C7379B73936A}" presName="hierChild2" presStyleCnt="0"/>
      <dgm:spPr/>
    </dgm:pt>
    <dgm:pt modelId="{1CA7E054-A40A-4C5F-B2C9-26948116ED61}" type="pres">
      <dgm:prSet presAssocID="{2CF96795-6336-41D3-981B-97C1B36524BB}" presName="hierRoot1" presStyleCnt="0"/>
      <dgm:spPr/>
    </dgm:pt>
    <dgm:pt modelId="{BC7A1131-20E7-47AE-A5AE-1097DC67BE62}" type="pres">
      <dgm:prSet presAssocID="{2CF96795-6336-41D3-981B-97C1B36524BB}" presName="composite" presStyleCnt="0"/>
      <dgm:spPr/>
    </dgm:pt>
    <dgm:pt modelId="{394A4C83-D653-455A-9391-53B3A6564121}" type="pres">
      <dgm:prSet presAssocID="{2CF96795-6336-41D3-981B-97C1B36524BB}" presName="background" presStyleLbl="node0" presStyleIdx="1" presStyleCnt="3"/>
      <dgm:spPr/>
    </dgm:pt>
    <dgm:pt modelId="{AF118B50-55B5-458C-A440-C92086F5FF79}" type="pres">
      <dgm:prSet presAssocID="{2CF96795-6336-41D3-981B-97C1B36524BB}" presName="text" presStyleLbl="fgAcc0" presStyleIdx="1" presStyleCnt="3">
        <dgm:presLayoutVars>
          <dgm:chPref val="3"/>
        </dgm:presLayoutVars>
      </dgm:prSet>
      <dgm:spPr/>
    </dgm:pt>
    <dgm:pt modelId="{E49DEE29-D2FC-4A72-9D43-01F238B6BE3C}" type="pres">
      <dgm:prSet presAssocID="{2CF96795-6336-41D3-981B-97C1B36524BB}" presName="hierChild2" presStyleCnt="0"/>
      <dgm:spPr/>
    </dgm:pt>
    <dgm:pt modelId="{7BB9EBB2-837A-446D-B663-F7E34D8DE730}" type="pres">
      <dgm:prSet presAssocID="{4222374B-1270-428B-9C80-9B768C03C5D7}" presName="hierRoot1" presStyleCnt="0"/>
      <dgm:spPr/>
    </dgm:pt>
    <dgm:pt modelId="{C7DF89E7-7C65-4D26-9A27-2A94B89A90B7}" type="pres">
      <dgm:prSet presAssocID="{4222374B-1270-428B-9C80-9B768C03C5D7}" presName="composite" presStyleCnt="0"/>
      <dgm:spPr/>
    </dgm:pt>
    <dgm:pt modelId="{A502F63A-DEE3-4B88-9974-CF65401445E8}" type="pres">
      <dgm:prSet presAssocID="{4222374B-1270-428B-9C80-9B768C03C5D7}" presName="background" presStyleLbl="node0" presStyleIdx="2" presStyleCnt="3"/>
      <dgm:spPr/>
    </dgm:pt>
    <dgm:pt modelId="{4ADF75FA-4E61-432F-B62D-5DA3D81A2596}" type="pres">
      <dgm:prSet presAssocID="{4222374B-1270-428B-9C80-9B768C03C5D7}" presName="text" presStyleLbl="fgAcc0" presStyleIdx="2" presStyleCnt="3">
        <dgm:presLayoutVars>
          <dgm:chPref val="3"/>
        </dgm:presLayoutVars>
      </dgm:prSet>
      <dgm:spPr/>
    </dgm:pt>
    <dgm:pt modelId="{F8D6D8C8-4A5B-4AF5-B1F6-2B367241D4B7}" type="pres">
      <dgm:prSet presAssocID="{4222374B-1270-428B-9C80-9B768C03C5D7}" presName="hierChild2" presStyleCnt="0"/>
      <dgm:spPr/>
    </dgm:pt>
  </dgm:ptLst>
  <dgm:cxnLst>
    <dgm:cxn modelId="{312C4512-2E78-4410-B6D2-F4F599BF3842}" type="presOf" srcId="{B5893209-5D06-44CD-9DBF-C7379B73936A}" destId="{6C03ED67-2E84-45CB-934A-3B08C42215B2}" srcOrd="0" destOrd="0" presId="urn:microsoft.com/office/officeart/2005/8/layout/hierarchy1"/>
    <dgm:cxn modelId="{FA7DD625-8003-449B-A632-9F9B8440B6AE}" srcId="{E9A589C1-D2C5-4978-8770-A3C2CB5F99C1}" destId="{B5893209-5D06-44CD-9DBF-C7379B73936A}" srcOrd="0" destOrd="0" parTransId="{AF27A5DF-5433-46DD-B306-A612D6795F6F}" sibTransId="{759F4E79-B775-49EE-85B3-088F0E07B5F1}"/>
    <dgm:cxn modelId="{BC232042-BACF-4ED0-8071-7948CBB534C8}" type="presOf" srcId="{2CF96795-6336-41D3-981B-97C1B36524BB}" destId="{AF118B50-55B5-458C-A440-C92086F5FF79}" srcOrd="0" destOrd="0" presId="urn:microsoft.com/office/officeart/2005/8/layout/hierarchy1"/>
    <dgm:cxn modelId="{58E21B96-F1F0-46D3-8C89-A20EEB1E27D9}" type="presOf" srcId="{4222374B-1270-428B-9C80-9B768C03C5D7}" destId="{4ADF75FA-4E61-432F-B62D-5DA3D81A2596}" srcOrd="0" destOrd="0" presId="urn:microsoft.com/office/officeart/2005/8/layout/hierarchy1"/>
    <dgm:cxn modelId="{A19A5D9D-A09E-4060-B76E-66D06CC43C34}" srcId="{E9A589C1-D2C5-4978-8770-A3C2CB5F99C1}" destId="{2CF96795-6336-41D3-981B-97C1B36524BB}" srcOrd="1" destOrd="0" parTransId="{9D4D3F1D-2790-42CC-8298-D7D3426F772F}" sibTransId="{DCD33F11-342D-4401-8241-0422685F68B3}"/>
    <dgm:cxn modelId="{D7DDA0D6-EF2D-4099-9A5C-AA99EAB0343C}" type="presOf" srcId="{E9A589C1-D2C5-4978-8770-A3C2CB5F99C1}" destId="{47A89EC8-8E7B-470B-9D68-BE88A411B827}" srcOrd="0" destOrd="0" presId="urn:microsoft.com/office/officeart/2005/8/layout/hierarchy1"/>
    <dgm:cxn modelId="{4B00E0D9-D3FC-4E0D-9C93-3A07DCCA294B}" srcId="{E9A589C1-D2C5-4978-8770-A3C2CB5F99C1}" destId="{4222374B-1270-428B-9C80-9B768C03C5D7}" srcOrd="2" destOrd="0" parTransId="{4CC9EFD1-BED9-461D-8100-B4DF4DFF0760}" sibTransId="{9E53B169-C991-4428-AF5B-798E76CAF38B}"/>
    <dgm:cxn modelId="{F2305977-DB1D-49F4-8ACD-7352B724E9BF}" type="presParOf" srcId="{47A89EC8-8E7B-470B-9D68-BE88A411B827}" destId="{0A5389DB-9FF8-45C3-B38D-DC78AE0221E3}" srcOrd="0" destOrd="0" presId="urn:microsoft.com/office/officeart/2005/8/layout/hierarchy1"/>
    <dgm:cxn modelId="{B3B3C74C-4050-4B13-A042-E5CE239503DD}" type="presParOf" srcId="{0A5389DB-9FF8-45C3-B38D-DC78AE0221E3}" destId="{C22B90EB-C50E-485D-A9FC-93DA70476B75}" srcOrd="0" destOrd="0" presId="urn:microsoft.com/office/officeart/2005/8/layout/hierarchy1"/>
    <dgm:cxn modelId="{1BD2643C-0471-4AAB-AF64-B962AF8A11E6}" type="presParOf" srcId="{C22B90EB-C50E-485D-A9FC-93DA70476B75}" destId="{D9F7887A-AF1F-4C10-B1E9-FC10EEBF8CC5}" srcOrd="0" destOrd="0" presId="urn:microsoft.com/office/officeart/2005/8/layout/hierarchy1"/>
    <dgm:cxn modelId="{C93CE3A7-883A-45B9-B5EE-D733E2245E47}" type="presParOf" srcId="{C22B90EB-C50E-485D-A9FC-93DA70476B75}" destId="{6C03ED67-2E84-45CB-934A-3B08C42215B2}" srcOrd="1" destOrd="0" presId="urn:microsoft.com/office/officeart/2005/8/layout/hierarchy1"/>
    <dgm:cxn modelId="{026F6C0D-1B3E-488E-9A83-0D06327F2822}" type="presParOf" srcId="{0A5389DB-9FF8-45C3-B38D-DC78AE0221E3}" destId="{F740E1E9-B161-43E2-ABA5-4F939AE07837}" srcOrd="1" destOrd="0" presId="urn:microsoft.com/office/officeart/2005/8/layout/hierarchy1"/>
    <dgm:cxn modelId="{E84A4C20-3D61-46E9-BB35-04020725515F}" type="presParOf" srcId="{47A89EC8-8E7B-470B-9D68-BE88A411B827}" destId="{1CA7E054-A40A-4C5F-B2C9-26948116ED61}" srcOrd="1" destOrd="0" presId="urn:microsoft.com/office/officeart/2005/8/layout/hierarchy1"/>
    <dgm:cxn modelId="{7A865BB6-9F37-4210-AE4F-2742917D9452}" type="presParOf" srcId="{1CA7E054-A40A-4C5F-B2C9-26948116ED61}" destId="{BC7A1131-20E7-47AE-A5AE-1097DC67BE62}" srcOrd="0" destOrd="0" presId="urn:microsoft.com/office/officeart/2005/8/layout/hierarchy1"/>
    <dgm:cxn modelId="{CE4B8D51-D358-4448-B358-CE9653B5E119}" type="presParOf" srcId="{BC7A1131-20E7-47AE-A5AE-1097DC67BE62}" destId="{394A4C83-D653-455A-9391-53B3A6564121}" srcOrd="0" destOrd="0" presId="urn:microsoft.com/office/officeart/2005/8/layout/hierarchy1"/>
    <dgm:cxn modelId="{981B1F69-0F3D-41FC-BA8E-1C66F14C08A3}" type="presParOf" srcId="{BC7A1131-20E7-47AE-A5AE-1097DC67BE62}" destId="{AF118B50-55B5-458C-A440-C92086F5FF79}" srcOrd="1" destOrd="0" presId="urn:microsoft.com/office/officeart/2005/8/layout/hierarchy1"/>
    <dgm:cxn modelId="{0A6CF6D2-916F-475B-9C50-42FBF3A67823}" type="presParOf" srcId="{1CA7E054-A40A-4C5F-B2C9-26948116ED61}" destId="{E49DEE29-D2FC-4A72-9D43-01F238B6BE3C}" srcOrd="1" destOrd="0" presId="urn:microsoft.com/office/officeart/2005/8/layout/hierarchy1"/>
    <dgm:cxn modelId="{FF9174A5-692C-4A4B-8A69-33EF11CF0926}" type="presParOf" srcId="{47A89EC8-8E7B-470B-9D68-BE88A411B827}" destId="{7BB9EBB2-837A-446D-B663-F7E34D8DE730}" srcOrd="2" destOrd="0" presId="urn:microsoft.com/office/officeart/2005/8/layout/hierarchy1"/>
    <dgm:cxn modelId="{DF1CD63A-132B-4D9B-973C-06AE7C796B73}" type="presParOf" srcId="{7BB9EBB2-837A-446D-B663-F7E34D8DE730}" destId="{C7DF89E7-7C65-4D26-9A27-2A94B89A90B7}" srcOrd="0" destOrd="0" presId="urn:microsoft.com/office/officeart/2005/8/layout/hierarchy1"/>
    <dgm:cxn modelId="{FC83AA9C-3E24-467F-B181-7687CD201FE1}" type="presParOf" srcId="{C7DF89E7-7C65-4D26-9A27-2A94B89A90B7}" destId="{A502F63A-DEE3-4B88-9974-CF65401445E8}" srcOrd="0" destOrd="0" presId="urn:microsoft.com/office/officeart/2005/8/layout/hierarchy1"/>
    <dgm:cxn modelId="{C0F6A8E1-756E-4D67-AF0E-D95A39646BFA}" type="presParOf" srcId="{C7DF89E7-7C65-4D26-9A27-2A94B89A90B7}" destId="{4ADF75FA-4E61-432F-B62D-5DA3D81A2596}" srcOrd="1" destOrd="0" presId="urn:microsoft.com/office/officeart/2005/8/layout/hierarchy1"/>
    <dgm:cxn modelId="{D87A7726-922F-4217-9A13-9CE73BAF4179}" type="presParOf" srcId="{7BB9EBB2-837A-446D-B663-F7E34D8DE730}" destId="{F8D6D8C8-4A5B-4AF5-B1F6-2B367241D4B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88074A-D4FA-404E-ABDE-87895EE77C78}">
      <dsp:nvSpPr>
        <dsp:cNvPr id="0" name=""/>
        <dsp:cNvSpPr/>
      </dsp:nvSpPr>
      <dsp:spPr>
        <a:xfrm>
          <a:off x="0" y="245099"/>
          <a:ext cx="6492875" cy="756000"/>
        </a:xfrm>
        <a:prstGeom prst="rect">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3919" tIns="208280" rIns="503919"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Problem Description</a:t>
          </a:r>
        </a:p>
        <a:p>
          <a:pPr marL="57150" lvl="1" indent="-57150" algn="l" defTabSz="444500">
            <a:lnSpc>
              <a:spcPct val="90000"/>
            </a:lnSpc>
            <a:spcBef>
              <a:spcPct val="0"/>
            </a:spcBef>
            <a:spcAft>
              <a:spcPct val="15000"/>
            </a:spcAft>
            <a:buChar char="•"/>
          </a:pPr>
          <a:r>
            <a:rPr lang="en-US" sz="1000" kern="1200"/>
            <a:t>Current Applications</a:t>
          </a:r>
        </a:p>
        <a:p>
          <a:pPr marL="57150" lvl="1" indent="-57150" algn="l" defTabSz="444500">
            <a:lnSpc>
              <a:spcPct val="90000"/>
            </a:lnSpc>
            <a:spcBef>
              <a:spcPct val="0"/>
            </a:spcBef>
            <a:spcAft>
              <a:spcPct val="15000"/>
            </a:spcAft>
            <a:buChar char="•"/>
          </a:pPr>
          <a:r>
            <a:rPr lang="en-US" sz="1000" kern="1200"/>
            <a:t>Solution Framing</a:t>
          </a:r>
        </a:p>
      </dsp:txBody>
      <dsp:txXfrm>
        <a:off x="0" y="245099"/>
        <a:ext cx="6492875" cy="756000"/>
      </dsp:txXfrm>
    </dsp:sp>
    <dsp:sp modelId="{16B09BA2-E55F-4FC2-9A71-DE73FDD02832}">
      <dsp:nvSpPr>
        <dsp:cNvPr id="0" name=""/>
        <dsp:cNvSpPr/>
      </dsp:nvSpPr>
      <dsp:spPr>
        <a:xfrm>
          <a:off x="324643" y="97499"/>
          <a:ext cx="4545012" cy="29520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791" tIns="0" rIns="171791" bIns="0" numCol="1" spcCol="1270" anchor="ctr" anchorCtr="0">
          <a:noAutofit/>
        </a:bodyPr>
        <a:lstStyle/>
        <a:p>
          <a:pPr marL="0" lvl="0" indent="0" algn="l" defTabSz="444500">
            <a:lnSpc>
              <a:spcPct val="90000"/>
            </a:lnSpc>
            <a:spcBef>
              <a:spcPct val="0"/>
            </a:spcBef>
            <a:spcAft>
              <a:spcPct val="35000"/>
            </a:spcAft>
            <a:buNone/>
          </a:pPr>
          <a:r>
            <a:rPr lang="en-US" sz="1000" b="1" kern="1200"/>
            <a:t>Problem Description</a:t>
          </a:r>
          <a:endParaRPr lang="en-US" sz="1000" kern="1200"/>
        </a:p>
      </dsp:txBody>
      <dsp:txXfrm>
        <a:off x="339053" y="111909"/>
        <a:ext cx="4516192" cy="266380"/>
      </dsp:txXfrm>
    </dsp:sp>
    <dsp:sp modelId="{3BD05C06-4B62-4498-9719-AE0297CB0840}">
      <dsp:nvSpPr>
        <dsp:cNvPr id="0" name=""/>
        <dsp:cNvSpPr/>
      </dsp:nvSpPr>
      <dsp:spPr>
        <a:xfrm>
          <a:off x="0" y="1202699"/>
          <a:ext cx="6492875" cy="1071000"/>
        </a:xfrm>
        <a:prstGeom prst="rect">
          <a:avLst/>
        </a:prstGeom>
        <a:solidFill>
          <a:schemeClr val="lt1">
            <a:alpha val="90000"/>
            <a:hueOff val="0"/>
            <a:satOff val="0"/>
            <a:lumOff val="0"/>
            <a:alphaOff val="0"/>
          </a:schemeClr>
        </a:solidFill>
        <a:ln w="15875" cap="rnd" cmpd="sng" algn="ctr">
          <a:solidFill>
            <a:schemeClr val="accent2">
              <a:hueOff val="-1197987"/>
              <a:satOff val="8241"/>
              <a:lumOff val="9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3919" tIns="208280" rIns="503919"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Conceptual Overview</a:t>
          </a:r>
        </a:p>
        <a:p>
          <a:pPr marL="57150" lvl="1" indent="-57150" algn="l" defTabSz="444500">
            <a:lnSpc>
              <a:spcPct val="90000"/>
            </a:lnSpc>
            <a:spcBef>
              <a:spcPct val="0"/>
            </a:spcBef>
            <a:spcAft>
              <a:spcPct val="15000"/>
            </a:spcAft>
            <a:buChar char="•"/>
          </a:pPr>
          <a:r>
            <a:rPr lang="en-US" sz="1000" kern="1200"/>
            <a:t>Major Results</a:t>
          </a:r>
        </a:p>
        <a:p>
          <a:pPr marL="57150" lvl="1" indent="-57150" algn="l" defTabSz="444500">
            <a:lnSpc>
              <a:spcPct val="90000"/>
            </a:lnSpc>
            <a:spcBef>
              <a:spcPct val="0"/>
            </a:spcBef>
            <a:spcAft>
              <a:spcPct val="15000"/>
            </a:spcAft>
            <a:buChar char="•"/>
          </a:pPr>
          <a:r>
            <a:rPr lang="en-US" sz="1000" kern="1200"/>
            <a:t>Potential Savings</a:t>
          </a:r>
        </a:p>
        <a:p>
          <a:pPr marL="57150" lvl="1" indent="-57150" algn="l" defTabSz="444500">
            <a:lnSpc>
              <a:spcPct val="90000"/>
            </a:lnSpc>
            <a:spcBef>
              <a:spcPct val="0"/>
            </a:spcBef>
            <a:spcAft>
              <a:spcPct val="15000"/>
            </a:spcAft>
            <a:buChar char="•"/>
          </a:pPr>
          <a:r>
            <a:rPr lang="en-US" sz="1000" kern="1200"/>
            <a:t>Tools Used</a:t>
          </a:r>
        </a:p>
        <a:p>
          <a:pPr marL="57150" lvl="1" indent="-57150" algn="l" defTabSz="444500">
            <a:lnSpc>
              <a:spcPct val="90000"/>
            </a:lnSpc>
            <a:spcBef>
              <a:spcPct val="0"/>
            </a:spcBef>
            <a:spcAft>
              <a:spcPct val="15000"/>
            </a:spcAft>
            <a:buChar char="•"/>
          </a:pPr>
          <a:r>
            <a:rPr lang="en-US" sz="1000" kern="1200"/>
            <a:t>Implementation Timeline</a:t>
          </a:r>
        </a:p>
      </dsp:txBody>
      <dsp:txXfrm>
        <a:off x="0" y="1202699"/>
        <a:ext cx="6492875" cy="1071000"/>
      </dsp:txXfrm>
    </dsp:sp>
    <dsp:sp modelId="{FCB40D2D-939B-495C-9545-45C89530F7F9}">
      <dsp:nvSpPr>
        <dsp:cNvPr id="0" name=""/>
        <dsp:cNvSpPr/>
      </dsp:nvSpPr>
      <dsp:spPr>
        <a:xfrm>
          <a:off x="324643" y="1055099"/>
          <a:ext cx="4545012" cy="295200"/>
        </a:xfrm>
        <a:prstGeom prst="roundRect">
          <a:avLst/>
        </a:prstGeom>
        <a:solidFill>
          <a:schemeClr val="accent2">
            <a:hueOff val="-1197987"/>
            <a:satOff val="8241"/>
            <a:lumOff val="91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791" tIns="0" rIns="171791" bIns="0" numCol="1" spcCol="1270" anchor="ctr" anchorCtr="0">
          <a:noAutofit/>
        </a:bodyPr>
        <a:lstStyle/>
        <a:p>
          <a:pPr marL="0" lvl="0" indent="0" algn="l" defTabSz="444500">
            <a:lnSpc>
              <a:spcPct val="90000"/>
            </a:lnSpc>
            <a:spcBef>
              <a:spcPct val="0"/>
            </a:spcBef>
            <a:spcAft>
              <a:spcPct val="35000"/>
            </a:spcAft>
            <a:buNone/>
          </a:pPr>
          <a:r>
            <a:rPr lang="en-US" sz="1000" b="1" kern="1200"/>
            <a:t>Solution Summary</a:t>
          </a:r>
          <a:endParaRPr lang="en-US" sz="1000" kern="1200"/>
        </a:p>
      </dsp:txBody>
      <dsp:txXfrm>
        <a:off x="339053" y="1069509"/>
        <a:ext cx="4516192" cy="266380"/>
      </dsp:txXfrm>
    </dsp:sp>
    <dsp:sp modelId="{D3F3F09D-BC34-4037-83C5-31A8BDC4B980}">
      <dsp:nvSpPr>
        <dsp:cNvPr id="0" name=""/>
        <dsp:cNvSpPr/>
      </dsp:nvSpPr>
      <dsp:spPr>
        <a:xfrm>
          <a:off x="0" y="2475299"/>
          <a:ext cx="6492875" cy="1260000"/>
        </a:xfrm>
        <a:prstGeom prst="rect">
          <a:avLst/>
        </a:prstGeom>
        <a:solidFill>
          <a:schemeClr val="lt1">
            <a:alpha val="90000"/>
            <a:hueOff val="0"/>
            <a:satOff val="0"/>
            <a:lumOff val="0"/>
            <a:alphaOff val="0"/>
          </a:schemeClr>
        </a:solidFill>
        <a:ln w="15875" cap="rnd" cmpd="sng" algn="ctr">
          <a:solidFill>
            <a:schemeClr val="accent2">
              <a:hueOff val="-2395974"/>
              <a:satOff val="16481"/>
              <a:lumOff val="182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3919" tIns="208280" rIns="503919"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Assumptions</a:t>
          </a:r>
        </a:p>
        <a:p>
          <a:pPr marL="57150" lvl="1" indent="-57150" algn="l" defTabSz="444500">
            <a:lnSpc>
              <a:spcPct val="90000"/>
            </a:lnSpc>
            <a:spcBef>
              <a:spcPct val="0"/>
            </a:spcBef>
            <a:spcAft>
              <a:spcPct val="15000"/>
            </a:spcAft>
            <a:buChar char="•"/>
          </a:pPr>
          <a:r>
            <a:rPr lang="en-US" sz="1000" kern="1200"/>
            <a:t>Data Gathering and Import</a:t>
          </a:r>
        </a:p>
        <a:p>
          <a:pPr marL="57150" lvl="1" indent="-57150" algn="l" defTabSz="444500">
            <a:lnSpc>
              <a:spcPct val="90000"/>
            </a:lnSpc>
            <a:spcBef>
              <a:spcPct val="0"/>
            </a:spcBef>
            <a:spcAft>
              <a:spcPct val="15000"/>
            </a:spcAft>
            <a:buChar char="•"/>
          </a:pPr>
          <a:r>
            <a:rPr lang="en-US" sz="1000" kern="1200"/>
            <a:t>Data Cleanup and Normalization</a:t>
          </a:r>
        </a:p>
        <a:p>
          <a:pPr marL="57150" lvl="1" indent="-57150" algn="l" defTabSz="444500">
            <a:lnSpc>
              <a:spcPct val="90000"/>
            </a:lnSpc>
            <a:spcBef>
              <a:spcPct val="0"/>
            </a:spcBef>
            <a:spcAft>
              <a:spcPct val="15000"/>
            </a:spcAft>
            <a:buChar char="•"/>
          </a:pPr>
          <a:r>
            <a:rPr lang="en-US" sz="1000" kern="1200"/>
            <a:t>Machine Learning Setup</a:t>
          </a:r>
        </a:p>
        <a:p>
          <a:pPr marL="57150" lvl="1" indent="-57150" algn="l" defTabSz="444500">
            <a:lnSpc>
              <a:spcPct val="90000"/>
            </a:lnSpc>
            <a:spcBef>
              <a:spcPct val="0"/>
            </a:spcBef>
            <a:spcAft>
              <a:spcPct val="15000"/>
            </a:spcAft>
            <a:buChar char="•"/>
          </a:pPr>
          <a:r>
            <a:rPr lang="en-US" sz="1000" kern="1200"/>
            <a:t>Machine Learning Algorithms</a:t>
          </a:r>
        </a:p>
        <a:p>
          <a:pPr marL="57150" lvl="1" indent="-57150" algn="l" defTabSz="444500">
            <a:lnSpc>
              <a:spcPct val="90000"/>
            </a:lnSpc>
            <a:spcBef>
              <a:spcPct val="0"/>
            </a:spcBef>
            <a:spcAft>
              <a:spcPct val="15000"/>
            </a:spcAft>
            <a:buChar char="•"/>
          </a:pPr>
          <a:r>
            <a:rPr lang="en-US" sz="1000" kern="1200"/>
            <a:t>Deep Learning</a:t>
          </a:r>
        </a:p>
      </dsp:txBody>
      <dsp:txXfrm>
        <a:off x="0" y="2475299"/>
        <a:ext cx="6492875" cy="1260000"/>
      </dsp:txXfrm>
    </dsp:sp>
    <dsp:sp modelId="{84245B35-5D6C-4B94-8002-7D19573510A5}">
      <dsp:nvSpPr>
        <dsp:cNvPr id="0" name=""/>
        <dsp:cNvSpPr/>
      </dsp:nvSpPr>
      <dsp:spPr>
        <a:xfrm>
          <a:off x="324643" y="2327700"/>
          <a:ext cx="4545012" cy="295200"/>
        </a:xfrm>
        <a:prstGeom prst="roundRect">
          <a:avLst/>
        </a:prstGeom>
        <a:solidFill>
          <a:schemeClr val="accent2">
            <a:hueOff val="-2395974"/>
            <a:satOff val="16481"/>
            <a:lumOff val="182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791" tIns="0" rIns="171791" bIns="0" numCol="1" spcCol="1270" anchor="ctr" anchorCtr="0">
          <a:noAutofit/>
        </a:bodyPr>
        <a:lstStyle/>
        <a:p>
          <a:pPr marL="0" lvl="0" indent="0" algn="l" defTabSz="444500">
            <a:lnSpc>
              <a:spcPct val="90000"/>
            </a:lnSpc>
            <a:spcBef>
              <a:spcPct val="0"/>
            </a:spcBef>
            <a:spcAft>
              <a:spcPct val="35000"/>
            </a:spcAft>
            <a:buNone/>
          </a:pPr>
          <a:r>
            <a:rPr lang="en-US" sz="1000" b="1" kern="1200"/>
            <a:t>Solution Details</a:t>
          </a:r>
          <a:endParaRPr lang="en-US" sz="1000" kern="1200"/>
        </a:p>
      </dsp:txBody>
      <dsp:txXfrm>
        <a:off x="339053" y="2342110"/>
        <a:ext cx="4516192" cy="266380"/>
      </dsp:txXfrm>
    </dsp:sp>
    <dsp:sp modelId="{EE51FD1E-FD29-4F7E-A6A8-A4BD99511414}">
      <dsp:nvSpPr>
        <dsp:cNvPr id="0" name=""/>
        <dsp:cNvSpPr/>
      </dsp:nvSpPr>
      <dsp:spPr>
        <a:xfrm>
          <a:off x="0" y="3936900"/>
          <a:ext cx="6492875" cy="1071000"/>
        </a:xfrm>
        <a:prstGeom prst="rect">
          <a:avLst/>
        </a:prstGeom>
        <a:solidFill>
          <a:schemeClr val="lt1">
            <a:alpha val="90000"/>
            <a:hueOff val="0"/>
            <a:satOff val="0"/>
            <a:lumOff val="0"/>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03919" tIns="208280" rIns="503919" bIns="71120" numCol="1" spcCol="1270" anchor="t" anchorCtr="0">
          <a:noAutofit/>
        </a:bodyPr>
        <a:lstStyle/>
        <a:p>
          <a:pPr marL="57150" lvl="1" indent="-57150" algn="l" defTabSz="444500">
            <a:lnSpc>
              <a:spcPct val="90000"/>
            </a:lnSpc>
            <a:spcBef>
              <a:spcPct val="0"/>
            </a:spcBef>
            <a:spcAft>
              <a:spcPct val="15000"/>
            </a:spcAft>
            <a:buChar char="•"/>
          </a:pPr>
          <a:r>
            <a:rPr lang="en-US" sz="1000" kern="1200"/>
            <a:t>Accuracy Results</a:t>
          </a:r>
        </a:p>
        <a:p>
          <a:pPr marL="57150" lvl="1" indent="-57150" algn="l" defTabSz="444500">
            <a:lnSpc>
              <a:spcPct val="90000"/>
            </a:lnSpc>
            <a:spcBef>
              <a:spcPct val="0"/>
            </a:spcBef>
            <a:spcAft>
              <a:spcPct val="15000"/>
            </a:spcAft>
            <a:buChar char="•"/>
          </a:pPr>
          <a:r>
            <a:rPr lang="en-US" sz="1000" kern="1200"/>
            <a:t>Recommendations</a:t>
          </a:r>
        </a:p>
        <a:p>
          <a:pPr marL="57150" lvl="1" indent="-57150" algn="l" defTabSz="444500">
            <a:lnSpc>
              <a:spcPct val="90000"/>
            </a:lnSpc>
            <a:spcBef>
              <a:spcPct val="0"/>
            </a:spcBef>
            <a:spcAft>
              <a:spcPct val="15000"/>
            </a:spcAft>
            <a:buChar char="•"/>
          </a:pPr>
          <a:r>
            <a:rPr lang="en-US" sz="1000" kern="1200"/>
            <a:t>Business Impacts</a:t>
          </a:r>
        </a:p>
        <a:p>
          <a:pPr marL="57150" lvl="1" indent="-57150" algn="l" defTabSz="444500">
            <a:lnSpc>
              <a:spcPct val="90000"/>
            </a:lnSpc>
            <a:spcBef>
              <a:spcPct val="0"/>
            </a:spcBef>
            <a:spcAft>
              <a:spcPct val="15000"/>
            </a:spcAft>
            <a:buChar char="•"/>
          </a:pPr>
          <a:r>
            <a:rPr lang="en-US" sz="1000" kern="1200"/>
            <a:t>Next Steps and Timeline </a:t>
          </a:r>
        </a:p>
        <a:p>
          <a:pPr marL="57150" lvl="1" indent="-57150" algn="l" defTabSz="444500">
            <a:lnSpc>
              <a:spcPct val="90000"/>
            </a:lnSpc>
            <a:spcBef>
              <a:spcPct val="0"/>
            </a:spcBef>
            <a:spcAft>
              <a:spcPct val="15000"/>
            </a:spcAft>
            <a:buChar char="•"/>
          </a:pPr>
          <a:r>
            <a:rPr lang="en-US" sz="1000" kern="1200"/>
            <a:t>Summary</a:t>
          </a:r>
        </a:p>
      </dsp:txBody>
      <dsp:txXfrm>
        <a:off x="0" y="3936900"/>
        <a:ext cx="6492875" cy="1071000"/>
      </dsp:txXfrm>
    </dsp:sp>
    <dsp:sp modelId="{1529E4ED-5604-4C64-9D00-09D8C16FDC58}">
      <dsp:nvSpPr>
        <dsp:cNvPr id="0" name=""/>
        <dsp:cNvSpPr/>
      </dsp:nvSpPr>
      <dsp:spPr>
        <a:xfrm>
          <a:off x="324643" y="3789300"/>
          <a:ext cx="4545012" cy="295200"/>
        </a:xfrm>
        <a:prstGeom prst="roundRect">
          <a:avLst/>
        </a:prstGeom>
        <a:solidFill>
          <a:schemeClr val="accent2">
            <a:hueOff val="-3593961"/>
            <a:satOff val="24722"/>
            <a:lumOff val="274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791" tIns="0" rIns="171791" bIns="0" numCol="1" spcCol="1270" anchor="ctr" anchorCtr="0">
          <a:noAutofit/>
        </a:bodyPr>
        <a:lstStyle/>
        <a:p>
          <a:pPr marL="0" lvl="0" indent="0" algn="l" defTabSz="444500">
            <a:lnSpc>
              <a:spcPct val="90000"/>
            </a:lnSpc>
            <a:spcBef>
              <a:spcPct val="0"/>
            </a:spcBef>
            <a:spcAft>
              <a:spcPct val="35000"/>
            </a:spcAft>
            <a:buNone/>
          </a:pPr>
          <a:r>
            <a:rPr lang="en-US" sz="1000" b="1" kern="1200"/>
            <a:t>Results and Recommendations</a:t>
          </a:r>
          <a:endParaRPr lang="en-US" sz="1000" kern="1200"/>
        </a:p>
      </dsp:txBody>
      <dsp:txXfrm>
        <a:off x="339053" y="3803710"/>
        <a:ext cx="4516192" cy="2663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C59FEE-EF4C-456C-8AFD-764CAD5F113D}">
      <dsp:nvSpPr>
        <dsp:cNvPr id="0" name=""/>
        <dsp:cNvSpPr/>
      </dsp:nvSpPr>
      <dsp:spPr>
        <a:xfrm>
          <a:off x="2798" y="356790"/>
          <a:ext cx="1043929" cy="10439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7504DEB-81FE-408C-B52E-629BCE4B9824}">
      <dsp:nvSpPr>
        <dsp:cNvPr id="0" name=""/>
        <dsp:cNvSpPr/>
      </dsp:nvSpPr>
      <dsp:spPr>
        <a:xfrm>
          <a:off x="2798" y="1589568"/>
          <a:ext cx="2982656" cy="447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33500">
            <a:lnSpc>
              <a:spcPct val="90000"/>
            </a:lnSpc>
            <a:spcBef>
              <a:spcPct val="0"/>
            </a:spcBef>
            <a:spcAft>
              <a:spcPct val="35000"/>
            </a:spcAft>
            <a:buNone/>
            <a:defRPr b="1"/>
          </a:pPr>
          <a:r>
            <a:rPr lang="en-CA" sz="3000" kern="1200"/>
            <a:t>Small Institutions</a:t>
          </a:r>
          <a:endParaRPr lang="en-US" sz="3000" kern="1200"/>
        </a:p>
      </dsp:txBody>
      <dsp:txXfrm>
        <a:off x="2798" y="1589568"/>
        <a:ext cx="2982656" cy="447398"/>
      </dsp:txXfrm>
    </dsp:sp>
    <dsp:sp modelId="{F003B6E8-EA63-4A20-9E96-0AC9EA2E1DC1}">
      <dsp:nvSpPr>
        <dsp:cNvPr id="0" name=""/>
        <dsp:cNvSpPr/>
      </dsp:nvSpPr>
      <dsp:spPr>
        <a:xfrm>
          <a:off x="2798" y="2124803"/>
          <a:ext cx="2982656" cy="2623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CA" sz="1700" kern="1200"/>
            <a:t>For smaller institutions, the solution can be implemented more quickly as fewer large changes need to be made, in these cases an implementation period of 12-16 months could be realistic.</a:t>
          </a:r>
          <a:endParaRPr lang="en-US" sz="1700" kern="1200"/>
        </a:p>
      </dsp:txBody>
      <dsp:txXfrm>
        <a:off x="2798" y="2124803"/>
        <a:ext cx="2982656" cy="2623806"/>
      </dsp:txXfrm>
    </dsp:sp>
    <dsp:sp modelId="{17C3467D-F50B-44A0-998E-EF6A152FB798}">
      <dsp:nvSpPr>
        <dsp:cNvPr id="0" name=""/>
        <dsp:cNvSpPr/>
      </dsp:nvSpPr>
      <dsp:spPr>
        <a:xfrm>
          <a:off x="3507419" y="356790"/>
          <a:ext cx="1043929" cy="10439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AA8AB35-0513-4CB1-B71B-DFDC78E78FCD}">
      <dsp:nvSpPr>
        <dsp:cNvPr id="0" name=""/>
        <dsp:cNvSpPr/>
      </dsp:nvSpPr>
      <dsp:spPr>
        <a:xfrm>
          <a:off x="3507419" y="1589568"/>
          <a:ext cx="2982656" cy="447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333500">
            <a:lnSpc>
              <a:spcPct val="90000"/>
            </a:lnSpc>
            <a:spcBef>
              <a:spcPct val="0"/>
            </a:spcBef>
            <a:spcAft>
              <a:spcPct val="35000"/>
            </a:spcAft>
            <a:buNone/>
            <a:defRPr b="1"/>
          </a:pPr>
          <a:r>
            <a:rPr lang="en-CA" sz="3000" kern="1200"/>
            <a:t>Large Institutions</a:t>
          </a:r>
          <a:endParaRPr lang="en-US" sz="3000" kern="1200"/>
        </a:p>
      </dsp:txBody>
      <dsp:txXfrm>
        <a:off x="3507419" y="1589568"/>
        <a:ext cx="2982656" cy="447398"/>
      </dsp:txXfrm>
    </dsp:sp>
    <dsp:sp modelId="{1EA9D342-715E-4344-8EE6-E9EA7BB594BB}">
      <dsp:nvSpPr>
        <dsp:cNvPr id="0" name=""/>
        <dsp:cNvSpPr/>
      </dsp:nvSpPr>
      <dsp:spPr>
        <a:xfrm>
          <a:off x="3507419" y="2124803"/>
          <a:ext cx="2982656" cy="2623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CA" sz="1700" kern="1200"/>
            <a:t>For larger institutions such as big banks, where applications come in from hundreds of different cities and large corporate structure makes new solutions difficult to implement as they must integrate with all of the existing technologies and policies, here it may take as long as 5 years to implement this solution.</a:t>
          </a:r>
          <a:endParaRPr lang="en-US" sz="1700" kern="1200"/>
        </a:p>
      </dsp:txBody>
      <dsp:txXfrm>
        <a:off x="3507419" y="2124803"/>
        <a:ext cx="2982656" cy="26238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0CBDEE-4AF0-48BB-9DB9-969AE9166B31}">
      <dsp:nvSpPr>
        <dsp:cNvPr id="0" name=""/>
        <dsp:cNvSpPr/>
      </dsp:nvSpPr>
      <dsp:spPr>
        <a:xfrm>
          <a:off x="7160" y="272789"/>
          <a:ext cx="1016358" cy="10163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CE21F36-564C-412E-A10C-9A8E9CA8CB8C}">
      <dsp:nvSpPr>
        <dsp:cNvPr id="0" name=""/>
        <dsp:cNvSpPr/>
      </dsp:nvSpPr>
      <dsp:spPr>
        <a:xfrm>
          <a:off x="7160" y="1398842"/>
          <a:ext cx="2903880" cy="598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CA" sz="1400" kern="1200"/>
            <a:t>The data is readily available and accessible</a:t>
          </a:r>
          <a:endParaRPr lang="en-US" sz="1400" kern="1200"/>
        </a:p>
      </dsp:txBody>
      <dsp:txXfrm>
        <a:off x="7160" y="1398842"/>
        <a:ext cx="2903880" cy="598925"/>
      </dsp:txXfrm>
    </dsp:sp>
    <dsp:sp modelId="{A375D7C5-1295-4C40-9801-B9580AD1F1B9}">
      <dsp:nvSpPr>
        <dsp:cNvPr id="0" name=""/>
        <dsp:cNvSpPr/>
      </dsp:nvSpPr>
      <dsp:spPr>
        <a:xfrm>
          <a:off x="7160" y="2048789"/>
          <a:ext cx="2903880" cy="775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CA" sz="1100" kern="1200"/>
            <a:t>The data does not need to be cleanly organized but there must be a digital copy of everything, and the data should hopefully have some consistent data points across all applicants to be able to determine trends</a:t>
          </a:r>
          <a:endParaRPr lang="en-US" sz="1100" kern="1200"/>
        </a:p>
      </dsp:txBody>
      <dsp:txXfrm>
        <a:off x="7160" y="2048789"/>
        <a:ext cx="2903880" cy="775059"/>
      </dsp:txXfrm>
    </dsp:sp>
    <dsp:sp modelId="{3706B494-1667-4747-847B-61A5FDCB2D31}">
      <dsp:nvSpPr>
        <dsp:cNvPr id="0" name=""/>
        <dsp:cNvSpPr/>
      </dsp:nvSpPr>
      <dsp:spPr>
        <a:xfrm>
          <a:off x="3419219" y="272789"/>
          <a:ext cx="1016358" cy="10163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00C1722-5F07-4008-84BD-967474EC44D4}">
      <dsp:nvSpPr>
        <dsp:cNvPr id="0" name=""/>
        <dsp:cNvSpPr/>
      </dsp:nvSpPr>
      <dsp:spPr>
        <a:xfrm>
          <a:off x="3419219" y="1398842"/>
          <a:ext cx="2903880" cy="598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CA" sz="1400" kern="1200"/>
            <a:t>The financial institution can pivot their process towards one of automation</a:t>
          </a:r>
          <a:endParaRPr lang="en-US" sz="1400" kern="1200"/>
        </a:p>
      </dsp:txBody>
      <dsp:txXfrm>
        <a:off x="3419219" y="1398842"/>
        <a:ext cx="2903880" cy="598925"/>
      </dsp:txXfrm>
    </dsp:sp>
    <dsp:sp modelId="{78E2BE4E-89AB-4F62-B4E6-81AC956179F6}">
      <dsp:nvSpPr>
        <dsp:cNvPr id="0" name=""/>
        <dsp:cNvSpPr/>
      </dsp:nvSpPr>
      <dsp:spPr>
        <a:xfrm>
          <a:off x="3419219" y="2048789"/>
          <a:ext cx="2903880" cy="775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CA" sz="1100" kern="1200"/>
            <a:t>Some Institutions may have limitations due to policy or lack of internal expertise</a:t>
          </a:r>
          <a:endParaRPr lang="en-US" sz="1100" kern="1200"/>
        </a:p>
      </dsp:txBody>
      <dsp:txXfrm>
        <a:off x="3419219" y="2048789"/>
        <a:ext cx="2903880" cy="775059"/>
      </dsp:txXfrm>
    </dsp:sp>
    <dsp:sp modelId="{F39E122F-21B0-42E6-BA59-7B5E7626E3EE}">
      <dsp:nvSpPr>
        <dsp:cNvPr id="0" name=""/>
        <dsp:cNvSpPr/>
      </dsp:nvSpPr>
      <dsp:spPr>
        <a:xfrm>
          <a:off x="6831278" y="272789"/>
          <a:ext cx="1016358" cy="10163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1C7A161-0F7F-48B9-A38A-980F35A949C6}">
      <dsp:nvSpPr>
        <dsp:cNvPr id="0" name=""/>
        <dsp:cNvSpPr/>
      </dsp:nvSpPr>
      <dsp:spPr>
        <a:xfrm>
          <a:off x="6831278" y="1398842"/>
          <a:ext cx="2903880" cy="598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CA" sz="1400" kern="1200"/>
            <a:t>There are typical trends and rules for how loans are approved or denied</a:t>
          </a:r>
          <a:endParaRPr lang="en-US" sz="1400" kern="1200"/>
        </a:p>
      </dsp:txBody>
      <dsp:txXfrm>
        <a:off x="6831278" y="1398842"/>
        <a:ext cx="2903880" cy="598925"/>
      </dsp:txXfrm>
    </dsp:sp>
    <dsp:sp modelId="{1C307E89-53DF-4453-A67F-24D490C9E7C9}">
      <dsp:nvSpPr>
        <dsp:cNvPr id="0" name=""/>
        <dsp:cNvSpPr/>
      </dsp:nvSpPr>
      <dsp:spPr>
        <a:xfrm>
          <a:off x="6831278" y="2048789"/>
          <a:ext cx="2903880" cy="7750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CA" sz="1100" kern="1200"/>
            <a:t>There must be a correlation between client data and risk rating for the machine learning algorithm to be accurate and useful</a:t>
          </a:r>
          <a:endParaRPr lang="en-US" sz="1100" kern="1200"/>
        </a:p>
      </dsp:txBody>
      <dsp:txXfrm>
        <a:off x="6831278" y="2048789"/>
        <a:ext cx="2903880" cy="7750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77B6D1-A854-4C37-A013-A612E569A7EB}">
      <dsp:nvSpPr>
        <dsp:cNvPr id="0" name=""/>
        <dsp:cNvSpPr/>
      </dsp:nvSpPr>
      <dsp:spPr>
        <a:xfrm>
          <a:off x="625409" y="40818"/>
          <a:ext cx="1749937" cy="174993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0D7799-EFD0-4461-AA7A-330860B2056E}">
      <dsp:nvSpPr>
        <dsp:cNvPr id="0" name=""/>
        <dsp:cNvSpPr/>
      </dsp:nvSpPr>
      <dsp:spPr>
        <a:xfrm>
          <a:off x="998346" y="413756"/>
          <a:ext cx="1004062" cy="100406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2408330-A190-4BC2-AE47-55D0D5173347}">
      <dsp:nvSpPr>
        <dsp:cNvPr id="0" name=""/>
        <dsp:cNvSpPr/>
      </dsp:nvSpPr>
      <dsp:spPr>
        <a:xfrm>
          <a:off x="66003" y="2335819"/>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CA" sz="1200" kern="1200"/>
            <a:t>The machine learning algorithm is supervised as it is trained off of a known and labeled dataset with determined outcomes</a:t>
          </a:r>
          <a:endParaRPr lang="en-US" sz="1200" kern="1200"/>
        </a:p>
      </dsp:txBody>
      <dsp:txXfrm>
        <a:off x="66003" y="2335819"/>
        <a:ext cx="2868750" cy="720000"/>
      </dsp:txXfrm>
    </dsp:sp>
    <dsp:sp modelId="{B474A40C-2327-4D2B-B839-39B2DA88DB2D}">
      <dsp:nvSpPr>
        <dsp:cNvPr id="0" name=""/>
        <dsp:cNvSpPr/>
      </dsp:nvSpPr>
      <dsp:spPr>
        <a:xfrm>
          <a:off x="3996190" y="40818"/>
          <a:ext cx="1749937" cy="174993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813432-C67B-4757-ABB3-F08FFD85E017}">
      <dsp:nvSpPr>
        <dsp:cNvPr id="0" name=""/>
        <dsp:cNvSpPr/>
      </dsp:nvSpPr>
      <dsp:spPr>
        <a:xfrm>
          <a:off x="4369128" y="413756"/>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4A7FD52-5CC1-414C-A5AF-524955DC2A50}">
      <dsp:nvSpPr>
        <dsp:cNvPr id="0" name=""/>
        <dsp:cNvSpPr/>
      </dsp:nvSpPr>
      <dsp:spPr>
        <a:xfrm>
          <a:off x="3436784" y="2335819"/>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CA" sz="1200" kern="1200"/>
            <a:t>Define a training and testing split of 30% test and 70% training</a:t>
          </a:r>
          <a:endParaRPr lang="en-US" sz="1200" kern="1200"/>
        </a:p>
      </dsp:txBody>
      <dsp:txXfrm>
        <a:off x="3436784" y="2335819"/>
        <a:ext cx="2868750" cy="720000"/>
      </dsp:txXfrm>
    </dsp:sp>
    <dsp:sp modelId="{073667A1-6F5B-4F24-97DF-CFD582FF85F7}">
      <dsp:nvSpPr>
        <dsp:cNvPr id="0" name=""/>
        <dsp:cNvSpPr/>
      </dsp:nvSpPr>
      <dsp:spPr>
        <a:xfrm>
          <a:off x="7366972" y="40818"/>
          <a:ext cx="1749937" cy="174993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107250-E9F5-4AC1-B0AA-D046292D051E}">
      <dsp:nvSpPr>
        <dsp:cNvPr id="0" name=""/>
        <dsp:cNvSpPr/>
      </dsp:nvSpPr>
      <dsp:spPr>
        <a:xfrm>
          <a:off x="7739909" y="413756"/>
          <a:ext cx="1004062" cy="100406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8EF5A3B-1772-4D97-B02D-68508409363A}">
      <dsp:nvSpPr>
        <dsp:cNvPr id="0" name=""/>
        <dsp:cNvSpPr/>
      </dsp:nvSpPr>
      <dsp:spPr>
        <a:xfrm>
          <a:off x="6807565" y="2335819"/>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CA" sz="1200" kern="1200"/>
            <a:t>Imported all the relevant and required libraries to run the several different machine learning algorithms</a:t>
          </a:r>
          <a:endParaRPr lang="en-US" sz="1200" kern="1200"/>
        </a:p>
      </dsp:txBody>
      <dsp:txXfrm>
        <a:off x="6807565" y="2335819"/>
        <a:ext cx="28687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F2D315-496F-4089-85F1-8C51DA01D25B}">
      <dsp:nvSpPr>
        <dsp:cNvPr id="0" name=""/>
        <dsp:cNvSpPr/>
      </dsp:nvSpPr>
      <dsp:spPr>
        <a:xfrm>
          <a:off x="1580376" y="97960"/>
          <a:ext cx="1510523" cy="14149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FCDFE1A-EE64-4C44-91CB-0B0A2D12BEBB}">
      <dsp:nvSpPr>
        <dsp:cNvPr id="0" name=""/>
        <dsp:cNvSpPr/>
      </dsp:nvSpPr>
      <dsp:spPr>
        <a:xfrm>
          <a:off x="177747" y="1637645"/>
          <a:ext cx="4315781" cy="606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b="1"/>
          </a:pPr>
          <a:r>
            <a:rPr lang="en-CA" sz="2100" kern="1200"/>
            <a:t>Employee Reduction</a:t>
          </a:r>
          <a:endParaRPr lang="en-US" sz="2100" kern="1200"/>
        </a:p>
      </dsp:txBody>
      <dsp:txXfrm>
        <a:off x="177747" y="1637645"/>
        <a:ext cx="4315781" cy="606408"/>
      </dsp:txXfrm>
    </dsp:sp>
    <dsp:sp modelId="{F9BCB4DC-C78E-46A4-96CE-1C63FDBEB3C2}">
      <dsp:nvSpPr>
        <dsp:cNvPr id="0" name=""/>
        <dsp:cNvSpPr/>
      </dsp:nvSpPr>
      <dsp:spPr>
        <a:xfrm>
          <a:off x="177747" y="2302068"/>
          <a:ext cx="4315781" cy="696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CA" sz="1600" kern="1200"/>
            <a:t>With the machine learning algorithm implemented, fewer man hours to process loan applications will be required</a:t>
          </a:r>
          <a:endParaRPr lang="en-US" sz="1600" kern="1200"/>
        </a:p>
      </dsp:txBody>
      <dsp:txXfrm>
        <a:off x="177747" y="2302068"/>
        <a:ext cx="4315781" cy="696608"/>
      </dsp:txXfrm>
    </dsp:sp>
    <dsp:sp modelId="{AEF5DBA9-FA7B-4DE7-A25E-8ACF97BC8B85}">
      <dsp:nvSpPr>
        <dsp:cNvPr id="0" name=""/>
        <dsp:cNvSpPr/>
      </dsp:nvSpPr>
      <dsp:spPr>
        <a:xfrm>
          <a:off x="6651419" y="97960"/>
          <a:ext cx="1510523" cy="14149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8E0086E-9B96-4277-8282-591E38EE0B17}">
      <dsp:nvSpPr>
        <dsp:cNvPr id="0" name=""/>
        <dsp:cNvSpPr/>
      </dsp:nvSpPr>
      <dsp:spPr>
        <a:xfrm>
          <a:off x="5248790" y="1637645"/>
          <a:ext cx="4315781" cy="6064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b="1"/>
          </a:pPr>
          <a:r>
            <a:rPr lang="en-CA" sz="2100" kern="1200"/>
            <a:t>Faster Loan application turn around times</a:t>
          </a:r>
          <a:endParaRPr lang="en-US" sz="2100" kern="1200"/>
        </a:p>
      </dsp:txBody>
      <dsp:txXfrm>
        <a:off x="5248790" y="1637645"/>
        <a:ext cx="4315781" cy="606408"/>
      </dsp:txXfrm>
    </dsp:sp>
    <dsp:sp modelId="{A1B47371-9E8F-4AD6-AE4D-E53F8575DE0F}">
      <dsp:nvSpPr>
        <dsp:cNvPr id="0" name=""/>
        <dsp:cNvSpPr/>
      </dsp:nvSpPr>
      <dsp:spPr>
        <a:xfrm>
          <a:off x="5248790" y="2302068"/>
          <a:ext cx="4315781" cy="696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CA" sz="1600" kern="1200"/>
            <a:t>Algorithm can operate around the clock or be scaled easily as demand fluctuates, application backlog can be reduced or eliminated completely</a:t>
          </a:r>
          <a:endParaRPr lang="en-US" sz="1600" kern="1200"/>
        </a:p>
      </dsp:txBody>
      <dsp:txXfrm>
        <a:off x="5248790" y="2302068"/>
        <a:ext cx="4315781" cy="6966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BF478-5E9C-41EB-96BD-651811DC4E47}">
      <dsp:nvSpPr>
        <dsp:cNvPr id="0" name=""/>
        <dsp:cNvSpPr/>
      </dsp:nvSpPr>
      <dsp:spPr>
        <a:xfrm>
          <a:off x="2076565" y="640881"/>
          <a:ext cx="446978" cy="91440"/>
        </a:xfrm>
        <a:custGeom>
          <a:avLst/>
          <a:gdLst/>
          <a:ahLst/>
          <a:cxnLst/>
          <a:rect l="0" t="0" r="0" b="0"/>
          <a:pathLst>
            <a:path>
              <a:moveTo>
                <a:pt x="0" y="45720"/>
              </a:moveTo>
              <a:lnTo>
                <a:pt x="446978"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88114" y="684213"/>
        <a:ext cx="23878" cy="4775"/>
      </dsp:txXfrm>
    </dsp:sp>
    <dsp:sp modelId="{0AE0E0BF-C58C-466A-A594-CC29346C2EDA}">
      <dsp:nvSpPr>
        <dsp:cNvPr id="0" name=""/>
        <dsp:cNvSpPr/>
      </dsp:nvSpPr>
      <dsp:spPr>
        <a:xfrm>
          <a:off x="1938" y="63673"/>
          <a:ext cx="2076426" cy="1245856"/>
        </a:xfrm>
        <a:prstGeom prst="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747" tIns="106801" rIns="101747" bIns="106801" numCol="1" spcCol="1270" anchor="ctr" anchorCtr="0">
          <a:noAutofit/>
        </a:bodyPr>
        <a:lstStyle/>
        <a:p>
          <a:pPr marL="0" lvl="0" indent="0" algn="ctr" defTabSz="533400">
            <a:lnSpc>
              <a:spcPct val="90000"/>
            </a:lnSpc>
            <a:spcBef>
              <a:spcPct val="0"/>
            </a:spcBef>
            <a:spcAft>
              <a:spcPct val="35000"/>
            </a:spcAft>
            <a:buNone/>
          </a:pPr>
          <a:r>
            <a:rPr lang="en-CA" sz="1200" kern="1200"/>
            <a:t>Establish the exact type of data set and parameters upon which the algorithm will be trained on and collect all data into raw dataset (months 1-3)</a:t>
          </a:r>
          <a:endParaRPr lang="en-US" sz="1200" kern="1200"/>
        </a:p>
      </dsp:txBody>
      <dsp:txXfrm>
        <a:off x="1938" y="63673"/>
        <a:ext cx="2076426" cy="1245856"/>
      </dsp:txXfrm>
    </dsp:sp>
    <dsp:sp modelId="{69CBAECB-B642-44DE-911E-AE092E132E22}">
      <dsp:nvSpPr>
        <dsp:cNvPr id="0" name=""/>
        <dsp:cNvSpPr/>
      </dsp:nvSpPr>
      <dsp:spPr>
        <a:xfrm>
          <a:off x="4630570" y="640881"/>
          <a:ext cx="446978" cy="91440"/>
        </a:xfrm>
        <a:custGeom>
          <a:avLst/>
          <a:gdLst/>
          <a:ahLst/>
          <a:cxnLst/>
          <a:rect l="0" t="0" r="0" b="0"/>
          <a:pathLst>
            <a:path>
              <a:moveTo>
                <a:pt x="0" y="45720"/>
              </a:moveTo>
              <a:lnTo>
                <a:pt x="446978" y="45720"/>
              </a:lnTo>
            </a:path>
          </a:pathLst>
        </a:custGeom>
        <a:noFill/>
        <a:ln w="9525" cap="rnd" cmpd="sng" algn="ctr">
          <a:solidFill>
            <a:schemeClr val="accent2">
              <a:hueOff val="-718792"/>
              <a:satOff val="4944"/>
              <a:lumOff val="54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42120" y="684213"/>
        <a:ext cx="23878" cy="4775"/>
      </dsp:txXfrm>
    </dsp:sp>
    <dsp:sp modelId="{045929B9-F92A-4F3E-AB0B-CA58F5C515F4}">
      <dsp:nvSpPr>
        <dsp:cNvPr id="0" name=""/>
        <dsp:cNvSpPr/>
      </dsp:nvSpPr>
      <dsp:spPr>
        <a:xfrm>
          <a:off x="2555943" y="63673"/>
          <a:ext cx="2076426" cy="1245856"/>
        </a:xfrm>
        <a:prstGeom prst="rect">
          <a:avLst/>
        </a:prstGeom>
        <a:solidFill>
          <a:schemeClr val="accent2">
            <a:hueOff val="-598994"/>
            <a:satOff val="4120"/>
            <a:lumOff val="45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747" tIns="106801" rIns="101747" bIns="106801" numCol="1" spcCol="1270" anchor="ctr" anchorCtr="0">
          <a:noAutofit/>
        </a:bodyPr>
        <a:lstStyle/>
        <a:p>
          <a:pPr marL="0" lvl="0" indent="0" algn="ctr" defTabSz="533400">
            <a:lnSpc>
              <a:spcPct val="90000"/>
            </a:lnSpc>
            <a:spcBef>
              <a:spcPct val="0"/>
            </a:spcBef>
            <a:spcAft>
              <a:spcPct val="35000"/>
            </a:spcAft>
            <a:buNone/>
          </a:pPr>
          <a:r>
            <a:rPr lang="en-CA" sz="1200" kern="1200"/>
            <a:t>Determine optimal clean up and normalization script for the raw dataset       (months 4-6)</a:t>
          </a:r>
          <a:endParaRPr lang="en-US" sz="1200" kern="1200"/>
        </a:p>
      </dsp:txBody>
      <dsp:txXfrm>
        <a:off x="2555943" y="63673"/>
        <a:ext cx="2076426" cy="1245856"/>
      </dsp:txXfrm>
    </dsp:sp>
    <dsp:sp modelId="{0D60AEEC-8347-4E53-862C-B494E59D9C99}">
      <dsp:nvSpPr>
        <dsp:cNvPr id="0" name=""/>
        <dsp:cNvSpPr/>
      </dsp:nvSpPr>
      <dsp:spPr>
        <a:xfrm>
          <a:off x="7184575" y="640881"/>
          <a:ext cx="446978" cy="91440"/>
        </a:xfrm>
        <a:custGeom>
          <a:avLst/>
          <a:gdLst/>
          <a:ahLst/>
          <a:cxnLst/>
          <a:rect l="0" t="0" r="0" b="0"/>
          <a:pathLst>
            <a:path>
              <a:moveTo>
                <a:pt x="0" y="45720"/>
              </a:moveTo>
              <a:lnTo>
                <a:pt x="446978" y="45720"/>
              </a:lnTo>
            </a:path>
          </a:pathLst>
        </a:custGeom>
        <a:noFill/>
        <a:ln w="9525" cap="rnd" cmpd="sng" algn="ctr">
          <a:solidFill>
            <a:schemeClr val="accent2">
              <a:hueOff val="-1437584"/>
              <a:satOff val="9889"/>
              <a:lumOff val="109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396125" y="684213"/>
        <a:ext cx="23878" cy="4775"/>
      </dsp:txXfrm>
    </dsp:sp>
    <dsp:sp modelId="{F9529465-FB36-4B87-9296-62892F0424C0}">
      <dsp:nvSpPr>
        <dsp:cNvPr id="0" name=""/>
        <dsp:cNvSpPr/>
      </dsp:nvSpPr>
      <dsp:spPr>
        <a:xfrm>
          <a:off x="5109948" y="63673"/>
          <a:ext cx="2076426" cy="1245856"/>
        </a:xfrm>
        <a:prstGeom prst="rect">
          <a:avLst/>
        </a:prstGeom>
        <a:solidFill>
          <a:schemeClr val="accent2">
            <a:hueOff val="-1197987"/>
            <a:satOff val="8241"/>
            <a:lumOff val="91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747" tIns="106801" rIns="101747" bIns="106801" numCol="1" spcCol="1270" anchor="ctr" anchorCtr="0">
          <a:noAutofit/>
        </a:bodyPr>
        <a:lstStyle/>
        <a:p>
          <a:pPr marL="0" lvl="0" indent="0" algn="ctr" defTabSz="533400">
            <a:lnSpc>
              <a:spcPct val="90000"/>
            </a:lnSpc>
            <a:spcBef>
              <a:spcPct val="0"/>
            </a:spcBef>
            <a:spcAft>
              <a:spcPct val="35000"/>
            </a:spcAft>
            <a:buNone/>
          </a:pPr>
          <a:r>
            <a:rPr lang="en-CA" sz="1200" kern="1200"/>
            <a:t>Test all algorithms with varying parameters to identify which is most accurate (months 7-10)</a:t>
          </a:r>
          <a:endParaRPr lang="en-US" sz="1200" kern="1200"/>
        </a:p>
      </dsp:txBody>
      <dsp:txXfrm>
        <a:off x="5109948" y="63673"/>
        <a:ext cx="2076426" cy="1245856"/>
      </dsp:txXfrm>
    </dsp:sp>
    <dsp:sp modelId="{89DCAC10-2AB9-4ADB-B63F-06CD6D04207B}">
      <dsp:nvSpPr>
        <dsp:cNvPr id="0" name=""/>
        <dsp:cNvSpPr/>
      </dsp:nvSpPr>
      <dsp:spPr>
        <a:xfrm>
          <a:off x="1040151" y="1307729"/>
          <a:ext cx="7662015" cy="446978"/>
        </a:xfrm>
        <a:custGeom>
          <a:avLst/>
          <a:gdLst/>
          <a:ahLst/>
          <a:cxnLst/>
          <a:rect l="0" t="0" r="0" b="0"/>
          <a:pathLst>
            <a:path>
              <a:moveTo>
                <a:pt x="7662015" y="0"/>
              </a:moveTo>
              <a:lnTo>
                <a:pt x="7662015" y="240589"/>
              </a:lnTo>
              <a:lnTo>
                <a:pt x="0" y="240589"/>
              </a:lnTo>
              <a:lnTo>
                <a:pt x="0" y="446978"/>
              </a:lnTo>
            </a:path>
          </a:pathLst>
        </a:custGeom>
        <a:noFill/>
        <a:ln w="9525" cap="rnd" cmpd="sng" algn="ctr">
          <a:solidFill>
            <a:schemeClr val="accent2">
              <a:hueOff val="-2156377"/>
              <a:satOff val="14833"/>
              <a:lumOff val="164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79237" y="1528831"/>
        <a:ext cx="383844" cy="4775"/>
      </dsp:txXfrm>
    </dsp:sp>
    <dsp:sp modelId="{3288419C-2B5B-4756-B0E1-168A5D39E9CD}">
      <dsp:nvSpPr>
        <dsp:cNvPr id="0" name=""/>
        <dsp:cNvSpPr/>
      </dsp:nvSpPr>
      <dsp:spPr>
        <a:xfrm>
          <a:off x="7663953" y="63673"/>
          <a:ext cx="2076426" cy="1245856"/>
        </a:xfrm>
        <a:prstGeom prst="rect">
          <a:avLst/>
        </a:prstGeom>
        <a:solidFill>
          <a:schemeClr val="accent2">
            <a:hueOff val="-1796981"/>
            <a:satOff val="12361"/>
            <a:lumOff val="137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747" tIns="106801" rIns="101747" bIns="106801" numCol="1" spcCol="1270" anchor="ctr" anchorCtr="0">
          <a:noAutofit/>
        </a:bodyPr>
        <a:lstStyle/>
        <a:p>
          <a:pPr marL="0" lvl="0" indent="0" algn="ctr" defTabSz="533400">
            <a:lnSpc>
              <a:spcPct val="90000"/>
            </a:lnSpc>
            <a:spcBef>
              <a:spcPct val="0"/>
            </a:spcBef>
            <a:spcAft>
              <a:spcPct val="35000"/>
            </a:spcAft>
            <a:buNone/>
          </a:pPr>
          <a:r>
            <a:rPr lang="en-CA" sz="1200" kern="1200"/>
            <a:t>Implement policies for future data collection and processing (months 11-13)</a:t>
          </a:r>
          <a:endParaRPr lang="en-US" sz="1200" kern="1200"/>
        </a:p>
      </dsp:txBody>
      <dsp:txXfrm>
        <a:off x="7663953" y="63673"/>
        <a:ext cx="2076426" cy="1245856"/>
      </dsp:txXfrm>
    </dsp:sp>
    <dsp:sp modelId="{98212891-47D0-412D-820C-E09266EDF86F}">
      <dsp:nvSpPr>
        <dsp:cNvPr id="0" name=""/>
        <dsp:cNvSpPr/>
      </dsp:nvSpPr>
      <dsp:spPr>
        <a:xfrm>
          <a:off x="2076565" y="2364316"/>
          <a:ext cx="446978" cy="91440"/>
        </a:xfrm>
        <a:custGeom>
          <a:avLst/>
          <a:gdLst/>
          <a:ahLst/>
          <a:cxnLst/>
          <a:rect l="0" t="0" r="0" b="0"/>
          <a:pathLst>
            <a:path>
              <a:moveTo>
                <a:pt x="0" y="45720"/>
              </a:moveTo>
              <a:lnTo>
                <a:pt x="446978" y="45720"/>
              </a:lnTo>
            </a:path>
          </a:pathLst>
        </a:custGeom>
        <a:noFill/>
        <a:ln w="9525" cap="rnd" cmpd="sng" algn="ctr">
          <a:solidFill>
            <a:schemeClr val="accent2">
              <a:hueOff val="-2875169"/>
              <a:satOff val="19778"/>
              <a:lumOff val="2195"/>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88114" y="2407648"/>
        <a:ext cx="23878" cy="4775"/>
      </dsp:txXfrm>
    </dsp:sp>
    <dsp:sp modelId="{78B4653D-F770-4B0E-856E-3E9D9D95EED5}">
      <dsp:nvSpPr>
        <dsp:cNvPr id="0" name=""/>
        <dsp:cNvSpPr/>
      </dsp:nvSpPr>
      <dsp:spPr>
        <a:xfrm>
          <a:off x="1938" y="1787108"/>
          <a:ext cx="2076426" cy="1245856"/>
        </a:xfrm>
        <a:prstGeom prst="rect">
          <a:avLst/>
        </a:prstGeom>
        <a:solidFill>
          <a:schemeClr val="accent2">
            <a:hueOff val="-2395974"/>
            <a:satOff val="16481"/>
            <a:lumOff val="182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747" tIns="106801" rIns="101747" bIns="106801" numCol="1" spcCol="1270" anchor="ctr" anchorCtr="0">
          <a:noAutofit/>
        </a:bodyPr>
        <a:lstStyle/>
        <a:p>
          <a:pPr marL="0" lvl="0" indent="0" algn="ctr" defTabSz="533400">
            <a:lnSpc>
              <a:spcPct val="90000"/>
            </a:lnSpc>
            <a:spcBef>
              <a:spcPct val="0"/>
            </a:spcBef>
            <a:spcAft>
              <a:spcPct val="35000"/>
            </a:spcAft>
            <a:buNone/>
          </a:pPr>
          <a:r>
            <a:rPr lang="en-CA" sz="1200" kern="1200"/>
            <a:t>Create a front end to the algorithm for the employees who will be utilizing the tool (months 14-18)</a:t>
          </a:r>
          <a:endParaRPr lang="en-US" sz="1200" kern="1200"/>
        </a:p>
      </dsp:txBody>
      <dsp:txXfrm>
        <a:off x="1938" y="1787108"/>
        <a:ext cx="2076426" cy="1245856"/>
      </dsp:txXfrm>
    </dsp:sp>
    <dsp:sp modelId="{3114FF92-90FE-40EE-B407-59B1017605C7}">
      <dsp:nvSpPr>
        <dsp:cNvPr id="0" name=""/>
        <dsp:cNvSpPr/>
      </dsp:nvSpPr>
      <dsp:spPr>
        <a:xfrm>
          <a:off x="4630570" y="2364316"/>
          <a:ext cx="446978" cy="91440"/>
        </a:xfrm>
        <a:custGeom>
          <a:avLst/>
          <a:gdLst/>
          <a:ahLst/>
          <a:cxnLst/>
          <a:rect l="0" t="0" r="0" b="0"/>
          <a:pathLst>
            <a:path>
              <a:moveTo>
                <a:pt x="0" y="45720"/>
              </a:moveTo>
              <a:lnTo>
                <a:pt x="446978" y="45720"/>
              </a:lnTo>
            </a:path>
          </a:pathLst>
        </a:custGeom>
        <a:noFill/>
        <a:ln w="9525" cap="rnd" cmpd="sng" algn="ctr">
          <a:solidFill>
            <a:schemeClr val="accent2">
              <a:hueOff val="-3593961"/>
              <a:satOff val="24722"/>
              <a:lumOff val="274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42120" y="2407648"/>
        <a:ext cx="23878" cy="4775"/>
      </dsp:txXfrm>
    </dsp:sp>
    <dsp:sp modelId="{1BE1BA43-155D-4556-B7BD-127C687C8641}">
      <dsp:nvSpPr>
        <dsp:cNvPr id="0" name=""/>
        <dsp:cNvSpPr/>
      </dsp:nvSpPr>
      <dsp:spPr>
        <a:xfrm>
          <a:off x="2555943" y="1787108"/>
          <a:ext cx="2076426" cy="1245856"/>
        </a:xfrm>
        <a:prstGeom prst="rect">
          <a:avLst/>
        </a:prstGeom>
        <a:solidFill>
          <a:schemeClr val="accent2">
            <a:hueOff val="-2994968"/>
            <a:satOff val="20602"/>
            <a:lumOff val="228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747" tIns="106801" rIns="101747" bIns="106801" numCol="1" spcCol="1270" anchor="ctr" anchorCtr="0">
          <a:noAutofit/>
        </a:bodyPr>
        <a:lstStyle/>
        <a:p>
          <a:pPr marL="0" lvl="0" indent="0" algn="ctr" defTabSz="533400">
            <a:lnSpc>
              <a:spcPct val="90000"/>
            </a:lnSpc>
            <a:spcBef>
              <a:spcPct val="0"/>
            </a:spcBef>
            <a:spcAft>
              <a:spcPct val="35000"/>
            </a:spcAft>
            <a:buNone/>
          </a:pPr>
          <a:r>
            <a:rPr lang="en-CA" sz="1200" kern="1200"/>
            <a:t>Begin solution rollout and continually test and make changes as needed based on feedback (months 19-31)</a:t>
          </a:r>
          <a:endParaRPr lang="en-US" sz="1200" kern="1200"/>
        </a:p>
      </dsp:txBody>
      <dsp:txXfrm>
        <a:off x="2555943" y="1787108"/>
        <a:ext cx="2076426" cy="1245856"/>
      </dsp:txXfrm>
    </dsp:sp>
    <dsp:sp modelId="{73D18251-3D4B-4CC9-AB41-37B2DC9D1785}">
      <dsp:nvSpPr>
        <dsp:cNvPr id="0" name=""/>
        <dsp:cNvSpPr/>
      </dsp:nvSpPr>
      <dsp:spPr>
        <a:xfrm>
          <a:off x="5109948" y="1787108"/>
          <a:ext cx="2076426" cy="1245856"/>
        </a:xfrm>
        <a:prstGeom prst="rect">
          <a:avLst/>
        </a:prstGeom>
        <a:solidFill>
          <a:schemeClr val="accent2">
            <a:hueOff val="-3593961"/>
            <a:satOff val="24722"/>
            <a:lumOff val="274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747" tIns="106801" rIns="101747" bIns="106801" numCol="1" spcCol="1270" anchor="ctr" anchorCtr="0">
          <a:noAutofit/>
        </a:bodyPr>
        <a:lstStyle/>
        <a:p>
          <a:pPr marL="0" lvl="0" indent="0" algn="ctr" defTabSz="533400">
            <a:lnSpc>
              <a:spcPct val="90000"/>
            </a:lnSpc>
            <a:spcBef>
              <a:spcPct val="0"/>
            </a:spcBef>
            <a:spcAft>
              <a:spcPct val="35000"/>
            </a:spcAft>
            <a:buNone/>
          </a:pPr>
          <a:r>
            <a:rPr lang="en-CA" sz="1200" kern="1200"/>
            <a:t>Implement full solution and reduce staff as needed (ongoing)</a:t>
          </a:r>
          <a:endParaRPr lang="en-US" sz="1200" kern="1200"/>
        </a:p>
      </dsp:txBody>
      <dsp:txXfrm>
        <a:off x="5109948" y="1787108"/>
        <a:ext cx="2076426" cy="12458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F7887A-AF1F-4C10-B1E9-FC10EEBF8CC5}">
      <dsp:nvSpPr>
        <dsp:cNvPr id="0" name=""/>
        <dsp:cNvSpPr/>
      </dsp:nvSpPr>
      <dsp:spPr>
        <a:xfrm>
          <a:off x="0" y="533747"/>
          <a:ext cx="2740027" cy="173991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03ED67-2E84-45CB-934A-3B08C42215B2}">
      <dsp:nvSpPr>
        <dsp:cNvPr id="0" name=""/>
        <dsp:cNvSpPr/>
      </dsp:nvSpPr>
      <dsp:spPr>
        <a:xfrm>
          <a:off x="304447" y="822972"/>
          <a:ext cx="2740027" cy="173991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a:t>Developed a deeper understanding of how to implement machine learning to real life applications</a:t>
          </a:r>
          <a:endParaRPr lang="en-US" sz="1500" kern="1200"/>
        </a:p>
      </dsp:txBody>
      <dsp:txXfrm>
        <a:off x="355407" y="873932"/>
        <a:ext cx="2638107" cy="1637997"/>
      </dsp:txXfrm>
    </dsp:sp>
    <dsp:sp modelId="{394A4C83-D653-455A-9391-53B3A6564121}">
      <dsp:nvSpPr>
        <dsp:cNvPr id="0" name=""/>
        <dsp:cNvSpPr/>
      </dsp:nvSpPr>
      <dsp:spPr>
        <a:xfrm>
          <a:off x="3348922" y="533747"/>
          <a:ext cx="2740027" cy="173991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118B50-55B5-458C-A440-C92086F5FF79}">
      <dsp:nvSpPr>
        <dsp:cNvPr id="0" name=""/>
        <dsp:cNvSpPr/>
      </dsp:nvSpPr>
      <dsp:spPr>
        <a:xfrm>
          <a:off x="3653369" y="822972"/>
          <a:ext cx="2740027" cy="173991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a:t>Learned of the limitations of machine learning and the importance of large datasets to train the algorithms upon</a:t>
          </a:r>
          <a:endParaRPr lang="en-US" sz="1500" kern="1200"/>
        </a:p>
      </dsp:txBody>
      <dsp:txXfrm>
        <a:off x="3704329" y="873932"/>
        <a:ext cx="2638107" cy="1637997"/>
      </dsp:txXfrm>
    </dsp:sp>
    <dsp:sp modelId="{A502F63A-DEE3-4B88-9974-CF65401445E8}">
      <dsp:nvSpPr>
        <dsp:cNvPr id="0" name=""/>
        <dsp:cNvSpPr/>
      </dsp:nvSpPr>
      <dsp:spPr>
        <a:xfrm>
          <a:off x="6697844" y="533747"/>
          <a:ext cx="2740027" cy="173991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DF75FA-4E61-432F-B62D-5DA3D81A2596}">
      <dsp:nvSpPr>
        <dsp:cNvPr id="0" name=""/>
        <dsp:cNvSpPr/>
      </dsp:nvSpPr>
      <dsp:spPr>
        <a:xfrm>
          <a:off x="7002291" y="822972"/>
          <a:ext cx="2740027" cy="173991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CA" sz="1500" kern="1200"/>
            <a:t>Became more familiar with each different machine learning model and their parameters, developing an understanding of the importance of fine tuning algorithms based on their application</a:t>
          </a:r>
          <a:endParaRPr lang="en-US" sz="1500" kern="1200"/>
        </a:p>
      </dsp:txBody>
      <dsp:txXfrm>
        <a:off x="7053251" y="873932"/>
        <a:ext cx="2638107" cy="163799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1D86C8-265F-4565-AE24-322F5F30A2BC}" type="datetimeFigureOut">
              <a:rPr lang="en-CA" smtClean="0"/>
              <a:t>2024-12-09</a:t>
            </a:fld>
            <a:endParaRPr lang="en-CA"/>
          </a:p>
        </p:txBody>
      </p:sp>
      <p:sp>
        <p:nvSpPr>
          <p:cNvPr id="5" name="Footer Placeholder 4"/>
          <p:cNvSpPr>
            <a:spLocks noGrp="1"/>
          </p:cNvSpPr>
          <p:nvPr>
            <p:ph type="ftr" sz="quarter" idx="11"/>
          </p:nvPr>
        </p:nvSpPr>
        <p:spPr>
          <a:xfrm>
            <a:off x="5332412" y="5883275"/>
            <a:ext cx="4324044" cy="365125"/>
          </a:xfrm>
        </p:spPr>
        <p:txBody>
          <a:bodyPr/>
          <a:lstStyle/>
          <a:p>
            <a:endParaRPr lang="en-CA"/>
          </a:p>
        </p:txBody>
      </p:sp>
      <p:sp>
        <p:nvSpPr>
          <p:cNvPr id="6" name="Slide Number Placeholder 5"/>
          <p:cNvSpPr>
            <a:spLocks noGrp="1"/>
          </p:cNvSpPr>
          <p:nvPr>
            <p:ph type="sldNum" sz="quarter" idx="12"/>
          </p:nvPr>
        </p:nvSpPr>
        <p:spPr/>
        <p:txBody>
          <a:bodyPr/>
          <a:lstStyle/>
          <a:p>
            <a:fld id="{8E42FD4A-3516-4EAF-B7D8-B37360F728DF}" type="slidenum">
              <a:rPr lang="en-CA" smtClean="0"/>
              <a:t>‹#›</a:t>
            </a:fld>
            <a:endParaRPr lang="en-CA"/>
          </a:p>
        </p:txBody>
      </p:sp>
    </p:spTree>
    <p:extLst>
      <p:ext uri="{BB962C8B-B14F-4D97-AF65-F5344CB8AC3E}">
        <p14:creationId xmlns:p14="http://schemas.microsoft.com/office/powerpoint/2010/main" val="199662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1D86C8-265F-4565-AE24-322F5F30A2BC}" type="datetimeFigureOut">
              <a:rPr lang="en-CA" smtClean="0"/>
              <a:t>2024-12-09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E42FD4A-3516-4EAF-B7D8-B37360F728DF}" type="slidenum">
              <a:rPr lang="en-CA" smtClean="0"/>
              <a:t>‹#›</a:t>
            </a:fld>
            <a:endParaRPr lang="en-CA"/>
          </a:p>
        </p:txBody>
      </p:sp>
    </p:spTree>
    <p:extLst>
      <p:ext uri="{BB962C8B-B14F-4D97-AF65-F5344CB8AC3E}">
        <p14:creationId xmlns:p14="http://schemas.microsoft.com/office/powerpoint/2010/main" val="584658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1D86C8-265F-4565-AE24-322F5F30A2BC}" type="datetimeFigureOut">
              <a:rPr lang="en-CA" smtClean="0"/>
              <a:t>2024-12-09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E42FD4A-3516-4EAF-B7D8-B37360F728DF}" type="slidenum">
              <a:rPr lang="en-CA" smtClean="0"/>
              <a:t>‹#›</a:t>
            </a:fld>
            <a:endParaRPr lang="en-CA"/>
          </a:p>
        </p:txBody>
      </p:sp>
    </p:spTree>
    <p:extLst>
      <p:ext uri="{BB962C8B-B14F-4D97-AF65-F5344CB8AC3E}">
        <p14:creationId xmlns:p14="http://schemas.microsoft.com/office/powerpoint/2010/main" val="3036002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1D86C8-265F-4565-AE24-322F5F30A2BC}" type="datetimeFigureOut">
              <a:rPr lang="en-CA" smtClean="0"/>
              <a:t>2024-12-09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E42FD4A-3516-4EAF-B7D8-B37360F728DF}" type="slidenum">
              <a:rPr lang="en-CA" smtClean="0"/>
              <a:t>‹#›</a:t>
            </a:fld>
            <a:endParaRPr lang="en-CA"/>
          </a:p>
        </p:txBody>
      </p:sp>
    </p:spTree>
    <p:extLst>
      <p:ext uri="{BB962C8B-B14F-4D97-AF65-F5344CB8AC3E}">
        <p14:creationId xmlns:p14="http://schemas.microsoft.com/office/powerpoint/2010/main" val="2315503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1D86C8-265F-4565-AE24-322F5F30A2BC}" type="datetimeFigureOut">
              <a:rPr lang="en-CA" smtClean="0"/>
              <a:t>2024-12-09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E42FD4A-3516-4EAF-B7D8-B37360F728DF}" type="slidenum">
              <a:rPr lang="en-CA" smtClean="0"/>
              <a:t>‹#›</a:t>
            </a:fld>
            <a:endParaRPr lang="en-CA"/>
          </a:p>
        </p:txBody>
      </p:sp>
    </p:spTree>
    <p:extLst>
      <p:ext uri="{BB962C8B-B14F-4D97-AF65-F5344CB8AC3E}">
        <p14:creationId xmlns:p14="http://schemas.microsoft.com/office/powerpoint/2010/main" val="1428902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1D86C8-265F-4565-AE24-322F5F30A2BC}" type="datetimeFigureOut">
              <a:rPr lang="en-CA" smtClean="0"/>
              <a:t>2024-12-09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E42FD4A-3516-4EAF-B7D8-B37360F728DF}" type="slidenum">
              <a:rPr lang="en-CA" smtClean="0"/>
              <a:t>‹#›</a:t>
            </a:fld>
            <a:endParaRPr lang="en-CA"/>
          </a:p>
        </p:txBody>
      </p:sp>
    </p:spTree>
    <p:extLst>
      <p:ext uri="{BB962C8B-B14F-4D97-AF65-F5344CB8AC3E}">
        <p14:creationId xmlns:p14="http://schemas.microsoft.com/office/powerpoint/2010/main" val="1915918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1D86C8-265F-4565-AE24-322F5F30A2BC}" type="datetimeFigureOut">
              <a:rPr lang="en-CA" smtClean="0"/>
              <a:t>2024-12-09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E42FD4A-3516-4EAF-B7D8-B37360F728DF}" type="slidenum">
              <a:rPr lang="en-CA" smtClean="0"/>
              <a:t>‹#›</a:t>
            </a:fld>
            <a:endParaRPr lang="en-CA"/>
          </a:p>
        </p:txBody>
      </p:sp>
    </p:spTree>
    <p:extLst>
      <p:ext uri="{BB962C8B-B14F-4D97-AF65-F5344CB8AC3E}">
        <p14:creationId xmlns:p14="http://schemas.microsoft.com/office/powerpoint/2010/main" val="2374537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1D86C8-265F-4565-AE24-322F5F30A2BC}" type="datetimeFigureOut">
              <a:rPr lang="en-CA" smtClean="0"/>
              <a:t>2024-12-09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E42FD4A-3516-4EAF-B7D8-B37360F728DF}" type="slidenum">
              <a:rPr lang="en-CA" smtClean="0"/>
              <a:t>‹#›</a:t>
            </a:fld>
            <a:endParaRPr lang="en-CA"/>
          </a:p>
        </p:txBody>
      </p:sp>
    </p:spTree>
    <p:extLst>
      <p:ext uri="{BB962C8B-B14F-4D97-AF65-F5344CB8AC3E}">
        <p14:creationId xmlns:p14="http://schemas.microsoft.com/office/powerpoint/2010/main" val="28933035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1D86C8-265F-4565-AE24-322F5F30A2BC}" type="datetimeFigureOut">
              <a:rPr lang="en-CA" smtClean="0"/>
              <a:t>2024-12-09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E42FD4A-3516-4EAF-B7D8-B37360F728DF}" type="slidenum">
              <a:rPr lang="en-CA" smtClean="0"/>
              <a:t>‹#›</a:t>
            </a:fld>
            <a:endParaRPr lang="en-CA"/>
          </a:p>
        </p:txBody>
      </p:sp>
    </p:spTree>
    <p:extLst>
      <p:ext uri="{BB962C8B-B14F-4D97-AF65-F5344CB8AC3E}">
        <p14:creationId xmlns:p14="http://schemas.microsoft.com/office/powerpoint/2010/main" val="23876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1D86C8-265F-4565-AE24-322F5F30A2BC}" type="datetimeFigureOut">
              <a:rPr lang="en-CA" smtClean="0"/>
              <a:t>2024-12-09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a:xfrm>
            <a:off x="10951856" y="5867131"/>
            <a:ext cx="551167" cy="365125"/>
          </a:xfrm>
        </p:spPr>
        <p:txBody>
          <a:bodyPr/>
          <a:lstStyle/>
          <a:p>
            <a:fld id="{8E42FD4A-3516-4EAF-B7D8-B37360F728DF}" type="slidenum">
              <a:rPr lang="en-CA" smtClean="0"/>
              <a:t>‹#›</a:t>
            </a:fld>
            <a:endParaRPr lang="en-CA"/>
          </a:p>
        </p:txBody>
      </p:sp>
    </p:spTree>
    <p:extLst>
      <p:ext uri="{BB962C8B-B14F-4D97-AF65-F5344CB8AC3E}">
        <p14:creationId xmlns:p14="http://schemas.microsoft.com/office/powerpoint/2010/main" val="2768270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1D86C8-265F-4565-AE24-322F5F30A2BC}" type="datetimeFigureOut">
              <a:rPr lang="en-CA" smtClean="0"/>
              <a:t>2024-12-09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E42FD4A-3516-4EAF-B7D8-B37360F728DF}" type="slidenum">
              <a:rPr lang="en-CA" smtClean="0"/>
              <a:t>‹#›</a:t>
            </a:fld>
            <a:endParaRPr lang="en-CA"/>
          </a:p>
        </p:txBody>
      </p:sp>
    </p:spTree>
    <p:extLst>
      <p:ext uri="{BB962C8B-B14F-4D97-AF65-F5344CB8AC3E}">
        <p14:creationId xmlns:p14="http://schemas.microsoft.com/office/powerpoint/2010/main" val="3093718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1D86C8-265F-4565-AE24-322F5F30A2BC}" type="datetimeFigureOut">
              <a:rPr lang="en-CA" smtClean="0"/>
              <a:t>2024-12-09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E42FD4A-3516-4EAF-B7D8-B37360F728DF}" type="slidenum">
              <a:rPr lang="en-CA" smtClean="0"/>
              <a:t>‹#›</a:t>
            </a:fld>
            <a:endParaRPr lang="en-CA"/>
          </a:p>
        </p:txBody>
      </p:sp>
    </p:spTree>
    <p:extLst>
      <p:ext uri="{BB962C8B-B14F-4D97-AF65-F5344CB8AC3E}">
        <p14:creationId xmlns:p14="http://schemas.microsoft.com/office/powerpoint/2010/main" val="4048135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1D86C8-265F-4565-AE24-322F5F30A2BC}" type="datetimeFigureOut">
              <a:rPr lang="en-CA" smtClean="0"/>
              <a:t>2024-12-09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E42FD4A-3516-4EAF-B7D8-B37360F728DF}" type="slidenum">
              <a:rPr lang="en-CA" smtClean="0"/>
              <a:t>‹#›</a:t>
            </a:fld>
            <a:endParaRPr lang="en-CA"/>
          </a:p>
        </p:txBody>
      </p:sp>
    </p:spTree>
    <p:extLst>
      <p:ext uri="{BB962C8B-B14F-4D97-AF65-F5344CB8AC3E}">
        <p14:creationId xmlns:p14="http://schemas.microsoft.com/office/powerpoint/2010/main" val="3112811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1D86C8-265F-4565-AE24-322F5F30A2BC}" type="datetimeFigureOut">
              <a:rPr lang="en-CA" smtClean="0"/>
              <a:t>2024-12-09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E42FD4A-3516-4EAF-B7D8-B37360F728DF}" type="slidenum">
              <a:rPr lang="en-CA" smtClean="0"/>
              <a:t>‹#›</a:t>
            </a:fld>
            <a:endParaRPr lang="en-CA"/>
          </a:p>
        </p:txBody>
      </p:sp>
    </p:spTree>
    <p:extLst>
      <p:ext uri="{BB962C8B-B14F-4D97-AF65-F5344CB8AC3E}">
        <p14:creationId xmlns:p14="http://schemas.microsoft.com/office/powerpoint/2010/main" val="2819581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1D86C8-265F-4565-AE24-322F5F30A2BC}" type="datetimeFigureOut">
              <a:rPr lang="en-CA" smtClean="0"/>
              <a:t>2024-12-09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E42FD4A-3516-4EAF-B7D8-B37360F728DF}" type="slidenum">
              <a:rPr lang="en-CA" smtClean="0"/>
              <a:t>‹#›</a:t>
            </a:fld>
            <a:endParaRPr lang="en-CA"/>
          </a:p>
        </p:txBody>
      </p:sp>
    </p:spTree>
    <p:extLst>
      <p:ext uri="{BB962C8B-B14F-4D97-AF65-F5344CB8AC3E}">
        <p14:creationId xmlns:p14="http://schemas.microsoft.com/office/powerpoint/2010/main" val="3532847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1D86C8-265F-4565-AE24-322F5F30A2BC}" type="datetimeFigureOut">
              <a:rPr lang="en-CA" smtClean="0"/>
              <a:t>2024-12-09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E42FD4A-3516-4EAF-B7D8-B37360F728DF}" type="slidenum">
              <a:rPr lang="en-CA" smtClean="0"/>
              <a:t>‹#›</a:t>
            </a:fld>
            <a:endParaRPr lang="en-CA"/>
          </a:p>
        </p:txBody>
      </p:sp>
    </p:spTree>
    <p:extLst>
      <p:ext uri="{BB962C8B-B14F-4D97-AF65-F5344CB8AC3E}">
        <p14:creationId xmlns:p14="http://schemas.microsoft.com/office/powerpoint/2010/main" val="2746467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1D86C8-265F-4565-AE24-322F5F30A2BC}" type="datetimeFigureOut">
              <a:rPr lang="en-CA" smtClean="0"/>
              <a:t>2024-12-09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E42FD4A-3516-4EAF-B7D8-B37360F728DF}" type="slidenum">
              <a:rPr lang="en-CA" smtClean="0"/>
              <a:t>‹#›</a:t>
            </a:fld>
            <a:endParaRPr lang="en-CA"/>
          </a:p>
        </p:txBody>
      </p:sp>
    </p:spTree>
    <p:extLst>
      <p:ext uri="{BB962C8B-B14F-4D97-AF65-F5344CB8AC3E}">
        <p14:creationId xmlns:p14="http://schemas.microsoft.com/office/powerpoint/2010/main" val="3356031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21D86C8-265F-4565-AE24-322F5F30A2BC}" type="datetimeFigureOut">
              <a:rPr lang="en-CA" smtClean="0"/>
              <a:t>2024-12-09</a:t>
            </a:fld>
            <a:endParaRPr lang="en-CA"/>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CA"/>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E42FD4A-3516-4EAF-B7D8-B37360F728DF}" type="slidenum">
              <a:rPr lang="en-CA" smtClean="0"/>
              <a:t>‹#›</a:t>
            </a:fld>
            <a:endParaRPr lang="en-CA"/>
          </a:p>
        </p:txBody>
      </p:sp>
    </p:spTree>
    <p:extLst>
      <p:ext uri="{BB962C8B-B14F-4D97-AF65-F5344CB8AC3E}">
        <p14:creationId xmlns:p14="http://schemas.microsoft.com/office/powerpoint/2010/main" val="29621376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34.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333EC-766B-9E2E-85F8-97300AA46092}"/>
              </a:ext>
            </a:extLst>
          </p:cNvPr>
          <p:cNvSpPr>
            <a:spLocks noGrp="1"/>
          </p:cNvSpPr>
          <p:nvPr>
            <p:ph type="ctrTitle"/>
          </p:nvPr>
        </p:nvSpPr>
        <p:spPr/>
        <p:txBody>
          <a:bodyPr>
            <a:normAutofit fontScale="90000"/>
          </a:bodyPr>
          <a:lstStyle/>
          <a:p>
            <a:r>
              <a:rPr lang="en-CA"/>
              <a:t>Predicting Loan Applicant Risk Profile Using Machine Learning</a:t>
            </a:r>
          </a:p>
        </p:txBody>
      </p:sp>
      <p:sp>
        <p:nvSpPr>
          <p:cNvPr id="3" name="Subtitle 2">
            <a:extLst>
              <a:ext uri="{FF2B5EF4-FFF2-40B4-BE49-F238E27FC236}">
                <a16:creationId xmlns:a16="http://schemas.microsoft.com/office/drawing/2014/main" id="{41AE4B65-52C4-81A5-A785-B1A654BC6FB4}"/>
              </a:ext>
            </a:extLst>
          </p:cNvPr>
          <p:cNvSpPr>
            <a:spLocks noGrp="1"/>
          </p:cNvSpPr>
          <p:nvPr>
            <p:ph type="subTitle" idx="1"/>
          </p:nvPr>
        </p:nvSpPr>
        <p:spPr/>
        <p:txBody>
          <a:bodyPr/>
          <a:lstStyle/>
          <a:p>
            <a:r>
              <a:rPr lang="en-CA"/>
              <a:t>Commerce 3FN3 Big Data in Finance</a:t>
            </a:r>
          </a:p>
          <a:p>
            <a:r>
              <a:rPr lang="en-CA"/>
              <a:t>G-15</a:t>
            </a:r>
          </a:p>
          <a:p>
            <a:endParaRPr lang="en-CA"/>
          </a:p>
        </p:txBody>
      </p:sp>
    </p:spTree>
    <p:extLst>
      <p:ext uri="{BB962C8B-B14F-4D97-AF65-F5344CB8AC3E}">
        <p14:creationId xmlns:p14="http://schemas.microsoft.com/office/powerpoint/2010/main" val="3270274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lculator, pen, compass, money and a paper with graphs printed on it">
            <a:extLst>
              <a:ext uri="{FF2B5EF4-FFF2-40B4-BE49-F238E27FC236}">
                <a16:creationId xmlns:a16="http://schemas.microsoft.com/office/drawing/2014/main" id="{73A8A009-2F21-937B-76A3-17B37FD29461}"/>
              </a:ext>
            </a:extLst>
          </p:cNvPr>
          <p:cNvPicPr>
            <a:picLocks noChangeAspect="1"/>
          </p:cNvPicPr>
          <p:nvPr/>
        </p:nvPicPr>
        <p:blipFill>
          <a:blip r:embed="rId3"/>
          <a:srcRect l="28834" r="24611" b="-1"/>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1" name="Group 10">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2"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3"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CA"/>
            </a:p>
          </p:txBody>
        </p:sp>
        <p:sp>
          <p:nvSpPr>
            <p:cNvPr id="1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CA"/>
            </a:p>
          </p:txBody>
        </p:sp>
        <p:sp>
          <p:nvSpPr>
            <p:cNvPr id="15"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16"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17"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CA"/>
            </a:p>
          </p:txBody>
        </p:sp>
      </p:grpSp>
      <p:sp>
        <p:nvSpPr>
          <p:cNvPr id="2" name="Title 1">
            <a:extLst>
              <a:ext uri="{FF2B5EF4-FFF2-40B4-BE49-F238E27FC236}">
                <a16:creationId xmlns:a16="http://schemas.microsoft.com/office/drawing/2014/main" id="{6E865A92-198D-A9EF-4BB3-FD442E0651C0}"/>
              </a:ext>
            </a:extLst>
          </p:cNvPr>
          <p:cNvSpPr>
            <a:spLocks noGrp="1"/>
          </p:cNvSpPr>
          <p:nvPr>
            <p:ph type="title"/>
          </p:nvPr>
        </p:nvSpPr>
        <p:spPr>
          <a:xfrm>
            <a:off x="972080" y="685800"/>
            <a:ext cx="5260680" cy="1752599"/>
          </a:xfrm>
        </p:spPr>
        <p:txBody>
          <a:bodyPr>
            <a:normAutofit/>
          </a:bodyPr>
          <a:lstStyle/>
          <a:p>
            <a:pPr algn="l"/>
            <a:r>
              <a:rPr lang="en-CA"/>
              <a:t>Potential Savings and Improvements</a:t>
            </a:r>
          </a:p>
        </p:txBody>
      </p:sp>
      <p:sp>
        <p:nvSpPr>
          <p:cNvPr id="3" name="Content Placeholder 2">
            <a:extLst>
              <a:ext uri="{FF2B5EF4-FFF2-40B4-BE49-F238E27FC236}">
                <a16:creationId xmlns:a16="http://schemas.microsoft.com/office/drawing/2014/main" id="{110FCBAC-E635-FD82-28DB-5A7E5FE52CB6}"/>
              </a:ext>
            </a:extLst>
          </p:cNvPr>
          <p:cNvSpPr>
            <a:spLocks noGrp="1"/>
          </p:cNvSpPr>
          <p:nvPr>
            <p:ph idx="1"/>
          </p:nvPr>
        </p:nvSpPr>
        <p:spPr>
          <a:xfrm>
            <a:off x="487161" y="2305538"/>
            <a:ext cx="5260680" cy="4316047"/>
          </a:xfrm>
        </p:spPr>
        <p:txBody>
          <a:bodyPr vert="horz" lIns="91440" tIns="45720" rIns="91440" bIns="45720" rtlCol="0" anchor="ctr">
            <a:noAutofit/>
          </a:bodyPr>
          <a:lstStyle/>
          <a:p>
            <a:pPr marL="742950" lvl="1" indent="-285750">
              <a:lnSpc>
                <a:spcPct val="90000"/>
              </a:lnSpc>
              <a:buFont typeface="Courier New" panose="02070309020205020404" pitchFamily="49" charset="0"/>
              <a:buChar char="o"/>
            </a:pPr>
            <a:r>
              <a:rPr lang="en-CA" sz="1200" kern="100">
                <a:effectLst/>
                <a:latin typeface="Arial"/>
                <a:ea typeface="Aptos" panose="020B0004020202020204" pitchFamily="34" charset="0"/>
                <a:cs typeface="Times New Roman"/>
              </a:rPr>
              <a:t>The solution has broad implications for the financial sector. Since loan applications are not spaced out linearly, a backlog of applications can often exist leading to overworked staff who are prone to making mistakes in the approval or denial of loan applications. This solution can be scaled very easily to meet the demand at a given time by utilizing more compute power which can otherwise be held in reserve for minimal costs. The direct savings for the financial institutions come from the reduced staff requirement for loan processing. A quantitative amount of savings cannot be determined at this stage of the solution however, the solution does have the potential to eliminate the need for human intervention in the loan processing system. There are also indirect savings created through a reduction in loan acceptance errors which could otherwise result in a loan not being repaid.</a:t>
            </a:r>
          </a:p>
          <a:p>
            <a:pPr marL="742950" lvl="1" indent="-285750">
              <a:lnSpc>
                <a:spcPct val="90000"/>
              </a:lnSpc>
              <a:spcAft>
                <a:spcPts val="800"/>
              </a:spcAft>
              <a:buFont typeface="Courier New" panose="02070309020205020404" pitchFamily="49" charset="0"/>
              <a:buChar char="o"/>
            </a:pPr>
            <a:r>
              <a:rPr lang="en-CA" sz="1200" kern="100">
                <a:effectLst/>
                <a:latin typeface="Arial"/>
                <a:ea typeface="Aptos" panose="020B0004020202020204" pitchFamily="34" charset="0"/>
                <a:cs typeface="Times New Roman"/>
              </a:rPr>
              <a:t>Another important improvement for the financial institutions, is the ability to scale the solution to meet demand relatively quickly and easily when compared to hiring more employees to meet demand. This almost instantaneous ability to scale means that the institutions can process loans faster, leaving clients waiting for a shorter period of time resulting in a better customer experience which could increase product demand and subsequently revenue.</a:t>
            </a:r>
          </a:p>
          <a:p>
            <a:pPr>
              <a:lnSpc>
                <a:spcPct val="90000"/>
              </a:lnSpc>
            </a:pPr>
            <a:endParaRPr lang="en-CA" sz="1000"/>
          </a:p>
        </p:txBody>
      </p:sp>
    </p:spTree>
    <p:extLst>
      <p:ext uri="{BB962C8B-B14F-4D97-AF65-F5344CB8AC3E}">
        <p14:creationId xmlns:p14="http://schemas.microsoft.com/office/powerpoint/2010/main" val="1182325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3" name="Group 1032">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1034"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5"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7" name="Group 1036">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1038"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039"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CA"/>
            </a:p>
          </p:txBody>
        </p:sp>
        <p:sp>
          <p:nvSpPr>
            <p:cNvPr id="1040"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CA"/>
            </a:p>
          </p:txBody>
        </p:sp>
        <p:sp>
          <p:nvSpPr>
            <p:cNvPr id="1041"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1042"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1043"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CA"/>
            </a:p>
          </p:txBody>
        </p:sp>
      </p:grpSp>
      <p:sp>
        <p:nvSpPr>
          <p:cNvPr id="2" name="Title 1">
            <a:extLst>
              <a:ext uri="{FF2B5EF4-FFF2-40B4-BE49-F238E27FC236}">
                <a16:creationId xmlns:a16="http://schemas.microsoft.com/office/drawing/2014/main" id="{E09915C9-429B-37B2-400D-911D23672618}"/>
              </a:ext>
            </a:extLst>
          </p:cNvPr>
          <p:cNvSpPr>
            <a:spLocks noGrp="1"/>
          </p:cNvSpPr>
          <p:nvPr>
            <p:ph type="title"/>
          </p:nvPr>
        </p:nvSpPr>
        <p:spPr>
          <a:xfrm>
            <a:off x="3962399" y="685800"/>
            <a:ext cx="7345891" cy="1413933"/>
          </a:xfrm>
        </p:spPr>
        <p:txBody>
          <a:bodyPr>
            <a:normAutofit/>
          </a:bodyPr>
          <a:lstStyle/>
          <a:p>
            <a:r>
              <a:rPr lang="en-CA"/>
              <a:t>Required Tools</a:t>
            </a:r>
          </a:p>
        </p:txBody>
      </p:sp>
      <p:pic>
        <p:nvPicPr>
          <p:cNvPr id="1026" name="Picture 2" descr="The Python Logo | Python Software Foundation">
            <a:extLst>
              <a:ext uri="{FF2B5EF4-FFF2-40B4-BE49-F238E27FC236}">
                <a16:creationId xmlns:a16="http://schemas.microsoft.com/office/drawing/2014/main" id="{BADB957B-B7CC-3F4D-BA01-2F17F0130E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9571" r="19302" b="1"/>
          <a:stretch/>
        </p:blipFill>
        <p:spPr bwMode="auto">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noFill/>
          <a:ln w="38100">
            <a:noFill/>
          </a:ln>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C8D0E98-4DE1-D691-716D-2421E2AA12BF}"/>
              </a:ext>
            </a:extLst>
          </p:cNvPr>
          <p:cNvSpPr>
            <a:spLocks noGrp="1"/>
          </p:cNvSpPr>
          <p:nvPr>
            <p:ph idx="1"/>
          </p:nvPr>
        </p:nvSpPr>
        <p:spPr>
          <a:xfrm>
            <a:off x="3843867" y="2048933"/>
            <a:ext cx="7659156" cy="3742267"/>
          </a:xfrm>
        </p:spPr>
        <p:txBody>
          <a:bodyPr>
            <a:normAutofit/>
          </a:bodyPr>
          <a:lstStyle/>
          <a:p>
            <a:pPr marL="742950" lvl="1" indent="-285750">
              <a:buFont typeface="Courier New" panose="02070309020205020404" pitchFamily="49" charset="0"/>
              <a:buChar char="o"/>
            </a:pPr>
            <a:r>
              <a:rPr lang="en-CA" kern="100">
                <a:effectLst/>
                <a:latin typeface="Arial" panose="020B0604020202020204" pitchFamily="34" charset="0"/>
                <a:ea typeface="Aptos" panose="020B0004020202020204" pitchFamily="34" charset="0"/>
                <a:cs typeface="Times New Roman" panose="02020603050405020304" pitchFamily="18" charset="0"/>
              </a:rPr>
              <a:t>Python</a:t>
            </a:r>
            <a:endParaRPr lang="en-CA" kern="10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buFont typeface="Courier New" panose="02070309020205020404" pitchFamily="49" charset="0"/>
              <a:buChar char="o"/>
            </a:pPr>
            <a:r>
              <a:rPr lang="en-CA" kern="100">
                <a:effectLst/>
                <a:latin typeface="Arial" panose="020B0604020202020204" pitchFamily="34" charset="0"/>
                <a:ea typeface="Aptos" panose="020B0004020202020204" pitchFamily="34" charset="0"/>
                <a:cs typeface="Times New Roman" panose="02020603050405020304" pitchFamily="18" charset="0"/>
              </a:rPr>
              <a:t>Libraries: pandas, numpy, sklearn</a:t>
            </a:r>
            <a:endParaRPr lang="en-CA" kern="10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spcAft>
                <a:spcPts val="800"/>
              </a:spcAft>
              <a:buFont typeface="Courier New" panose="02070309020205020404" pitchFamily="49" charset="0"/>
              <a:buChar char="o"/>
            </a:pPr>
            <a:r>
              <a:rPr lang="en-CA" kern="100">
                <a:effectLst/>
                <a:latin typeface="Arial" panose="020B0604020202020204" pitchFamily="34" charset="0"/>
                <a:ea typeface="Aptos" panose="020B0004020202020204" pitchFamily="34" charset="0"/>
                <a:cs typeface="Times New Roman" panose="02020603050405020304" pitchFamily="18" charset="0"/>
              </a:rPr>
              <a:t>Machine Learning Algorithms: Random Forests, K-Nearest Neighbours, Gradient Boosting, Naïve Bayes, Logistic Regression, SVC</a:t>
            </a:r>
            <a:endParaRPr lang="en-CA" kern="10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CA"/>
          </a:p>
        </p:txBody>
      </p:sp>
    </p:spTree>
    <p:extLst>
      <p:ext uri="{BB962C8B-B14F-4D97-AF65-F5344CB8AC3E}">
        <p14:creationId xmlns:p14="http://schemas.microsoft.com/office/powerpoint/2010/main" val="1229478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87A80-D94C-91DF-B5E6-1416D5EA1A19}"/>
              </a:ext>
            </a:extLst>
          </p:cNvPr>
          <p:cNvSpPr>
            <a:spLocks noGrp="1"/>
          </p:cNvSpPr>
          <p:nvPr>
            <p:ph type="title"/>
          </p:nvPr>
        </p:nvSpPr>
        <p:spPr>
          <a:xfrm>
            <a:off x="1484310" y="116732"/>
            <a:ext cx="10018713" cy="656617"/>
          </a:xfrm>
        </p:spPr>
        <p:txBody>
          <a:bodyPr>
            <a:normAutofit fontScale="90000"/>
          </a:bodyPr>
          <a:lstStyle/>
          <a:p>
            <a:r>
              <a:rPr lang="en-CA"/>
              <a:t>Implementation Plan</a:t>
            </a:r>
          </a:p>
        </p:txBody>
      </p:sp>
      <p:sp>
        <p:nvSpPr>
          <p:cNvPr id="3" name="Content Placeholder 2">
            <a:extLst>
              <a:ext uri="{FF2B5EF4-FFF2-40B4-BE49-F238E27FC236}">
                <a16:creationId xmlns:a16="http://schemas.microsoft.com/office/drawing/2014/main" id="{504F34EB-E485-E489-4FB5-CD9E59AF0151}"/>
              </a:ext>
            </a:extLst>
          </p:cNvPr>
          <p:cNvSpPr>
            <a:spLocks noGrp="1"/>
          </p:cNvSpPr>
          <p:nvPr>
            <p:ph idx="1"/>
          </p:nvPr>
        </p:nvSpPr>
        <p:spPr>
          <a:xfrm>
            <a:off x="1484310" y="844063"/>
            <a:ext cx="10018713" cy="5897206"/>
          </a:xfrm>
        </p:spPr>
        <p:txBody>
          <a:bodyPr>
            <a:normAutofit fontScale="92500" lnSpcReduction="20000"/>
          </a:bodyPr>
          <a:lstStyle/>
          <a:p>
            <a:r>
              <a:rPr lang="en-CA" sz="1700" kern="100">
                <a:effectLst/>
                <a:latin typeface="Arial"/>
                <a:ea typeface="Aptos" panose="020B0004020202020204" pitchFamily="34" charset="0"/>
                <a:cs typeface="Times New Roman"/>
              </a:rPr>
              <a:t>For this solution to be fully implemented and tested to be reliable enough for banks and lenders to implement to its fullest extent would take a significant amount of time.</a:t>
            </a:r>
          </a:p>
          <a:p>
            <a:r>
              <a:rPr lang="en-CA" sz="1700">
                <a:latin typeface="Arial"/>
                <a:cs typeface="Arial"/>
              </a:rPr>
              <a:t>Key Steps:</a:t>
            </a:r>
          </a:p>
          <a:p>
            <a:pPr marL="1143000" lvl="2" indent="-228600">
              <a:lnSpc>
                <a:spcPct val="110000"/>
              </a:lnSpc>
              <a:buFont typeface="Wingdings" panose="05000000000000000000" pitchFamily="2" charset="2"/>
              <a:buChar char=""/>
            </a:pPr>
            <a:r>
              <a:rPr lang="en-CA" sz="1300" kern="100">
                <a:effectLst/>
                <a:latin typeface="Arial"/>
                <a:ea typeface="Aptos" panose="020B0004020202020204" pitchFamily="34" charset="0"/>
                <a:cs typeface="Arial"/>
              </a:rPr>
              <a:t>Data gathering, cleanup, and normalization from all past applications</a:t>
            </a:r>
          </a:p>
          <a:p>
            <a:pPr marL="1600200" lvl="3" indent="-228600">
              <a:lnSpc>
                <a:spcPct val="110000"/>
              </a:lnSpc>
              <a:buFont typeface="Symbol" panose="05050102010706020507" pitchFamily="18" charset="2"/>
              <a:buChar char=""/>
            </a:pPr>
            <a:r>
              <a:rPr lang="en-CA" sz="1300" kern="100">
                <a:effectLst/>
                <a:latin typeface="Arial"/>
                <a:ea typeface="Aptos" panose="020B0004020202020204" pitchFamily="34" charset="0"/>
                <a:cs typeface="Arial"/>
              </a:rPr>
              <a:t>May be difficult if many applications are stored physically</a:t>
            </a:r>
          </a:p>
          <a:p>
            <a:pPr marL="1600200" lvl="3" indent="-228600">
              <a:lnSpc>
                <a:spcPct val="110000"/>
              </a:lnSpc>
              <a:buFont typeface="Symbol" panose="05050102010706020507" pitchFamily="18" charset="2"/>
              <a:buChar char=""/>
            </a:pPr>
            <a:r>
              <a:rPr lang="en-CA" sz="1300" kern="100">
                <a:effectLst/>
                <a:latin typeface="Arial"/>
                <a:ea typeface="Aptos" panose="020B0004020202020204" pitchFamily="34" charset="0"/>
                <a:cs typeface="Arial"/>
              </a:rPr>
              <a:t>Must determine important metrics to be considered and categorized</a:t>
            </a:r>
          </a:p>
          <a:p>
            <a:pPr marL="1143000" lvl="2" indent="-228600">
              <a:lnSpc>
                <a:spcPct val="110000"/>
              </a:lnSpc>
              <a:buFont typeface="Wingdings" panose="05000000000000000000" pitchFamily="2" charset="2"/>
              <a:buChar char=""/>
            </a:pPr>
            <a:r>
              <a:rPr lang="en-CA" sz="1300" kern="100">
                <a:effectLst/>
                <a:latin typeface="Arial"/>
                <a:ea typeface="Aptos" panose="020B0004020202020204" pitchFamily="34" charset="0"/>
                <a:cs typeface="Arial"/>
              </a:rPr>
              <a:t>Selection of optimal machine learning algorithm</a:t>
            </a:r>
          </a:p>
          <a:p>
            <a:pPr marL="1600200" lvl="3" indent="-228600">
              <a:lnSpc>
                <a:spcPct val="110000"/>
              </a:lnSpc>
              <a:buFont typeface="Symbol" panose="05050102010706020507" pitchFamily="18" charset="2"/>
              <a:buChar char=""/>
            </a:pPr>
            <a:r>
              <a:rPr lang="en-CA" sz="1300" kern="100">
                <a:effectLst/>
                <a:latin typeface="Arial"/>
                <a:ea typeface="Aptos" panose="020B0004020202020204" pitchFamily="34" charset="0"/>
                <a:cs typeface="Arial"/>
              </a:rPr>
              <a:t>Perform subset tests to determine which algorithm or combination of algorithms result in the most accurate results</a:t>
            </a:r>
          </a:p>
          <a:p>
            <a:pPr marL="1143000" lvl="2" indent="-228600">
              <a:lnSpc>
                <a:spcPct val="110000"/>
              </a:lnSpc>
              <a:buFont typeface="Wingdings" panose="05000000000000000000" pitchFamily="2" charset="2"/>
              <a:buChar char=""/>
            </a:pPr>
            <a:r>
              <a:rPr lang="en-CA" sz="1300" kern="100">
                <a:effectLst/>
                <a:latin typeface="Arial"/>
                <a:ea typeface="Aptos" panose="020B0004020202020204" pitchFamily="34" charset="0"/>
                <a:cs typeface="Arial"/>
              </a:rPr>
              <a:t>Model Training</a:t>
            </a:r>
          </a:p>
          <a:p>
            <a:pPr marL="1600200" lvl="3" indent="-228600">
              <a:lnSpc>
                <a:spcPct val="110000"/>
              </a:lnSpc>
              <a:buFont typeface="Symbol" panose="05050102010706020507" pitchFamily="18" charset="2"/>
              <a:buChar char=""/>
            </a:pPr>
            <a:r>
              <a:rPr lang="en-CA" sz="1300" kern="100">
                <a:effectLst/>
                <a:latin typeface="Arial"/>
                <a:ea typeface="Aptos" panose="020B0004020202020204" pitchFamily="34" charset="0"/>
                <a:cs typeface="Arial"/>
              </a:rPr>
              <a:t>Train the optimal algorithm with all the cleaned and normalized client data</a:t>
            </a:r>
          </a:p>
          <a:p>
            <a:pPr marL="1143000" lvl="2" indent="-228600">
              <a:lnSpc>
                <a:spcPct val="110000"/>
              </a:lnSpc>
              <a:buFont typeface="Wingdings" panose="05000000000000000000" pitchFamily="2" charset="2"/>
              <a:buChar char=""/>
            </a:pPr>
            <a:r>
              <a:rPr lang="en-CA" sz="1300" kern="100">
                <a:effectLst/>
                <a:latin typeface="Arial"/>
                <a:ea typeface="Aptos" panose="020B0004020202020204" pitchFamily="34" charset="0"/>
                <a:cs typeface="Arial"/>
              </a:rPr>
              <a:t>Algorithm testing on past applications</a:t>
            </a:r>
          </a:p>
          <a:p>
            <a:pPr marL="1600200" lvl="3" indent="-228600">
              <a:lnSpc>
                <a:spcPct val="110000"/>
              </a:lnSpc>
              <a:buFont typeface="Symbol" panose="05050102010706020507" pitchFamily="18" charset="2"/>
              <a:buChar char=""/>
            </a:pPr>
            <a:r>
              <a:rPr lang="en-CA" sz="1300" kern="100">
                <a:effectLst/>
                <a:latin typeface="Arial"/>
                <a:ea typeface="Aptos" panose="020B0004020202020204" pitchFamily="34" charset="0"/>
                <a:cs typeface="Arial"/>
              </a:rPr>
              <a:t>Test the algorithm with previous applications with known outcomes, and adjust the algorithm parameters until a satisfactory accuracy is achieved</a:t>
            </a:r>
          </a:p>
          <a:p>
            <a:pPr marL="1143000" lvl="2" indent="-228600">
              <a:lnSpc>
                <a:spcPct val="110000"/>
              </a:lnSpc>
              <a:buFont typeface="Wingdings" panose="05000000000000000000" pitchFamily="2" charset="2"/>
              <a:buChar char=""/>
            </a:pPr>
            <a:r>
              <a:rPr lang="en-CA" sz="1300" kern="100">
                <a:effectLst/>
                <a:latin typeface="Arial"/>
                <a:ea typeface="Aptos" panose="020B0004020202020204" pitchFamily="34" charset="0"/>
                <a:cs typeface="Arial"/>
              </a:rPr>
              <a:t>Algorithm testing on new applications</a:t>
            </a:r>
          </a:p>
          <a:p>
            <a:pPr marL="1600200" lvl="3" indent="-228600">
              <a:lnSpc>
                <a:spcPct val="110000"/>
              </a:lnSpc>
              <a:buFont typeface="Symbol" panose="05050102010706020507" pitchFamily="18" charset="2"/>
              <a:buChar char=""/>
            </a:pPr>
            <a:r>
              <a:rPr lang="en-CA" sz="1300" kern="100">
                <a:effectLst/>
                <a:latin typeface="Arial"/>
                <a:ea typeface="Aptos" panose="020B0004020202020204" pitchFamily="34" charset="0"/>
                <a:cs typeface="Arial"/>
              </a:rPr>
              <a:t>Test the algorithm with applications it has not seen before and compare the algorithm output to that of current employees to ensure that the solution is still accurate</a:t>
            </a:r>
          </a:p>
          <a:p>
            <a:pPr marL="1143000" lvl="2" indent="-228600">
              <a:lnSpc>
                <a:spcPct val="110000"/>
              </a:lnSpc>
              <a:buFont typeface="Wingdings" panose="05000000000000000000" pitchFamily="2" charset="2"/>
              <a:buChar char=""/>
            </a:pPr>
            <a:r>
              <a:rPr lang="en-CA" sz="1300" kern="100">
                <a:effectLst/>
                <a:latin typeface="Arial"/>
                <a:ea typeface="Aptos" panose="020B0004020202020204" pitchFamily="34" charset="0"/>
                <a:cs typeface="Arial"/>
              </a:rPr>
              <a:t>Creating a software implementation for the algorithm which acts as a front end to collect the data for new applications</a:t>
            </a:r>
          </a:p>
          <a:p>
            <a:pPr marL="1600200" lvl="3" indent="-228600">
              <a:lnSpc>
                <a:spcPct val="110000"/>
              </a:lnSpc>
              <a:buFont typeface="Symbol" panose="05050102010706020507" pitchFamily="18" charset="2"/>
              <a:buChar char=""/>
            </a:pPr>
            <a:r>
              <a:rPr lang="en-CA" sz="1300" kern="100">
                <a:effectLst/>
                <a:latin typeface="Arial"/>
                <a:ea typeface="Aptos" panose="020B0004020202020204" pitchFamily="34" charset="0"/>
                <a:cs typeface="Arial"/>
              </a:rPr>
              <a:t>Once the algorithm is tested for accuracy, a way to cleanly and easily have the algorithm process loan applications and provide a verdict for the next step in the loan journey must be created</a:t>
            </a:r>
          </a:p>
          <a:p>
            <a:pPr marL="1143000" lvl="2" indent="-228600">
              <a:lnSpc>
                <a:spcPct val="110000"/>
              </a:lnSpc>
              <a:spcAft>
                <a:spcPts val="800"/>
              </a:spcAft>
              <a:buFont typeface="Wingdings" panose="05000000000000000000" pitchFamily="2" charset="2"/>
              <a:buChar char=""/>
            </a:pPr>
            <a:r>
              <a:rPr lang="en-CA" sz="1300" kern="100">
                <a:effectLst/>
                <a:latin typeface="Arial"/>
                <a:ea typeface="Aptos" panose="020B0004020202020204" pitchFamily="34" charset="0"/>
                <a:cs typeface="Arial"/>
              </a:rPr>
              <a:t>Provide training to employees or other users of the solution on how to use it properly</a:t>
            </a:r>
          </a:p>
          <a:p>
            <a:pPr marL="1143000" lvl="2" indent="-228600">
              <a:lnSpc>
                <a:spcPct val="110000"/>
              </a:lnSpc>
              <a:spcAft>
                <a:spcPts val="800"/>
              </a:spcAft>
              <a:buFont typeface="Wingdings" panose="05000000000000000000" pitchFamily="2" charset="2"/>
              <a:buChar char=""/>
            </a:pPr>
            <a:r>
              <a:rPr lang="en-CA" sz="1300">
                <a:effectLst/>
                <a:latin typeface="Arial"/>
                <a:ea typeface="Aptos" panose="020B0004020202020204" pitchFamily="34" charset="0"/>
                <a:cs typeface="Arial"/>
              </a:rPr>
              <a:t>Once the tool is created, the employees would need to be trained to use the tool properly, ensuring the most accurate results for the financial institutions.</a:t>
            </a:r>
            <a:endParaRPr lang="en-CA" sz="1300">
              <a:latin typeface="Arial"/>
              <a:cs typeface="Arial"/>
            </a:endParaRPr>
          </a:p>
        </p:txBody>
      </p:sp>
    </p:spTree>
    <p:extLst>
      <p:ext uri="{BB962C8B-B14F-4D97-AF65-F5344CB8AC3E}">
        <p14:creationId xmlns:p14="http://schemas.microsoft.com/office/powerpoint/2010/main" val="3848345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A7EA0D0-1000-6325-0300-25D7707956DA}"/>
              </a:ext>
            </a:extLst>
          </p:cNvPr>
          <p:cNvSpPr>
            <a:spLocks noGrp="1"/>
          </p:cNvSpPr>
          <p:nvPr>
            <p:ph type="title"/>
          </p:nvPr>
        </p:nvSpPr>
        <p:spPr>
          <a:xfrm>
            <a:off x="535021" y="685800"/>
            <a:ext cx="2639962" cy="5105400"/>
          </a:xfrm>
        </p:spPr>
        <p:txBody>
          <a:bodyPr>
            <a:normAutofit/>
          </a:bodyPr>
          <a:lstStyle/>
          <a:p>
            <a:r>
              <a:rPr lang="en-CA" sz="2800">
                <a:solidFill>
                  <a:srgbClr val="FFFFFF"/>
                </a:solidFill>
              </a:rPr>
              <a:t>Projected Timeline for Implementation</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CA"/>
            </a:p>
          </p:txBody>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CA"/>
            </a:p>
          </p:txBody>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CA"/>
            </a:p>
          </p:txBody>
        </p:sp>
      </p:grpSp>
      <p:graphicFrame>
        <p:nvGraphicFramePr>
          <p:cNvPr id="5" name="Content Placeholder 2">
            <a:extLst>
              <a:ext uri="{FF2B5EF4-FFF2-40B4-BE49-F238E27FC236}">
                <a16:creationId xmlns:a16="http://schemas.microsoft.com/office/drawing/2014/main" id="{10C03F3E-864A-A5B7-9450-342BC83E71C6}"/>
              </a:ext>
            </a:extLst>
          </p:cNvPr>
          <p:cNvGraphicFramePr>
            <a:graphicFrameLocks noGrp="1"/>
          </p:cNvGraphicFramePr>
          <p:nvPr>
            <p:ph idx="1"/>
            <p:extLst>
              <p:ext uri="{D42A27DB-BD31-4B8C-83A1-F6EECF244321}">
                <p14:modId xmlns:p14="http://schemas.microsoft.com/office/powerpoint/2010/main" val="334303747"/>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5848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333EC-766B-9E2E-85F8-97300AA46092}"/>
              </a:ext>
            </a:extLst>
          </p:cNvPr>
          <p:cNvSpPr>
            <a:spLocks noGrp="1"/>
          </p:cNvSpPr>
          <p:nvPr>
            <p:ph type="ctrTitle"/>
          </p:nvPr>
        </p:nvSpPr>
        <p:spPr/>
        <p:txBody>
          <a:bodyPr>
            <a:normAutofit/>
          </a:bodyPr>
          <a:lstStyle/>
          <a:p>
            <a:r>
              <a:rPr lang="en-CA" dirty="0"/>
              <a:t>Solution Details</a:t>
            </a:r>
            <a:endParaRPr lang="en-US" dirty="0"/>
          </a:p>
        </p:txBody>
      </p:sp>
      <p:sp>
        <p:nvSpPr>
          <p:cNvPr id="3" name="Subtitle 2">
            <a:extLst>
              <a:ext uri="{FF2B5EF4-FFF2-40B4-BE49-F238E27FC236}">
                <a16:creationId xmlns:a16="http://schemas.microsoft.com/office/drawing/2014/main" id="{41AE4B65-52C4-81A5-A785-B1A654BC6FB4}"/>
              </a:ext>
            </a:extLst>
          </p:cNvPr>
          <p:cNvSpPr>
            <a:spLocks noGrp="1"/>
          </p:cNvSpPr>
          <p:nvPr>
            <p:ph type="subTitle" idx="1"/>
          </p:nvPr>
        </p:nvSpPr>
        <p:spPr/>
        <p:txBody>
          <a:bodyPr/>
          <a:lstStyle/>
          <a:p>
            <a:r>
              <a:rPr lang="en-CA"/>
              <a:t>Commerce 3FN3 Big Data in Finance</a:t>
            </a:r>
          </a:p>
          <a:p>
            <a:r>
              <a:rPr lang="en-CA"/>
              <a:t>G-15</a:t>
            </a:r>
          </a:p>
          <a:p>
            <a:endParaRPr lang="en-CA"/>
          </a:p>
        </p:txBody>
      </p:sp>
    </p:spTree>
    <p:extLst>
      <p:ext uri="{BB962C8B-B14F-4D97-AF65-F5344CB8AC3E}">
        <p14:creationId xmlns:p14="http://schemas.microsoft.com/office/powerpoint/2010/main" val="2304864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68BD1-7744-6A37-A650-503CE1CA3792}"/>
              </a:ext>
            </a:extLst>
          </p:cNvPr>
          <p:cNvSpPr>
            <a:spLocks noGrp="1"/>
          </p:cNvSpPr>
          <p:nvPr>
            <p:ph type="title"/>
          </p:nvPr>
        </p:nvSpPr>
        <p:spPr>
          <a:xfrm>
            <a:off x="1760706" y="685800"/>
            <a:ext cx="9742318" cy="1752599"/>
          </a:xfrm>
        </p:spPr>
        <p:txBody>
          <a:bodyPr>
            <a:normAutofit/>
          </a:bodyPr>
          <a:lstStyle/>
          <a:p>
            <a:r>
              <a:rPr lang="en-CA"/>
              <a:t>Solution Assumptions</a:t>
            </a:r>
          </a:p>
        </p:txBody>
      </p:sp>
      <p:graphicFrame>
        <p:nvGraphicFramePr>
          <p:cNvPr id="5" name="Content Placeholder 2">
            <a:extLst>
              <a:ext uri="{FF2B5EF4-FFF2-40B4-BE49-F238E27FC236}">
                <a16:creationId xmlns:a16="http://schemas.microsoft.com/office/drawing/2014/main" id="{76A89B0F-17EB-3300-7F59-F65413D38B04}"/>
              </a:ext>
            </a:extLst>
          </p:cNvPr>
          <p:cNvGraphicFramePr>
            <a:graphicFrameLocks noGrp="1"/>
          </p:cNvGraphicFramePr>
          <p:nvPr>
            <p:ph idx="1"/>
            <p:extLst>
              <p:ext uri="{D42A27DB-BD31-4B8C-83A1-F6EECF244321}">
                <p14:modId xmlns:p14="http://schemas.microsoft.com/office/powerpoint/2010/main" val="3309358909"/>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6354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8727A-0800-C09C-1991-7BE29348EF5A}"/>
              </a:ext>
            </a:extLst>
          </p:cNvPr>
          <p:cNvSpPr>
            <a:spLocks noGrp="1"/>
          </p:cNvSpPr>
          <p:nvPr>
            <p:ph type="title"/>
          </p:nvPr>
        </p:nvSpPr>
        <p:spPr>
          <a:xfrm>
            <a:off x="1484312" y="685800"/>
            <a:ext cx="5747778" cy="1752599"/>
          </a:xfrm>
        </p:spPr>
        <p:txBody>
          <a:bodyPr>
            <a:normAutofit/>
          </a:bodyPr>
          <a:lstStyle/>
          <a:p>
            <a:r>
              <a:rPr lang="en-CA"/>
              <a:t>Data Gathering and Import</a:t>
            </a:r>
          </a:p>
        </p:txBody>
      </p:sp>
      <p:sp>
        <p:nvSpPr>
          <p:cNvPr id="3" name="Content Placeholder 2">
            <a:extLst>
              <a:ext uri="{FF2B5EF4-FFF2-40B4-BE49-F238E27FC236}">
                <a16:creationId xmlns:a16="http://schemas.microsoft.com/office/drawing/2014/main" id="{08FDB84D-35C5-4B39-3307-11505BC06BBD}"/>
              </a:ext>
            </a:extLst>
          </p:cNvPr>
          <p:cNvSpPr>
            <a:spLocks noGrp="1"/>
          </p:cNvSpPr>
          <p:nvPr>
            <p:ph idx="1"/>
          </p:nvPr>
        </p:nvSpPr>
        <p:spPr>
          <a:xfrm>
            <a:off x="1484311" y="2666999"/>
            <a:ext cx="5747778" cy="3124201"/>
          </a:xfrm>
        </p:spPr>
        <p:txBody>
          <a:bodyPr>
            <a:normAutofit/>
          </a:bodyPr>
          <a:lstStyle/>
          <a:p>
            <a:pPr>
              <a:lnSpc>
                <a:spcPct val="90000"/>
              </a:lnSpc>
              <a:buFont typeface="Courier New" panose="02070309020205020404" pitchFamily="49" charset="0"/>
              <a:buChar char="o"/>
            </a:pPr>
            <a:r>
              <a:rPr lang="en-CA" sz="2000" kern="100">
                <a:effectLst/>
                <a:latin typeface="Arial" panose="020B0604020202020204" pitchFamily="34" charset="0"/>
                <a:ea typeface="Aptos" panose="020B0004020202020204" pitchFamily="34" charset="0"/>
                <a:cs typeface="Times New Roman" panose="02020603050405020304" pitchFamily="18" charset="0"/>
              </a:rPr>
              <a:t>The data would be collected from the financial institution being serviced. Ideally the raw client data is organized into a table or database of sorts which includes columns for each financial parameter of the client.</a:t>
            </a:r>
            <a:endParaRPr lang="en-CA" sz="20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90000"/>
              </a:lnSpc>
              <a:spcAft>
                <a:spcPts val="800"/>
              </a:spcAft>
              <a:buFont typeface="Courier New" panose="02070309020205020404" pitchFamily="49" charset="0"/>
              <a:buChar char="o"/>
            </a:pPr>
            <a:r>
              <a:rPr lang="en-CA" sz="2000" kern="100">
                <a:effectLst/>
                <a:latin typeface="Arial" panose="020B0604020202020204" pitchFamily="34" charset="0"/>
                <a:ea typeface="Aptos" panose="020B0004020202020204" pitchFamily="34" charset="0"/>
                <a:cs typeface="Times New Roman" panose="02020603050405020304" pitchFamily="18" charset="0"/>
              </a:rPr>
              <a:t>For this solution implementation, the dataset was in a table format with 19 columns of client information including their risk rating</a:t>
            </a:r>
            <a:endParaRPr lang="en-CA" sz="2000" kern="10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90000"/>
              </a:lnSpc>
              <a:buNone/>
            </a:pPr>
            <a:endParaRPr lang="en-CA" sz="2000"/>
          </a:p>
        </p:txBody>
      </p:sp>
      <p:sp>
        <p:nvSpPr>
          <p:cNvPr id="46" name="Rounded Rectangle 6">
            <a:extLst>
              <a:ext uri="{FF2B5EF4-FFF2-40B4-BE49-F238E27FC236}">
                <a16:creationId xmlns:a16="http://schemas.microsoft.com/office/drawing/2014/main" id="{61DCA37C-CB0B-475A-B462-77C9CBA37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648931"/>
            <a:ext cx="3982086"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lculator, pen, compass, money and a paper with graphs printed on it">
            <a:extLst>
              <a:ext uri="{FF2B5EF4-FFF2-40B4-BE49-F238E27FC236}">
                <a16:creationId xmlns:a16="http://schemas.microsoft.com/office/drawing/2014/main" id="{E90CEDC3-8D33-5FB4-5DDB-9047E94D3BE8}"/>
              </a:ext>
            </a:extLst>
          </p:cNvPr>
          <p:cNvPicPr>
            <a:picLocks noChangeAspect="1"/>
          </p:cNvPicPr>
          <p:nvPr/>
        </p:nvPicPr>
        <p:blipFill>
          <a:blip r:embed="rId3"/>
          <a:srcRect l="5774" r="2354" b="5"/>
          <a:stretch/>
        </p:blipFill>
        <p:spPr>
          <a:xfrm>
            <a:off x="7873801" y="1011765"/>
            <a:ext cx="3341190" cy="2191058"/>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68B50961-EF1C-2189-423A-52E10F8DA927}"/>
              </a:ext>
            </a:extLst>
          </p:cNvPr>
          <p:cNvPicPr>
            <a:picLocks noChangeAspect="1"/>
          </p:cNvPicPr>
          <p:nvPr/>
        </p:nvPicPr>
        <p:blipFill>
          <a:blip r:embed="rId4"/>
          <a:stretch>
            <a:fillRect/>
          </a:stretch>
        </p:blipFill>
        <p:spPr>
          <a:xfrm>
            <a:off x="7873801" y="3928354"/>
            <a:ext cx="3341190" cy="1069180"/>
          </a:xfrm>
          <a:prstGeom prst="rect">
            <a:avLst/>
          </a:prstGeom>
        </p:spPr>
      </p:pic>
    </p:spTree>
    <p:extLst>
      <p:ext uri="{BB962C8B-B14F-4D97-AF65-F5344CB8AC3E}">
        <p14:creationId xmlns:p14="http://schemas.microsoft.com/office/powerpoint/2010/main" val="701793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EF452-9872-3601-74AC-A58E92688A75}"/>
              </a:ext>
            </a:extLst>
          </p:cNvPr>
          <p:cNvSpPr>
            <a:spLocks noGrp="1"/>
          </p:cNvSpPr>
          <p:nvPr>
            <p:ph type="title"/>
          </p:nvPr>
        </p:nvSpPr>
        <p:spPr/>
        <p:txBody>
          <a:bodyPr/>
          <a:lstStyle/>
          <a:p>
            <a:r>
              <a:rPr lang="en-CA"/>
              <a:t>Sampled Raw Data</a:t>
            </a:r>
          </a:p>
        </p:txBody>
      </p:sp>
      <p:pic>
        <p:nvPicPr>
          <p:cNvPr id="5" name="Content Placeholder 4">
            <a:extLst>
              <a:ext uri="{FF2B5EF4-FFF2-40B4-BE49-F238E27FC236}">
                <a16:creationId xmlns:a16="http://schemas.microsoft.com/office/drawing/2014/main" id="{0A3AE833-7E63-E826-1BAA-4DF4AB2067D2}"/>
              </a:ext>
            </a:extLst>
          </p:cNvPr>
          <p:cNvPicPr>
            <a:picLocks noGrp="1" noChangeAspect="1"/>
          </p:cNvPicPr>
          <p:nvPr>
            <p:ph idx="1"/>
          </p:nvPr>
        </p:nvPicPr>
        <p:blipFill>
          <a:blip r:embed="rId2"/>
          <a:stretch>
            <a:fillRect/>
          </a:stretch>
        </p:blipFill>
        <p:spPr>
          <a:xfrm>
            <a:off x="1358110" y="1979271"/>
            <a:ext cx="10416079" cy="3811929"/>
          </a:xfrm>
        </p:spPr>
      </p:pic>
    </p:spTree>
    <p:extLst>
      <p:ext uri="{BB962C8B-B14F-4D97-AF65-F5344CB8AC3E}">
        <p14:creationId xmlns:p14="http://schemas.microsoft.com/office/powerpoint/2010/main" val="263342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681DF40-19E9-44F1-A30A-33AC0A7047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B5A56C18-147A-4566-B13D-C49A40E3D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2FFEA641-7F0D-41D1-A13F-A5A8F7667C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4D7FF27C-9183-425B-8BAB-7FC5A5B4A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A8EF86AB-80F9-40E7-8DC2-DB7FAB5AF8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3BFC2A5D-0701-4890-A2EC-70C2CC287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AA343A51-8CD2-4C41-803E-B3604A310F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B5F6AC91-A9D2-D2D9-6B9B-4168E60FD7B4}"/>
              </a:ext>
            </a:extLst>
          </p:cNvPr>
          <p:cNvSpPr>
            <a:spLocks noGrp="1"/>
          </p:cNvSpPr>
          <p:nvPr>
            <p:ph type="title"/>
          </p:nvPr>
        </p:nvSpPr>
        <p:spPr>
          <a:xfrm>
            <a:off x="1484311" y="685800"/>
            <a:ext cx="5781729" cy="1752599"/>
          </a:xfrm>
        </p:spPr>
        <p:txBody>
          <a:bodyPr>
            <a:normAutofit/>
          </a:bodyPr>
          <a:lstStyle/>
          <a:p>
            <a:r>
              <a:rPr lang="en-CA"/>
              <a:t>Data Clean up and Normalization</a:t>
            </a:r>
          </a:p>
        </p:txBody>
      </p:sp>
      <p:sp>
        <p:nvSpPr>
          <p:cNvPr id="3" name="Content Placeholder 2">
            <a:extLst>
              <a:ext uri="{FF2B5EF4-FFF2-40B4-BE49-F238E27FC236}">
                <a16:creationId xmlns:a16="http://schemas.microsoft.com/office/drawing/2014/main" id="{72DB5577-4B95-A458-4A0A-CC53E6D15FA9}"/>
              </a:ext>
            </a:extLst>
          </p:cNvPr>
          <p:cNvSpPr>
            <a:spLocks noGrp="1"/>
          </p:cNvSpPr>
          <p:nvPr>
            <p:ph idx="1"/>
          </p:nvPr>
        </p:nvSpPr>
        <p:spPr>
          <a:xfrm>
            <a:off x="1484310" y="2666999"/>
            <a:ext cx="5781730" cy="3124201"/>
          </a:xfrm>
        </p:spPr>
        <p:txBody>
          <a:bodyPr vert="horz" lIns="91440" tIns="45720" rIns="91440" bIns="45720" rtlCol="0" anchor="ctr">
            <a:noAutofit/>
          </a:bodyPr>
          <a:lstStyle/>
          <a:p>
            <a:pPr>
              <a:lnSpc>
                <a:spcPct val="90000"/>
              </a:lnSpc>
              <a:buFont typeface="Courier New" panose="02070309020205020404" pitchFamily="49" charset="0"/>
              <a:buChar char="o"/>
            </a:pPr>
            <a:r>
              <a:rPr lang="en-CA" sz="1600" kern="100">
                <a:effectLst/>
                <a:latin typeface="Arial"/>
                <a:ea typeface="Aptos" panose="020B0004020202020204" pitchFamily="34" charset="0"/>
                <a:cs typeface="Times New Roman"/>
              </a:rPr>
              <a:t>The data was cleaned up by removing parameters which are difficult to develop a correlation with. In the case of this solution and dataset, removing the columns pertaining to city and state made the solution run much faster. Since there are multiple hundreds of potential cities and many states, finding a correlation between data points may become difficult unless the dataset is massive and includes many datapoints from each individual city.</a:t>
            </a:r>
            <a:endParaRPr lang="en-CA" sz="1600" kern="100">
              <a:effectLst/>
              <a:latin typeface="Aptos"/>
              <a:ea typeface="Aptos" panose="020B0004020202020204" pitchFamily="34" charset="0"/>
              <a:cs typeface="Times New Roman"/>
            </a:endParaRPr>
          </a:p>
          <a:p>
            <a:pPr>
              <a:lnSpc>
                <a:spcPct val="90000"/>
              </a:lnSpc>
              <a:spcAft>
                <a:spcPts val="800"/>
              </a:spcAft>
              <a:buFont typeface="Courier New" panose="02070309020205020404" pitchFamily="49" charset="0"/>
              <a:buChar char="o"/>
            </a:pPr>
            <a:r>
              <a:rPr lang="en-CA" sz="1600" kern="100">
                <a:effectLst/>
                <a:latin typeface="Arial"/>
                <a:ea typeface="Aptos" panose="020B0004020202020204" pitchFamily="34" charset="0"/>
                <a:cs typeface="Times New Roman"/>
              </a:rPr>
              <a:t>The data was normalized by filling in missing data points with median values from the whole dataset. The median value is used to prevent any changes to data averages while weighing each application consistently for the given information. For example, if payment history was an empty point, filling it in with poor could create a discrepancy in the overall correlation between risk profile and payment history from reality.</a:t>
            </a:r>
            <a:endParaRPr lang="en-CA" sz="1600">
              <a:latin typeface="Corbel"/>
              <a:cs typeface="Times New Roman"/>
            </a:endParaRPr>
          </a:p>
        </p:txBody>
      </p:sp>
      <p:sp>
        <p:nvSpPr>
          <p:cNvPr id="17" name="Rounded Rectangle 16">
            <a:extLst>
              <a:ext uri="{FF2B5EF4-FFF2-40B4-BE49-F238E27FC236}">
                <a16:creationId xmlns:a16="http://schemas.microsoft.com/office/drawing/2014/main" id="{DB4E7E40-6469-444C-A3D7-A32F553AA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503" y="648931"/>
            <a:ext cx="3912520"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4129C6C-9B07-C379-54BE-3CE08E2FE8DF}"/>
              </a:ext>
            </a:extLst>
          </p:cNvPr>
          <p:cNvPicPr>
            <a:picLocks noChangeAspect="1"/>
          </p:cNvPicPr>
          <p:nvPr/>
        </p:nvPicPr>
        <p:blipFill>
          <a:blip r:embed="rId3"/>
          <a:stretch>
            <a:fillRect/>
          </a:stretch>
        </p:blipFill>
        <p:spPr>
          <a:xfrm>
            <a:off x="8144231" y="1011765"/>
            <a:ext cx="2841691" cy="4546708"/>
          </a:xfrm>
          <a:prstGeom prst="rect">
            <a:avLst/>
          </a:prstGeom>
        </p:spPr>
      </p:pic>
      <p:pic>
        <p:nvPicPr>
          <p:cNvPr id="5" name="Picture 4" descr="A close-up of a white card&#10;&#10;Description automatically generated">
            <a:extLst>
              <a:ext uri="{FF2B5EF4-FFF2-40B4-BE49-F238E27FC236}">
                <a16:creationId xmlns:a16="http://schemas.microsoft.com/office/drawing/2014/main" id="{8AAC22F1-4680-68DF-EF9D-AEE1837E2126}"/>
              </a:ext>
            </a:extLst>
          </p:cNvPr>
          <p:cNvPicPr>
            <a:picLocks noChangeAspect="1"/>
          </p:cNvPicPr>
          <p:nvPr/>
        </p:nvPicPr>
        <p:blipFill>
          <a:blip r:embed="rId4"/>
          <a:stretch>
            <a:fillRect/>
          </a:stretch>
        </p:blipFill>
        <p:spPr>
          <a:xfrm>
            <a:off x="7367752" y="6057624"/>
            <a:ext cx="4393325" cy="476145"/>
          </a:xfrm>
          <a:prstGeom prst="rect">
            <a:avLst/>
          </a:prstGeom>
        </p:spPr>
      </p:pic>
    </p:spTree>
    <p:extLst>
      <p:ext uri="{BB962C8B-B14F-4D97-AF65-F5344CB8AC3E}">
        <p14:creationId xmlns:p14="http://schemas.microsoft.com/office/powerpoint/2010/main" val="3914233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BB036-F894-C4F5-D870-F4CC0B46F086}"/>
              </a:ext>
            </a:extLst>
          </p:cNvPr>
          <p:cNvSpPr>
            <a:spLocks noGrp="1"/>
          </p:cNvSpPr>
          <p:nvPr>
            <p:ph type="title"/>
          </p:nvPr>
        </p:nvSpPr>
        <p:spPr>
          <a:xfrm>
            <a:off x="1450205" y="239708"/>
            <a:ext cx="10018713" cy="575442"/>
          </a:xfrm>
        </p:spPr>
        <p:txBody>
          <a:bodyPr>
            <a:normAutofit fontScale="90000"/>
          </a:bodyPr>
          <a:lstStyle/>
          <a:p>
            <a:r>
              <a:rPr lang="en-CA"/>
              <a:t>Sampled Cleaned and Normalized Data</a:t>
            </a:r>
          </a:p>
        </p:txBody>
      </p:sp>
      <p:pic>
        <p:nvPicPr>
          <p:cNvPr id="5" name="Picture 4">
            <a:extLst>
              <a:ext uri="{FF2B5EF4-FFF2-40B4-BE49-F238E27FC236}">
                <a16:creationId xmlns:a16="http://schemas.microsoft.com/office/drawing/2014/main" id="{BB59C171-4AE8-F3FB-4EAB-BF4E3AB146F7}"/>
              </a:ext>
            </a:extLst>
          </p:cNvPr>
          <p:cNvPicPr>
            <a:picLocks noChangeAspect="1"/>
          </p:cNvPicPr>
          <p:nvPr/>
        </p:nvPicPr>
        <p:blipFill>
          <a:blip r:embed="rId2"/>
          <a:stretch>
            <a:fillRect/>
          </a:stretch>
        </p:blipFill>
        <p:spPr>
          <a:xfrm>
            <a:off x="2216691" y="2347432"/>
            <a:ext cx="8496253" cy="4213651"/>
          </a:xfrm>
          <a:prstGeom prst="rect">
            <a:avLst/>
          </a:prstGeom>
        </p:spPr>
      </p:pic>
      <p:pic>
        <p:nvPicPr>
          <p:cNvPr id="3" name="Picture 2" descr="A white background with red and blue text&#10;&#10;Description automatically generated">
            <a:extLst>
              <a:ext uri="{FF2B5EF4-FFF2-40B4-BE49-F238E27FC236}">
                <a16:creationId xmlns:a16="http://schemas.microsoft.com/office/drawing/2014/main" id="{D3539992-406C-2A1E-4BB0-A01D835D70AF}"/>
              </a:ext>
            </a:extLst>
          </p:cNvPr>
          <p:cNvPicPr>
            <a:picLocks noChangeAspect="1"/>
          </p:cNvPicPr>
          <p:nvPr/>
        </p:nvPicPr>
        <p:blipFill>
          <a:blip r:embed="rId3"/>
          <a:stretch>
            <a:fillRect/>
          </a:stretch>
        </p:blipFill>
        <p:spPr>
          <a:xfrm>
            <a:off x="2217683" y="875928"/>
            <a:ext cx="8481848" cy="1474820"/>
          </a:xfrm>
          <a:prstGeom prst="rect">
            <a:avLst/>
          </a:prstGeom>
        </p:spPr>
      </p:pic>
    </p:spTree>
    <p:extLst>
      <p:ext uri="{BB962C8B-B14F-4D97-AF65-F5344CB8AC3E}">
        <p14:creationId xmlns:p14="http://schemas.microsoft.com/office/powerpoint/2010/main" val="1273400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3AE6576-2DA0-E67D-6847-55A9189819AF}"/>
              </a:ext>
            </a:extLst>
          </p:cNvPr>
          <p:cNvSpPr>
            <a:spLocks noGrp="1"/>
          </p:cNvSpPr>
          <p:nvPr>
            <p:ph type="title"/>
          </p:nvPr>
        </p:nvSpPr>
        <p:spPr>
          <a:xfrm>
            <a:off x="535021" y="685800"/>
            <a:ext cx="2639962" cy="5105400"/>
          </a:xfrm>
        </p:spPr>
        <p:txBody>
          <a:bodyPr>
            <a:normAutofit/>
          </a:bodyPr>
          <a:lstStyle/>
          <a:p>
            <a:r>
              <a:rPr lang="en-US">
                <a:solidFill>
                  <a:srgbClr val="FFFFFF"/>
                </a:solidFill>
              </a:rPr>
              <a:t>Table of Contents</a:t>
            </a:r>
          </a:p>
        </p:txBody>
      </p:sp>
      <p:grpSp>
        <p:nvGrpSpPr>
          <p:cNvPr id="28" name="Group 27">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9"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0"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1"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2"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3"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4"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 name="Content Placeholder 2">
            <a:extLst>
              <a:ext uri="{FF2B5EF4-FFF2-40B4-BE49-F238E27FC236}">
                <a16:creationId xmlns:a16="http://schemas.microsoft.com/office/drawing/2014/main" id="{9FAF708B-6B1B-285F-0C81-46AA46911064}"/>
              </a:ext>
            </a:extLst>
          </p:cNvPr>
          <p:cNvGraphicFramePr>
            <a:graphicFrameLocks noGrp="1"/>
          </p:cNvGraphicFramePr>
          <p:nvPr>
            <p:ph idx="1"/>
            <p:extLst>
              <p:ext uri="{D42A27DB-BD31-4B8C-83A1-F6EECF244321}">
                <p14:modId xmlns:p14="http://schemas.microsoft.com/office/powerpoint/2010/main" val="85996047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2430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1521-143F-D6EF-B7BB-0E843CDBEBFD}"/>
              </a:ext>
            </a:extLst>
          </p:cNvPr>
          <p:cNvSpPr>
            <a:spLocks noGrp="1"/>
          </p:cNvSpPr>
          <p:nvPr>
            <p:ph type="title"/>
          </p:nvPr>
        </p:nvSpPr>
        <p:spPr>
          <a:xfrm>
            <a:off x="1760706" y="186559"/>
            <a:ext cx="9742318" cy="1752599"/>
          </a:xfrm>
        </p:spPr>
        <p:txBody>
          <a:bodyPr>
            <a:normAutofit/>
          </a:bodyPr>
          <a:lstStyle/>
          <a:p>
            <a:r>
              <a:rPr lang="en-CA"/>
              <a:t>Machine Learning Setup</a:t>
            </a:r>
          </a:p>
        </p:txBody>
      </p:sp>
      <p:graphicFrame>
        <p:nvGraphicFramePr>
          <p:cNvPr id="5" name="Content Placeholder 2">
            <a:extLst>
              <a:ext uri="{FF2B5EF4-FFF2-40B4-BE49-F238E27FC236}">
                <a16:creationId xmlns:a16="http://schemas.microsoft.com/office/drawing/2014/main" id="{C3CB69FE-A1B8-F795-9673-A67CD9C0D865}"/>
              </a:ext>
            </a:extLst>
          </p:cNvPr>
          <p:cNvGraphicFramePr>
            <a:graphicFrameLocks noGrp="1"/>
          </p:cNvGraphicFramePr>
          <p:nvPr>
            <p:ph idx="1"/>
            <p:extLst>
              <p:ext uri="{D42A27DB-BD31-4B8C-83A1-F6EECF244321}">
                <p14:modId xmlns:p14="http://schemas.microsoft.com/office/powerpoint/2010/main" val="3295103223"/>
              </p:ext>
            </p:extLst>
          </p:nvPr>
        </p:nvGraphicFramePr>
        <p:xfrm>
          <a:off x="1760705" y="1717100"/>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4" name="Picture 33" descr="A white background with black text&#10;&#10;Description automatically generated">
            <a:extLst>
              <a:ext uri="{FF2B5EF4-FFF2-40B4-BE49-F238E27FC236}">
                <a16:creationId xmlns:a16="http://schemas.microsoft.com/office/drawing/2014/main" id="{1E1D6F5D-537F-7351-946E-8AD9A1EE3FE8}"/>
              </a:ext>
            </a:extLst>
          </p:cNvPr>
          <p:cNvPicPr>
            <a:picLocks noChangeAspect="1"/>
          </p:cNvPicPr>
          <p:nvPr/>
        </p:nvPicPr>
        <p:blipFill>
          <a:blip r:embed="rId7"/>
          <a:stretch>
            <a:fillRect/>
          </a:stretch>
        </p:blipFill>
        <p:spPr>
          <a:xfrm>
            <a:off x="2816773" y="5197261"/>
            <a:ext cx="7635766" cy="1219407"/>
          </a:xfrm>
          <a:prstGeom prst="rect">
            <a:avLst/>
          </a:prstGeom>
        </p:spPr>
      </p:pic>
    </p:spTree>
    <p:extLst>
      <p:ext uri="{BB962C8B-B14F-4D97-AF65-F5344CB8AC3E}">
        <p14:creationId xmlns:p14="http://schemas.microsoft.com/office/powerpoint/2010/main" val="460044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12"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16"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7"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CA"/>
            </a:p>
          </p:txBody>
        </p:sp>
        <p:sp>
          <p:nvSpPr>
            <p:cNvPr id="18"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CA"/>
            </a:p>
          </p:txBody>
        </p:sp>
        <p:sp>
          <p:nvSpPr>
            <p:cNvPr id="19"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20"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21"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CA"/>
            </a:p>
          </p:txBody>
        </p:sp>
      </p:grpSp>
      <p:sp>
        <p:nvSpPr>
          <p:cNvPr id="2" name="Title 1">
            <a:extLst>
              <a:ext uri="{FF2B5EF4-FFF2-40B4-BE49-F238E27FC236}">
                <a16:creationId xmlns:a16="http://schemas.microsoft.com/office/drawing/2014/main" id="{4B8DF6D9-45C1-B49B-8F63-35A265F0878C}"/>
              </a:ext>
            </a:extLst>
          </p:cNvPr>
          <p:cNvSpPr>
            <a:spLocks noGrp="1"/>
          </p:cNvSpPr>
          <p:nvPr>
            <p:ph type="title"/>
          </p:nvPr>
        </p:nvSpPr>
        <p:spPr>
          <a:xfrm>
            <a:off x="3962399" y="228600"/>
            <a:ext cx="7345891" cy="683465"/>
          </a:xfrm>
        </p:spPr>
        <p:txBody>
          <a:bodyPr>
            <a:normAutofit fontScale="90000"/>
          </a:bodyPr>
          <a:lstStyle/>
          <a:p>
            <a:r>
              <a:rPr lang="en-CA"/>
              <a:t>Machine Learning Algorithms</a:t>
            </a:r>
          </a:p>
        </p:txBody>
      </p:sp>
      <p:pic>
        <p:nvPicPr>
          <p:cNvPr id="5" name="Picture 4" descr="Graph">
            <a:extLst>
              <a:ext uri="{FF2B5EF4-FFF2-40B4-BE49-F238E27FC236}">
                <a16:creationId xmlns:a16="http://schemas.microsoft.com/office/drawing/2014/main" id="{A65352EB-BABD-1910-909D-F4713B2E5363}"/>
              </a:ext>
            </a:extLst>
          </p:cNvPr>
          <p:cNvPicPr>
            <a:picLocks noChangeAspect="1"/>
          </p:cNvPicPr>
          <p:nvPr/>
        </p:nvPicPr>
        <p:blipFill>
          <a:blip r:embed="rId3"/>
          <a:srcRect l="28605" r="39871"/>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a:extLst>
              <a:ext uri="{FF2B5EF4-FFF2-40B4-BE49-F238E27FC236}">
                <a16:creationId xmlns:a16="http://schemas.microsoft.com/office/drawing/2014/main" id="{B0F31177-F032-4E09-AD55-676886D976E7}"/>
              </a:ext>
            </a:extLst>
          </p:cNvPr>
          <p:cNvSpPr>
            <a:spLocks noGrp="1"/>
          </p:cNvSpPr>
          <p:nvPr>
            <p:ph idx="1"/>
          </p:nvPr>
        </p:nvSpPr>
        <p:spPr>
          <a:xfrm>
            <a:off x="3807081" y="1045194"/>
            <a:ext cx="7659156" cy="2927716"/>
          </a:xfrm>
        </p:spPr>
        <p:txBody>
          <a:bodyPr>
            <a:normAutofit/>
          </a:bodyPr>
          <a:lstStyle/>
          <a:p>
            <a:r>
              <a:rPr lang="en-CA" sz="1800">
                <a:effectLst/>
                <a:latin typeface="Arial"/>
                <a:ea typeface="Aptos" panose="020B0004020202020204" pitchFamily="34" charset="0"/>
                <a:cs typeface="Arial"/>
              </a:rPr>
              <a:t>Random Forests</a:t>
            </a:r>
          </a:p>
          <a:p>
            <a:r>
              <a:rPr lang="en-CA" sz="1800">
                <a:effectLst/>
                <a:latin typeface="Arial"/>
                <a:ea typeface="Aptos" panose="020B0004020202020204" pitchFamily="34" charset="0"/>
                <a:cs typeface="Arial"/>
              </a:rPr>
              <a:t>K-Nearest Neighbours</a:t>
            </a:r>
          </a:p>
          <a:p>
            <a:r>
              <a:rPr lang="en-CA" sz="1800">
                <a:effectLst/>
                <a:latin typeface="Arial"/>
                <a:ea typeface="Aptos" panose="020B0004020202020204" pitchFamily="34" charset="0"/>
                <a:cs typeface="Arial"/>
              </a:rPr>
              <a:t>Gradient Boosting</a:t>
            </a:r>
          </a:p>
          <a:p>
            <a:r>
              <a:rPr lang="en-CA" sz="1800">
                <a:effectLst/>
                <a:latin typeface="Arial"/>
                <a:ea typeface="Aptos" panose="020B0004020202020204" pitchFamily="34" charset="0"/>
                <a:cs typeface="Arial"/>
              </a:rPr>
              <a:t>Naïve Bayes</a:t>
            </a:r>
          </a:p>
          <a:p>
            <a:r>
              <a:rPr lang="en-CA" sz="1800">
                <a:effectLst/>
                <a:latin typeface="Arial"/>
                <a:ea typeface="Aptos" panose="020B0004020202020204" pitchFamily="34" charset="0"/>
                <a:cs typeface="Arial"/>
              </a:rPr>
              <a:t>Logistic Regression</a:t>
            </a:r>
          </a:p>
          <a:p>
            <a:r>
              <a:rPr lang="en-CA" sz="1800">
                <a:effectLst/>
                <a:latin typeface="Arial"/>
                <a:ea typeface="Aptos" panose="020B0004020202020204" pitchFamily="34" charset="0"/>
                <a:cs typeface="Arial"/>
              </a:rPr>
              <a:t>SVC</a:t>
            </a:r>
            <a:endParaRPr lang="en-CA" sz="1800">
              <a:latin typeface="Arial"/>
              <a:cs typeface="Arial"/>
            </a:endParaRPr>
          </a:p>
        </p:txBody>
      </p:sp>
      <p:pic>
        <p:nvPicPr>
          <p:cNvPr id="4" name="Picture 3" descr="A screenshot of a computer code&#10;&#10;Description automatically generated">
            <a:extLst>
              <a:ext uri="{FF2B5EF4-FFF2-40B4-BE49-F238E27FC236}">
                <a16:creationId xmlns:a16="http://schemas.microsoft.com/office/drawing/2014/main" id="{CAE87E31-98D0-CFF6-BFB6-B6DE83FB0FA1}"/>
              </a:ext>
            </a:extLst>
          </p:cNvPr>
          <p:cNvPicPr>
            <a:picLocks noChangeAspect="1"/>
          </p:cNvPicPr>
          <p:nvPr/>
        </p:nvPicPr>
        <p:blipFill>
          <a:blip r:embed="rId4"/>
          <a:stretch>
            <a:fillRect/>
          </a:stretch>
        </p:blipFill>
        <p:spPr>
          <a:xfrm>
            <a:off x="4035973" y="3842383"/>
            <a:ext cx="7273157" cy="2378889"/>
          </a:xfrm>
          <a:prstGeom prst="rect">
            <a:avLst/>
          </a:prstGeom>
        </p:spPr>
      </p:pic>
      <p:pic>
        <p:nvPicPr>
          <p:cNvPr id="7" name="Picture 6" descr="A screenshot of a computer code&#10;&#10;Description automatically generated">
            <a:extLst>
              <a:ext uri="{FF2B5EF4-FFF2-40B4-BE49-F238E27FC236}">
                <a16:creationId xmlns:a16="http://schemas.microsoft.com/office/drawing/2014/main" id="{9A69D3CF-F025-D74F-85CA-CC747F1F87C4}"/>
              </a:ext>
            </a:extLst>
          </p:cNvPr>
          <p:cNvPicPr>
            <a:picLocks noChangeAspect="1"/>
          </p:cNvPicPr>
          <p:nvPr/>
        </p:nvPicPr>
        <p:blipFill>
          <a:blip r:embed="rId5"/>
          <a:stretch>
            <a:fillRect/>
          </a:stretch>
        </p:blipFill>
        <p:spPr>
          <a:xfrm>
            <a:off x="6794939" y="2723366"/>
            <a:ext cx="4514192" cy="990854"/>
          </a:xfrm>
          <a:prstGeom prst="rect">
            <a:avLst/>
          </a:prstGeom>
        </p:spPr>
      </p:pic>
    </p:spTree>
    <p:extLst>
      <p:ext uri="{BB962C8B-B14F-4D97-AF65-F5344CB8AC3E}">
        <p14:creationId xmlns:p14="http://schemas.microsoft.com/office/powerpoint/2010/main" val="3233473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financial graph">
            <a:extLst>
              <a:ext uri="{FF2B5EF4-FFF2-40B4-BE49-F238E27FC236}">
                <a16:creationId xmlns:a16="http://schemas.microsoft.com/office/drawing/2014/main" id="{29CDF291-B65C-34F3-5581-04C1F8089F69}"/>
              </a:ext>
            </a:extLst>
          </p:cNvPr>
          <p:cNvPicPr>
            <a:picLocks noChangeAspect="1"/>
          </p:cNvPicPr>
          <p:nvPr/>
        </p:nvPicPr>
        <p:blipFill>
          <a:blip r:embed="rId3"/>
          <a:srcRect l="35911" r="20625"/>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1" name="Group 10">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2"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3"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CA"/>
            </a:p>
          </p:txBody>
        </p:sp>
        <p:sp>
          <p:nvSpPr>
            <p:cNvPr id="1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CA"/>
            </a:p>
          </p:txBody>
        </p:sp>
        <p:sp>
          <p:nvSpPr>
            <p:cNvPr id="15"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16"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17"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CA"/>
            </a:p>
          </p:txBody>
        </p:sp>
      </p:grpSp>
      <p:sp>
        <p:nvSpPr>
          <p:cNvPr id="2" name="Title 1">
            <a:extLst>
              <a:ext uri="{FF2B5EF4-FFF2-40B4-BE49-F238E27FC236}">
                <a16:creationId xmlns:a16="http://schemas.microsoft.com/office/drawing/2014/main" id="{CA392442-91E9-E816-E05C-45DDBE12D215}"/>
              </a:ext>
            </a:extLst>
          </p:cNvPr>
          <p:cNvSpPr>
            <a:spLocks noGrp="1"/>
          </p:cNvSpPr>
          <p:nvPr>
            <p:ph type="title"/>
          </p:nvPr>
        </p:nvSpPr>
        <p:spPr>
          <a:xfrm>
            <a:off x="972080" y="685800"/>
            <a:ext cx="5260680" cy="1752599"/>
          </a:xfrm>
        </p:spPr>
        <p:txBody>
          <a:bodyPr>
            <a:normAutofit/>
          </a:bodyPr>
          <a:lstStyle/>
          <a:p>
            <a:pPr algn="l"/>
            <a:r>
              <a:rPr lang="en-CA"/>
              <a:t>Deep Learning</a:t>
            </a:r>
          </a:p>
        </p:txBody>
      </p:sp>
      <p:sp>
        <p:nvSpPr>
          <p:cNvPr id="3" name="Content Placeholder 2">
            <a:extLst>
              <a:ext uri="{FF2B5EF4-FFF2-40B4-BE49-F238E27FC236}">
                <a16:creationId xmlns:a16="http://schemas.microsoft.com/office/drawing/2014/main" id="{08290CED-6BBB-FDD2-FEF8-E4E68AB88970}"/>
              </a:ext>
            </a:extLst>
          </p:cNvPr>
          <p:cNvSpPr>
            <a:spLocks noGrp="1"/>
          </p:cNvSpPr>
          <p:nvPr>
            <p:ph idx="1"/>
          </p:nvPr>
        </p:nvSpPr>
        <p:spPr>
          <a:xfrm>
            <a:off x="643468" y="2666999"/>
            <a:ext cx="5260680" cy="3124201"/>
          </a:xfrm>
        </p:spPr>
        <p:txBody>
          <a:bodyPr>
            <a:normAutofit/>
          </a:bodyPr>
          <a:lstStyle/>
          <a:p>
            <a:pPr>
              <a:lnSpc>
                <a:spcPct val="90000"/>
              </a:lnSpc>
            </a:pPr>
            <a:r>
              <a:rPr lang="en-CA" sz="1600"/>
              <a:t>To implement a deep learning algorithm, the dataset which the model is trained on would need to be very large. This likely limits the application of this solution to very large banks which hundreds of thousands of loan applications. Smaller firms would not have sufficient data to train a deep learning algorithm</a:t>
            </a:r>
          </a:p>
          <a:p>
            <a:pPr>
              <a:lnSpc>
                <a:spcPct val="90000"/>
              </a:lnSpc>
            </a:pPr>
            <a:r>
              <a:rPr lang="en-CA" sz="1600"/>
              <a:t>Since the dataset is structured into specific categories a solution utilizing deep learning may not be needed to achieve a desirable outcome</a:t>
            </a:r>
          </a:p>
          <a:p>
            <a:pPr>
              <a:lnSpc>
                <a:spcPct val="90000"/>
              </a:lnSpc>
            </a:pPr>
            <a:r>
              <a:rPr lang="en-CA" sz="1600"/>
              <a:t>Deep learning, utilizing a neural network, can be implemented for firms where there may not be consistent parameters across all applications.</a:t>
            </a:r>
          </a:p>
        </p:txBody>
      </p:sp>
    </p:spTree>
    <p:extLst>
      <p:ext uri="{BB962C8B-B14F-4D97-AF65-F5344CB8AC3E}">
        <p14:creationId xmlns:p14="http://schemas.microsoft.com/office/powerpoint/2010/main" val="1848910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333EC-766B-9E2E-85F8-97300AA46092}"/>
              </a:ext>
            </a:extLst>
          </p:cNvPr>
          <p:cNvSpPr>
            <a:spLocks noGrp="1"/>
          </p:cNvSpPr>
          <p:nvPr>
            <p:ph type="ctrTitle"/>
          </p:nvPr>
        </p:nvSpPr>
        <p:spPr/>
        <p:txBody>
          <a:bodyPr>
            <a:normAutofit/>
          </a:bodyPr>
          <a:lstStyle/>
          <a:p>
            <a:r>
              <a:rPr lang="en-CA" dirty="0"/>
              <a:t>Results and Recommendations</a:t>
            </a:r>
            <a:endParaRPr lang="en-US" dirty="0"/>
          </a:p>
        </p:txBody>
      </p:sp>
      <p:sp>
        <p:nvSpPr>
          <p:cNvPr id="3" name="Subtitle 2">
            <a:extLst>
              <a:ext uri="{FF2B5EF4-FFF2-40B4-BE49-F238E27FC236}">
                <a16:creationId xmlns:a16="http://schemas.microsoft.com/office/drawing/2014/main" id="{41AE4B65-52C4-81A5-A785-B1A654BC6FB4}"/>
              </a:ext>
            </a:extLst>
          </p:cNvPr>
          <p:cNvSpPr>
            <a:spLocks noGrp="1"/>
          </p:cNvSpPr>
          <p:nvPr>
            <p:ph type="subTitle" idx="1"/>
          </p:nvPr>
        </p:nvSpPr>
        <p:spPr/>
        <p:txBody>
          <a:bodyPr/>
          <a:lstStyle/>
          <a:p>
            <a:r>
              <a:rPr lang="en-CA"/>
              <a:t>Commerce 3FN3 Big Data in Finance</a:t>
            </a:r>
          </a:p>
          <a:p>
            <a:r>
              <a:rPr lang="en-CA"/>
              <a:t>G-15</a:t>
            </a:r>
          </a:p>
          <a:p>
            <a:endParaRPr lang="en-CA"/>
          </a:p>
        </p:txBody>
      </p:sp>
    </p:spTree>
    <p:extLst>
      <p:ext uri="{BB962C8B-B14F-4D97-AF65-F5344CB8AC3E}">
        <p14:creationId xmlns:p14="http://schemas.microsoft.com/office/powerpoint/2010/main" val="494610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B35EC-6BFB-73E8-8229-48600327D1DC}"/>
              </a:ext>
            </a:extLst>
          </p:cNvPr>
          <p:cNvSpPr>
            <a:spLocks noGrp="1"/>
          </p:cNvSpPr>
          <p:nvPr>
            <p:ph type="title"/>
          </p:nvPr>
        </p:nvSpPr>
        <p:spPr/>
        <p:txBody>
          <a:bodyPr/>
          <a:lstStyle/>
          <a:p>
            <a:r>
              <a:rPr lang="en-CA"/>
              <a:t>Accuracy Results by Algorithm</a:t>
            </a:r>
          </a:p>
        </p:txBody>
      </p:sp>
      <p:graphicFrame>
        <p:nvGraphicFramePr>
          <p:cNvPr id="4" name="Content Placeholder 3">
            <a:extLst>
              <a:ext uri="{FF2B5EF4-FFF2-40B4-BE49-F238E27FC236}">
                <a16:creationId xmlns:a16="http://schemas.microsoft.com/office/drawing/2014/main" id="{E5E2D9D6-945C-6489-6777-FE76EE96ACB7}"/>
              </a:ext>
            </a:extLst>
          </p:cNvPr>
          <p:cNvGraphicFramePr>
            <a:graphicFrameLocks noGrp="1"/>
          </p:cNvGraphicFramePr>
          <p:nvPr>
            <p:ph idx="1"/>
            <p:extLst>
              <p:ext uri="{D42A27DB-BD31-4B8C-83A1-F6EECF244321}">
                <p14:modId xmlns:p14="http://schemas.microsoft.com/office/powerpoint/2010/main" val="1380135969"/>
              </p:ext>
            </p:extLst>
          </p:nvPr>
        </p:nvGraphicFramePr>
        <p:xfrm>
          <a:off x="1484313" y="1990846"/>
          <a:ext cx="10018712" cy="41813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4949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9F0B507-CF94-6E08-F4E2-2D09D570ACB4}"/>
              </a:ext>
            </a:extLst>
          </p:cNvPr>
          <p:cNvSpPr>
            <a:spLocks noGrp="1"/>
          </p:cNvSpPr>
          <p:nvPr>
            <p:ph type="title"/>
          </p:nvPr>
        </p:nvSpPr>
        <p:spPr>
          <a:xfrm>
            <a:off x="496112" y="685801"/>
            <a:ext cx="2743200" cy="5105400"/>
          </a:xfrm>
        </p:spPr>
        <p:txBody>
          <a:bodyPr>
            <a:normAutofit/>
          </a:bodyPr>
          <a:lstStyle/>
          <a:p>
            <a:pPr algn="l"/>
            <a:r>
              <a:rPr lang="en-CA" sz="2500">
                <a:solidFill>
                  <a:srgbClr val="FFFFFF"/>
                </a:solidFill>
              </a:rPr>
              <a:t>Recommendations</a:t>
            </a:r>
          </a:p>
        </p:txBody>
      </p:sp>
      <p:grpSp>
        <p:nvGrpSpPr>
          <p:cNvPr id="12" name="Group 11">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4"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CA"/>
            </a:p>
          </p:txBody>
        </p:sp>
        <p:sp>
          <p:nvSpPr>
            <p:cNvPr id="15"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CA"/>
            </a:p>
          </p:txBody>
        </p:sp>
        <p:sp>
          <p:nvSpPr>
            <p:cNvPr id="16"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17"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18"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CA"/>
            </a:p>
          </p:txBody>
        </p:sp>
      </p:grpSp>
      <p:sp>
        <p:nvSpPr>
          <p:cNvPr id="3" name="Content Placeholder 2">
            <a:extLst>
              <a:ext uri="{FF2B5EF4-FFF2-40B4-BE49-F238E27FC236}">
                <a16:creationId xmlns:a16="http://schemas.microsoft.com/office/drawing/2014/main" id="{661C7E68-8E78-6E07-20A2-1596AF991D23}"/>
              </a:ext>
            </a:extLst>
          </p:cNvPr>
          <p:cNvSpPr>
            <a:spLocks noGrp="1"/>
          </p:cNvSpPr>
          <p:nvPr>
            <p:ph idx="1"/>
          </p:nvPr>
        </p:nvSpPr>
        <p:spPr>
          <a:xfrm>
            <a:off x="5117106" y="685801"/>
            <a:ext cx="6385918" cy="5105400"/>
          </a:xfrm>
        </p:spPr>
        <p:txBody>
          <a:bodyPr>
            <a:normAutofit/>
          </a:bodyPr>
          <a:lstStyle/>
          <a:p>
            <a:r>
              <a:rPr lang="en-CA" sz="2000"/>
              <a:t>Implement a machine learning algorithm to assist in loan application processing</a:t>
            </a:r>
          </a:p>
          <a:p>
            <a:pPr lvl="1"/>
            <a:r>
              <a:rPr lang="en-CA"/>
              <a:t>Will allow for more flexible reaction time and capacity for the processing of new applications.</a:t>
            </a:r>
          </a:p>
          <a:p>
            <a:pPr lvl="1"/>
            <a:r>
              <a:rPr lang="en-CA"/>
              <a:t>No longer need to rely on employee capacity for tasks which can be automated</a:t>
            </a:r>
          </a:p>
          <a:p>
            <a:pPr lvl="1"/>
            <a:r>
              <a:rPr lang="en-CA"/>
              <a:t>The tested algorithms had relatively low scores across the board, however, this is most likely due to the limited range of data upon which it was trained. By utilizing larger datasets, accuracy will likely improve. Furthermore, adjustments can be made to the algorithms themselves to increase accuracy by adjusting specific parameters such as the number of PCA components.</a:t>
            </a:r>
          </a:p>
        </p:txBody>
      </p:sp>
    </p:spTree>
    <p:extLst>
      <p:ext uri="{BB962C8B-B14F-4D97-AF65-F5344CB8AC3E}">
        <p14:creationId xmlns:p14="http://schemas.microsoft.com/office/powerpoint/2010/main" val="3679145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F4E09-8B60-522E-D7F7-56BEE23AF2E5}"/>
              </a:ext>
            </a:extLst>
          </p:cNvPr>
          <p:cNvSpPr>
            <a:spLocks noGrp="1"/>
          </p:cNvSpPr>
          <p:nvPr>
            <p:ph type="title"/>
          </p:nvPr>
        </p:nvSpPr>
        <p:spPr>
          <a:xfrm>
            <a:off x="1760706" y="685800"/>
            <a:ext cx="9742318" cy="1752599"/>
          </a:xfrm>
        </p:spPr>
        <p:txBody>
          <a:bodyPr>
            <a:normAutofit/>
          </a:bodyPr>
          <a:lstStyle/>
          <a:p>
            <a:r>
              <a:rPr lang="en-CA"/>
              <a:t>Business Impacts</a:t>
            </a:r>
          </a:p>
        </p:txBody>
      </p:sp>
      <p:graphicFrame>
        <p:nvGraphicFramePr>
          <p:cNvPr id="5" name="Content Placeholder 2">
            <a:extLst>
              <a:ext uri="{FF2B5EF4-FFF2-40B4-BE49-F238E27FC236}">
                <a16:creationId xmlns:a16="http://schemas.microsoft.com/office/drawing/2014/main" id="{7C7BD2C2-E90E-9141-CBA4-7FE12EA6541A}"/>
              </a:ext>
            </a:extLst>
          </p:cNvPr>
          <p:cNvGraphicFramePr>
            <a:graphicFrameLocks noGrp="1"/>
          </p:cNvGraphicFramePr>
          <p:nvPr>
            <p:ph idx="1"/>
            <p:extLst>
              <p:ext uri="{D42A27DB-BD31-4B8C-83A1-F6EECF244321}">
                <p14:modId xmlns:p14="http://schemas.microsoft.com/office/powerpoint/2010/main" val="1559355918"/>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8579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27C0C-7C53-02CF-DE97-10F5DB93FECF}"/>
              </a:ext>
            </a:extLst>
          </p:cNvPr>
          <p:cNvSpPr>
            <a:spLocks noGrp="1"/>
          </p:cNvSpPr>
          <p:nvPr>
            <p:ph type="title"/>
          </p:nvPr>
        </p:nvSpPr>
        <p:spPr>
          <a:xfrm>
            <a:off x="1760706" y="685800"/>
            <a:ext cx="9742318" cy="1752599"/>
          </a:xfrm>
        </p:spPr>
        <p:txBody>
          <a:bodyPr>
            <a:normAutofit/>
          </a:bodyPr>
          <a:lstStyle/>
          <a:p>
            <a:r>
              <a:rPr lang="en-CA"/>
              <a:t>Next Steps and Timeline</a:t>
            </a:r>
          </a:p>
        </p:txBody>
      </p:sp>
      <p:graphicFrame>
        <p:nvGraphicFramePr>
          <p:cNvPr id="21" name="Content Placeholder 2">
            <a:extLst>
              <a:ext uri="{FF2B5EF4-FFF2-40B4-BE49-F238E27FC236}">
                <a16:creationId xmlns:a16="http://schemas.microsoft.com/office/drawing/2014/main" id="{877F3889-BB64-B2FA-7AE9-40D60A1218DA}"/>
              </a:ext>
            </a:extLst>
          </p:cNvPr>
          <p:cNvGraphicFramePr>
            <a:graphicFrameLocks noGrp="1"/>
          </p:cNvGraphicFramePr>
          <p:nvPr>
            <p:ph idx="1"/>
            <p:extLst>
              <p:ext uri="{D42A27DB-BD31-4B8C-83A1-F6EECF244321}">
                <p14:modId xmlns:p14="http://schemas.microsoft.com/office/powerpoint/2010/main" val="2240393746"/>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7192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85E61-A5FC-E4B6-D499-EB56A6752230}"/>
              </a:ext>
            </a:extLst>
          </p:cNvPr>
          <p:cNvSpPr>
            <a:spLocks noGrp="1"/>
          </p:cNvSpPr>
          <p:nvPr>
            <p:ph type="title"/>
          </p:nvPr>
        </p:nvSpPr>
        <p:spPr>
          <a:xfrm>
            <a:off x="1760706" y="685800"/>
            <a:ext cx="9742318" cy="1752599"/>
          </a:xfrm>
        </p:spPr>
        <p:txBody>
          <a:bodyPr>
            <a:normAutofit/>
          </a:bodyPr>
          <a:lstStyle/>
          <a:p>
            <a:r>
              <a:rPr lang="en-CA"/>
              <a:t>Summary of Learnings</a:t>
            </a:r>
          </a:p>
        </p:txBody>
      </p:sp>
      <p:graphicFrame>
        <p:nvGraphicFramePr>
          <p:cNvPr id="5" name="Content Placeholder 2">
            <a:extLst>
              <a:ext uri="{FF2B5EF4-FFF2-40B4-BE49-F238E27FC236}">
                <a16:creationId xmlns:a16="http://schemas.microsoft.com/office/drawing/2014/main" id="{715D4F30-F2BB-D44D-5262-C704A390B65A}"/>
              </a:ext>
            </a:extLst>
          </p:cNvPr>
          <p:cNvGraphicFramePr>
            <a:graphicFrameLocks noGrp="1"/>
          </p:cNvGraphicFramePr>
          <p:nvPr>
            <p:ph idx="1"/>
            <p:extLst>
              <p:ext uri="{D42A27DB-BD31-4B8C-83A1-F6EECF244321}">
                <p14:modId xmlns:p14="http://schemas.microsoft.com/office/powerpoint/2010/main" val="3896008954"/>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4138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7006F-B395-D3F9-E52F-62262940E14F}"/>
              </a:ext>
            </a:extLst>
          </p:cNvPr>
          <p:cNvSpPr>
            <a:spLocks noGrp="1"/>
          </p:cNvSpPr>
          <p:nvPr>
            <p:ph type="title"/>
          </p:nvPr>
        </p:nvSpPr>
        <p:spPr>
          <a:xfrm>
            <a:off x="1458035" y="2627"/>
            <a:ext cx="10018713" cy="727841"/>
          </a:xfrm>
        </p:spPr>
        <p:txBody>
          <a:bodyPr>
            <a:normAutofit/>
          </a:bodyPr>
          <a:lstStyle/>
          <a:p>
            <a:r>
              <a:rPr lang="en-US" sz="2400"/>
              <a:t>Appendix</a:t>
            </a:r>
          </a:p>
        </p:txBody>
      </p:sp>
      <p:pic>
        <p:nvPicPr>
          <p:cNvPr id="4" name="Content Placeholder 3" descr="A screenshot of a computer code&#10;&#10;Description automatically generated">
            <a:extLst>
              <a:ext uri="{FF2B5EF4-FFF2-40B4-BE49-F238E27FC236}">
                <a16:creationId xmlns:a16="http://schemas.microsoft.com/office/drawing/2014/main" id="{C0A5E112-0C1D-DC73-5FDA-F337CB9CD200}"/>
              </a:ext>
            </a:extLst>
          </p:cNvPr>
          <p:cNvPicPr>
            <a:picLocks noGrp="1" noChangeAspect="1"/>
          </p:cNvPicPr>
          <p:nvPr>
            <p:ph idx="1"/>
          </p:nvPr>
        </p:nvPicPr>
        <p:blipFill>
          <a:blip r:embed="rId2"/>
          <a:stretch>
            <a:fillRect/>
          </a:stretch>
        </p:blipFill>
        <p:spPr>
          <a:xfrm>
            <a:off x="225256" y="675288"/>
            <a:ext cx="5931070" cy="2041636"/>
          </a:xfrm>
        </p:spPr>
      </p:pic>
      <p:pic>
        <p:nvPicPr>
          <p:cNvPr id="5" name="Picture 4" descr="A screenshot of a computer code&#10;&#10;Description automatically generated">
            <a:extLst>
              <a:ext uri="{FF2B5EF4-FFF2-40B4-BE49-F238E27FC236}">
                <a16:creationId xmlns:a16="http://schemas.microsoft.com/office/drawing/2014/main" id="{E142672B-3B01-91F1-53D3-3BEE07C3C3C6}"/>
              </a:ext>
            </a:extLst>
          </p:cNvPr>
          <p:cNvPicPr>
            <a:picLocks noChangeAspect="1"/>
          </p:cNvPicPr>
          <p:nvPr/>
        </p:nvPicPr>
        <p:blipFill>
          <a:blip r:embed="rId3"/>
          <a:stretch>
            <a:fillRect/>
          </a:stretch>
        </p:blipFill>
        <p:spPr>
          <a:xfrm>
            <a:off x="225973" y="2720263"/>
            <a:ext cx="5922580" cy="2021820"/>
          </a:xfrm>
          <a:prstGeom prst="rect">
            <a:avLst/>
          </a:prstGeom>
        </p:spPr>
      </p:pic>
      <p:pic>
        <p:nvPicPr>
          <p:cNvPr id="6" name="Picture 5" descr="A screenshot of a computer code&#10;&#10;Description automatically generated">
            <a:extLst>
              <a:ext uri="{FF2B5EF4-FFF2-40B4-BE49-F238E27FC236}">
                <a16:creationId xmlns:a16="http://schemas.microsoft.com/office/drawing/2014/main" id="{75103269-19DB-797A-3A90-D8AB6A552940}"/>
              </a:ext>
            </a:extLst>
          </p:cNvPr>
          <p:cNvPicPr>
            <a:picLocks noChangeAspect="1"/>
          </p:cNvPicPr>
          <p:nvPr/>
        </p:nvPicPr>
        <p:blipFill>
          <a:blip r:embed="rId4"/>
          <a:stretch>
            <a:fillRect/>
          </a:stretch>
        </p:blipFill>
        <p:spPr>
          <a:xfrm>
            <a:off x="6306207" y="710130"/>
            <a:ext cx="5770180" cy="1969325"/>
          </a:xfrm>
          <a:prstGeom prst="rect">
            <a:avLst/>
          </a:prstGeom>
        </p:spPr>
      </p:pic>
      <p:pic>
        <p:nvPicPr>
          <p:cNvPr id="7" name="Picture 6" descr="A screenshot of a computer code&#10;&#10;Description automatically generated">
            <a:extLst>
              <a:ext uri="{FF2B5EF4-FFF2-40B4-BE49-F238E27FC236}">
                <a16:creationId xmlns:a16="http://schemas.microsoft.com/office/drawing/2014/main" id="{D4D045BE-AFF9-EF53-63ED-3149F44ABB32}"/>
              </a:ext>
            </a:extLst>
          </p:cNvPr>
          <p:cNvPicPr>
            <a:picLocks noChangeAspect="1"/>
          </p:cNvPicPr>
          <p:nvPr/>
        </p:nvPicPr>
        <p:blipFill>
          <a:blip r:embed="rId5"/>
          <a:stretch>
            <a:fillRect/>
          </a:stretch>
        </p:blipFill>
        <p:spPr>
          <a:xfrm>
            <a:off x="225972" y="4736427"/>
            <a:ext cx="5933091" cy="1946637"/>
          </a:xfrm>
          <a:prstGeom prst="rect">
            <a:avLst/>
          </a:prstGeom>
        </p:spPr>
      </p:pic>
      <p:pic>
        <p:nvPicPr>
          <p:cNvPr id="8" name="Picture 7" descr="A screenshot of a computer code&#10;&#10;Description automatically generated">
            <a:extLst>
              <a:ext uri="{FF2B5EF4-FFF2-40B4-BE49-F238E27FC236}">
                <a16:creationId xmlns:a16="http://schemas.microsoft.com/office/drawing/2014/main" id="{C5522A55-39C8-0824-E3D7-A0045B8EF330}"/>
              </a:ext>
            </a:extLst>
          </p:cNvPr>
          <p:cNvPicPr>
            <a:picLocks noChangeAspect="1"/>
          </p:cNvPicPr>
          <p:nvPr/>
        </p:nvPicPr>
        <p:blipFill>
          <a:blip r:embed="rId6"/>
          <a:stretch>
            <a:fillRect/>
          </a:stretch>
        </p:blipFill>
        <p:spPr>
          <a:xfrm>
            <a:off x="6306206" y="2703842"/>
            <a:ext cx="5559973" cy="2243848"/>
          </a:xfrm>
          <a:prstGeom prst="rect">
            <a:avLst/>
          </a:prstGeom>
        </p:spPr>
      </p:pic>
    </p:spTree>
    <p:extLst>
      <p:ext uri="{BB962C8B-B14F-4D97-AF65-F5344CB8AC3E}">
        <p14:creationId xmlns:p14="http://schemas.microsoft.com/office/powerpoint/2010/main" val="1549392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333EC-766B-9E2E-85F8-97300AA46092}"/>
              </a:ext>
            </a:extLst>
          </p:cNvPr>
          <p:cNvSpPr>
            <a:spLocks noGrp="1"/>
          </p:cNvSpPr>
          <p:nvPr>
            <p:ph type="ctrTitle"/>
          </p:nvPr>
        </p:nvSpPr>
        <p:spPr/>
        <p:txBody>
          <a:bodyPr>
            <a:normAutofit/>
          </a:bodyPr>
          <a:lstStyle/>
          <a:p>
            <a:r>
              <a:rPr lang="en-CA" dirty="0"/>
              <a:t>Problem Description</a:t>
            </a:r>
            <a:endParaRPr lang="en-US" dirty="0"/>
          </a:p>
        </p:txBody>
      </p:sp>
      <p:sp>
        <p:nvSpPr>
          <p:cNvPr id="3" name="Subtitle 2">
            <a:extLst>
              <a:ext uri="{FF2B5EF4-FFF2-40B4-BE49-F238E27FC236}">
                <a16:creationId xmlns:a16="http://schemas.microsoft.com/office/drawing/2014/main" id="{41AE4B65-52C4-81A5-A785-B1A654BC6FB4}"/>
              </a:ext>
            </a:extLst>
          </p:cNvPr>
          <p:cNvSpPr>
            <a:spLocks noGrp="1"/>
          </p:cNvSpPr>
          <p:nvPr>
            <p:ph type="subTitle" idx="1"/>
          </p:nvPr>
        </p:nvSpPr>
        <p:spPr/>
        <p:txBody>
          <a:bodyPr/>
          <a:lstStyle/>
          <a:p>
            <a:r>
              <a:rPr lang="en-CA"/>
              <a:t>Commerce 3FN3 Big Data in Finance</a:t>
            </a:r>
          </a:p>
          <a:p>
            <a:r>
              <a:rPr lang="en-CA"/>
              <a:t>G-15</a:t>
            </a:r>
          </a:p>
          <a:p>
            <a:endParaRPr lang="en-CA"/>
          </a:p>
        </p:txBody>
      </p:sp>
    </p:spTree>
    <p:extLst>
      <p:ext uri="{BB962C8B-B14F-4D97-AF65-F5344CB8AC3E}">
        <p14:creationId xmlns:p14="http://schemas.microsoft.com/office/powerpoint/2010/main" val="4003863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CD9B94-D70B-4446-85E5-ACD390428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up of a loan application&#10;&#10;Description automatically generated">
            <a:extLst>
              <a:ext uri="{FF2B5EF4-FFF2-40B4-BE49-F238E27FC236}">
                <a16:creationId xmlns:a16="http://schemas.microsoft.com/office/drawing/2014/main" id="{96573996-26AD-3E0F-5A01-F83942A7415D}"/>
              </a:ext>
            </a:extLst>
          </p:cNvPr>
          <p:cNvPicPr>
            <a:picLocks noChangeAspect="1"/>
          </p:cNvPicPr>
          <p:nvPr/>
        </p:nvPicPr>
        <p:blipFill>
          <a:blip r:embed="rId2">
            <a:alphaModFix amt="25000"/>
          </a:blip>
          <a:srcRect t="1069" b="14025"/>
          <a:stretch/>
        </p:blipFill>
        <p:spPr>
          <a:xfrm>
            <a:off x="20" y="10"/>
            <a:ext cx="12191980" cy="6857990"/>
          </a:xfrm>
          <a:prstGeom prst="rect">
            <a:avLst/>
          </a:prstGeom>
        </p:spPr>
      </p:pic>
      <p:sp>
        <p:nvSpPr>
          <p:cNvPr id="2" name="Title 1">
            <a:extLst>
              <a:ext uri="{FF2B5EF4-FFF2-40B4-BE49-F238E27FC236}">
                <a16:creationId xmlns:a16="http://schemas.microsoft.com/office/drawing/2014/main" id="{1AC36654-5B3E-3915-6263-7A4618D71034}"/>
              </a:ext>
            </a:extLst>
          </p:cNvPr>
          <p:cNvSpPr>
            <a:spLocks noGrp="1"/>
          </p:cNvSpPr>
          <p:nvPr>
            <p:ph type="title"/>
          </p:nvPr>
        </p:nvSpPr>
        <p:spPr>
          <a:xfrm>
            <a:off x="1484311" y="685800"/>
            <a:ext cx="10018713" cy="1752599"/>
          </a:xfrm>
        </p:spPr>
        <p:txBody>
          <a:bodyPr anchor="b">
            <a:normAutofit/>
          </a:bodyPr>
          <a:lstStyle/>
          <a:p>
            <a:pPr algn="l"/>
            <a:r>
              <a:rPr lang="en-CA"/>
              <a:t>Problem Background</a:t>
            </a:r>
          </a:p>
        </p:txBody>
      </p:sp>
      <p:sp>
        <p:nvSpPr>
          <p:cNvPr id="3" name="Content Placeholder 2">
            <a:extLst>
              <a:ext uri="{FF2B5EF4-FFF2-40B4-BE49-F238E27FC236}">
                <a16:creationId xmlns:a16="http://schemas.microsoft.com/office/drawing/2014/main" id="{FEEDEEA1-609B-90F7-5190-0739BB742183}"/>
              </a:ext>
            </a:extLst>
          </p:cNvPr>
          <p:cNvSpPr>
            <a:spLocks noGrp="1"/>
          </p:cNvSpPr>
          <p:nvPr>
            <p:ph idx="1"/>
          </p:nvPr>
        </p:nvSpPr>
        <p:spPr>
          <a:xfrm>
            <a:off x="1269402" y="2666999"/>
            <a:ext cx="10233621" cy="3124201"/>
          </a:xfrm>
        </p:spPr>
        <p:txBody>
          <a:bodyPr anchor="t">
            <a:normAutofit/>
          </a:bodyPr>
          <a:lstStyle/>
          <a:p>
            <a:pPr marL="0" indent="0">
              <a:lnSpc>
                <a:spcPct val="90000"/>
              </a:lnSpc>
              <a:buNone/>
            </a:pPr>
            <a:r>
              <a:rPr lang="en-US" sz="1500">
                <a:latin typeface="Aptos"/>
              </a:rPr>
              <a:t> </a:t>
            </a:r>
            <a:r>
              <a:rPr lang="en-US" sz="1500" b="0" i="0">
                <a:effectLst/>
                <a:latin typeface="Aptos"/>
              </a:rPr>
              <a:t>Every year banks receive thousands of loan applications each with unique circumstances that must be evaluated. This presents a variety of issues for banks to solve such as time consumption, inconsistencies, limited scalability, underutilization of data, and compliance risks. The first and most prominent issue, is how much time must be allocated to evaluating loan applications by employees of the firm. Traditionally, financial institutions have used teams of people to evaluate each applicant’s information, and this is both expensive and time consuming. Human workers also make mistakes. During each evaluation process, errors can be made, and this can lead to unfair outcomes for loan applicants or increased risk for the institution. Another disadvantage of relying only on employees to process loan applications is that the demand for loans is not linear. When a surge of loan requests come in, having a limited team can cause bottlenecks in the workflow leading to delays. Generally, depending on the amount and complexity of the loan request, institutions are flooded with vast amounts of data about each candidate. Without the support of software and machine learning, interacting with all the information about each loan applicant is impossible for even a large team of employees. Finally, manual systems for evaluating loan applications may lack transparency and fairness in lending decisions. Regulations require institutions to carefully follow a set a guideline for fairness and transparency, and human employees working with manual systems may struggle to document and justify decisions, exposing institutions to compliance risks. Clearly, a digital solution is required.</a:t>
            </a:r>
            <a:endParaRPr lang="en-CA" sz="1500">
              <a:latin typeface="Aptos"/>
            </a:endParaRPr>
          </a:p>
        </p:txBody>
      </p:sp>
    </p:spTree>
    <p:extLst>
      <p:ext uri="{BB962C8B-B14F-4D97-AF65-F5344CB8AC3E}">
        <p14:creationId xmlns:p14="http://schemas.microsoft.com/office/powerpoint/2010/main" val="232623049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7010-1AED-244E-44CE-8792C353F441}"/>
              </a:ext>
            </a:extLst>
          </p:cNvPr>
          <p:cNvSpPr>
            <a:spLocks noGrp="1"/>
          </p:cNvSpPr>
          <p:nvPr>
            <p:ph type="title"/>
          </p:nvPr>
        </p:nvSpPr>
        <p:spPr/>
        <p:txBody>
          <a:bodyPr/>
          <a:lstStyle/>
          <a:p>
            <a:r>
              <a:rPr lang="en-CA"/>
              <a:t>Current Applications</a:t>
            </a:r>
          </a:p>
        </p:txBody>
      </p:sp>
      <p:sp>
        <p:nvSpPr>
          <p:cNvPr id="3" name="Content Placeholder 2">
            <a:extLst>
              <a:ext uri="{FF2B5EF4-FFF2-40B4-BE49-F238E27FC236}">
                <a16:creationId xmlns:a16="http://schemas.microsoft.com/office/drawing/2014/main" id="{CEC945FE-615C-2B62-0957-F508BA19F689}"/>
              </a:ext>
            </a:extLst>
          </p:cNvPr>
          <p:cNvSpPr>
            <a:spLocks noGrp="1"/>
          </p:cNvSpPr>
          <p:nvPr>
            <p:ph idx="1"/>
          </p:nvPr>
        </p:nvSpPr>
        <p:spPr/>
        <p:txBody>
          <a:bodyPr/>
          <a:lstStyle/>
          <a:p>
            <a:pPr marL="0" indent="0">
              <a:buNone/>
            </a:pPr>
            <a:r>
              <a:rPr lang="en-US" sz="1800">
                <a:solidFill>
                  <a:srgbClr val="000000"/>
                </a:solidFill>
                <a:latin typeface="Aptos"/>
              </a:rPr>
              <a:t> </a:t>
            </a:r>
            <a:r>
              <a:rPr lang="en-US" sz="1800" b="0" i="0">
                <a:solidFill>
                  <a:srgbClr val="000000"/>
                </a:solidFill>
                <a:effectLst/>
                <a:latin typeface="Aptos"/>
              </a:rPr>
              <a:t>Banks such as Deutsche Bank, Bank of America, and JP Morgan Chase are on the right track. These banks are adopting machine learning and robotic process automation to improve their loan processing systems and address the plethora of issues. Some examples of software platforms that can streamline the loan processing workflow are </a:t>
            </a:r>
            <a:r>
              <a:rPr lang="en-US" sz="1800" b="0" i="0" err="1">
                <a:solidFill>
                  <a:srgbClr val="000000"/>
                </a:solidFill>
                <a:effectLst/>
                <a:latin typeface="Aptos"/>
              </a:rPr>
              <a:t>nCino</a:t>
            </a:r>
            <a:r>
              <a:rPr lang="en-US" sz="1800" b="0" i="0">
                <a:solidFill>
                  <a:srgbClr val="000000"/>
                </a:solidFill>
                <a:effectLst/>
                <a:latin typeface="Aptos"/>
              </a:rPr>
              <a:t>, </a:t>
            </a:r>
            <a:r>
              <a:rPr lang="en-US" sz="1800" b="0" i="0" err="1">
                <a:solidFill>
                  <a:srgbClr val="000000"/>
                </a:solidFill>
                <a:effectLst/>
                <a:latin typeface="Aptos"/>
              </a:rPr>
              <a:t>LendingPad</a:t>
            </a:r>
            <a:r>
              <a:rPr lang="en-US" sz="1800" b="0" i="0">
                <a:solidFill>
                  <a:srgbClr val="000000"/>
                </a:solidFill>
                <a:effectLst/>
                <a:latin typeface="Aptos"/>
              </a:rPr>
              <a:t>, Finastra</a:t>
            </a:r>
            <a:r>
              <a:rPr lang="en-US" sz="1800">
                <a:solidFill>
                  <a:srgbClr val="000000"/>
                </a:solidFill>
                <a:latin typeface="Aptos"/>
              </a:rPr>
              <a:t>,</a:t>
            </a:r>
            <a:r>
              <a:rPr lang="en-US" sz="1800" b="0" i="0">
                <a:solidFill>
                  <a:srgbClr val="000000"/>
                </a:solidFill>
                <a:effectLst/>
                <a:latin typeface="Aptos"/>
              </a:rPr>
              <a:t> and Fiserv. </a:t>
            </a:r>
            <a:r>
              <a:rPr lang="en-US" sz="1800" b="0" i="0" err="1">
                <a:solidFill>
                  <a:srgbClr val="000000"/>
                </a:solidFill>
                <a:effectLst/>
                <a:latin typeface="Aptos"/>
              </a:rPr>
              <a:t>nCino</a:t>
            </a:r>
            <a:r>
              <a:rPr lang="en-US" sz="1800" b="0" i="0">
                <a:solidFill>
                  <a:srgbClr val="000000"/>
                </a:solidFill>
                <a:effectLst/>
                <a:latin typeface="Aptos"/>
              </a:rPr>
              <a:t> is a cloud-based platform that automates application intake, loan origination, underwriting, and compliance tracking. </a:t>
            </a:r>
            <a:r>
              <a:rPr lang="en-US" sz="1800" b="0" i="0" err="1">
                <a:solidFill>
                  <a:srgbClr val="000000"/>
                </a:solidFill>
                <a:effectLst/>
                <a:latin typeface="Aptos"/>
              </a:rPr>
              <a:t>LendingPad</a:t>
            </a:r>
            <a:r>
              <a:rPr lang="en-US" sz="1800" b="0" i="0">
                <a:solidFill>
                  <a:srgbClr val="000000"/>
                </a:solidFill>
                <a:effectLst/>
                <a:latin typeface="Aptos"/>
              </a:rPr>
              <a:t> is designed for mortgage lenders, and it offers tools for document management and risk assessment. Finastra and </a:t>
            </a:r>
            <a:r>
              <a:rPr lang="en-US" sz="1800" b="0" i="0" err="1">
                <a:solidFill>
                  <a:srgbClr val="000000"/>
                </a:solidFill>
                <a:effectLst/>
                <a:latin typeface="Aptos"/>
              </a:rPr>
              <a:t>Finserv</a:t>
            </a:r>
            <a:r>
              <a:rPr lang="en-US" sz="1800" b="0" i="0">
                <a:solidFill>
                  <a:srgbClr val="000000"/>
                </a:solidFill>
                <a:effectLst/>
                <a:latin typeface="Aptos"/>
              </a:rPr>
              <a:t> are major players in the financial software space, and they offer solutions for loan lifecycle management, with advanced analytics and machine learning that optimizes decision making.  </a:t>
            </a:r>
            <a:endParaRPr lang="en-CA">
              <a:latin typeface="Aptos"/>
            </a:endParaRPr>
          </a:p>
        </p:txBody>
      </p:sp>
      <p:pic>
        <p:nvPicPr>
          <p:cNvPr id="4" name="Picture 3" descr="A blue and red logo&#10;&#10;Description automatically generated">
            <a:extLst>
              <a:ext uri="{FF2B5EF4-FFF2-40B4-BE49-F238E27FC236}">
                <a16:creationId xmlns:a16="http://schemas.microsoft.com/office/drawing/2014/main" id="{F7D63061-887A-71F4-5B43-F40B60262D4F}"/>
              </a:ext>
            </a:extLst>
          </p:cNvPr>
          <p:cNvPicPr>
            <a:picLocks noChangeAspect="1"/>
          </p:cNvPicPr>
          <p:nvPr/>
        </p:nvPicPr>
        <p:blipFill>
          <a:blip r:embed="rId2"/>
          <a:stretch>
            <a:fillRect/>
          </a:stretch>
        </p:blipFill>
        <p:spPr>
          <a:xfrm>
            <a:off x="9329826" y="1716600"/>
            <a:ext cx="2702944" cy="1139518"/>
          </a:xfrm>
          <a:prstGeom prst="rect">
            <a:avLst/>
          </a:prstGeom>
        </p:spPr>
      </p:pic>
      <p:pic>
        <p:nvPicPr>
          <p:cNvPr id="5" name="Picture 4" descr="A logo with a purple and white swirl&#10;&#10;Description automatically generated">
            <a:extLst>
              <a:ext uri="{FF2B5EF4-FFF2-40B4-BE49-F238E27FC236}">
                <a16:creationId xmlns:a16="http://schemas.microsoft.com/office/drawing/2014/main" id="{207351EF-5E28-4F80-B17D-5D626E14FEA2}"/>
              </a:ext>
            </a:extLst>
          </p:cNvPr>
          <p:cNvPicPr>
            <a:picLocks noChangeAspect="1"/>
          </p:cNvPicPr>
          <p:nvPr/>
        </p:nvPicPr>
        <p:blipFill>
          <a:blip r:embed="rId3"/>
          <a:stretch>
            <a:fillRect/>
          </a:stretch>
        </p:blipFill>
        <p:spPr>
          <a:xfrm>
            <a:off x="6788000" y="5512818"/>
            <a:ext cx="2085257" cy="1126107"/>
          </a:xfrm>
          <a:prstGeom prst="rect">
            <a:avLst/>
          </a:prstGeom>
        </p:spPr>
      </p:pic>
      <p:pic>
        <p:nvPicPr>
          <p:cNvPr id="6" name="Picture 5" descr="A black and white logo&#10;&#10;Description automatically generated">
            <a:extLst>
              <a:ext uri="{FF2B5EF4-FFF2-40B4-BE49-F238E27FC236}">
                <a16:creationId xmlns:a16="http://schemas.microsoft.com/office/drawing/2014/main" id="{975CFA14-87B0-2784-D4D4-5B126E6CF5B5}"/>
              </a:ext>
            </a:extLst>
          </p:cNvPr>
          <p:cNvPicPr>
            <a:picLocks noChangeAspect="1"/>
          </p:cNvPicPr>
          <p:nvPr/>
        </p:nvPicPr>
        <p:blipFill>
          <a:blip r:embed="rId4"/>
          <a:stretch>
            <a:fillRect/>
          </a:stretch>
        </p:blipFill>
        <p:spPr>
          <a:xfrm>
            <a:off x="2387629" y="5666836"/>
            <a:ext cx="3868409" cy="971190"/>
          </a:xfrm>
          <a:prstGeom prst="rect">
            <a:avLst/>
          </a:prstGeom>
        </p:spPr>
      </p:pic>
      <p:pic>
        <p:nvPicPr>
          <p:cNvPr id="7" name="Picture 6" descr="A close up of a logo&#10;&#10;Description automatically generated">
            <a:extLst>
              <a:ext uri="{FF2B5EF4-FFF2-40B4-BE49-F238E27FC236}">
                <a16:creationId xmlns:a16="http://schemas.microsoft.com/office/drawing/2014/main" id="{C263AE87-B242-0F59-EEF0-B3F46C7FA0C2}"/>
              </a:ext>
            </a:extLst>
          </p:cNvPr>
          <p:cNvPicPr>
            <a:picLocks noChangeAspect="1"/>
          </p:cNvPicPr>
          <p:nvPr/>
        </p:nvPicPr>
        <p:blipFill>
          <a:blip r:embed="rId5"/>
          <a:stretch>
            <a:fillRect/>
          </a:stretch>
        </p:blipFill>
        <p:spPr>
          <a:xfrm>
            <a:off x="9329378" y="5288082"/>
            <a:ext cx="2300558" cy="1155041"/>
          </a:xfrm>
          <a:prstGeom prst="rect">
            <a:avLst/>
          </a:prstGeom>
        </p:spPr>
      </p:pic>
    </p:spTree>
    <p:extLst>
      <p:ext uri="{BB962C8B-B14F-4D97-AF65-F5344CB8AC3E}">
        <p14:creationId xmlns:p14="http://schemas.microsoft.com/office/powerpoint/2010/main" val="686961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7F6DF-C79A-EC53-A75C-AA76A7846655}"/>
              </a:ext>
            </a:extLst>
          </p:cNvPr>
          <p:cNvSpPr>
            <a:spLocks noGrp="1"/>
          </p:cNvSpPr>
          <p:nvPr>
            <p:ph type="title"/>
          </p:nvPr>
        </p:nvSpPr>
        <p:spPr>
          <a:xfrm>
            <a:off x="1484311" y="1081548"/>
            <a:ext cx="3333495" cy="1504335"/>
          </a:xfrm>
        </p:spPr>
        <p:txBody>
          <a:bodyPr>
            <a:normAutofit/>
          </a:bodyPr>
          <a:lstStyle/>
          <a:p>
            <a:r>
              <a:rPr lang="en-CA" sz="2400"/>
              <a:t>Solution Framing</a:t>
            </a:r>
          </a:p>
        </p:txBody>
      </p:sp>
      <p:sp>
        <p:nvSpPr>
          <p:cNvPr id="3" name="Content Placeholder 2">
            <a:extLst>
              <a:ext uri="{FF2B5EF4-FFF2-40B4-BE49-F238E27FC236}">
                <a16:creationId xmlns:a16="http://schemas.microsoft.com/office/drawing/2014/main" id="{C0835A1C-50EF-B3B4-AE5A-4AAD9A116EB6}"/>
              </a:ext>
            </a:extLst>
          </p:cNvPr>
          <p:cNvSpPr>
            <a:spLocks noGrp="1"/>
          </p:cNvSpPr>
          <p:nvPr>
            <p:ph idx="1"/>
          </p:nvPr>
        </p:nvSpPr>
        <p:spPr>
          <a:xfrm>
            <a:off x="1484311" y="2666999"/>
            <a:ext cx="3333496" cy="3124201"/>
          </a:xfrm>
        </p:spPr>
        <p:txBody>
          <a:bodyPr anchor="t">
            <a:normAutofit/>
          </a:bodyPr>
          <a:lstStyle/>
          <a:p>
            <a:pPr marL="0" indent="0">
              <a:lnSpc>
                <a:spcPct val="90000"/>
              </a:lnSpc>
              <a:buNone/>
            </a:pPr>
            <a:r>
              <a:rPr lang="en-US" sz="1500" b="0" i="0">
                <a:effectLst/>
                <a:latin typeface="Aptos"/>
              </a:rPr>
              <a:t>The next step for a definite solution to automating banks loans is combining the features of the existing systems into a streamlined and accurate program. This is what we hope to accomplish with our project. Our code will analyze large sets of data and will be supervised learning built off risk profiles. This project will provide an accurate, transparent, and simple system that highlights the risk of each loan applicant to assist institutions of all sizes in the </a:t>
            </a:r>
            <a:r>
              <a:rPr lang="en-US" sz="1500">
                <a:latin typeface="Aptos"/>
              </a:rPr>
              <a:t>decision-making</a:t>
            </a:r>
            <a:r>
              <a:rPr lang="en-US" sz="1500" b="0" i="0">
                <a:effectLst/>
                <a:latin typeface="Aptos"/>
              </a:rPr>
              <a:t> process.  </a:t>
            </a:r>
            <a:endParaRPr lang="en-CA" sz="1500">
              <a:latin typeface="Aptos"/>
            </a:endParaRPr>
          </a:p>
        </p:txBody>
      </p:sp>
      <p:pic>
        <p:nvPicPr>
          <p:cNvPr id="4" name="Picture 3" descr="A colorful lines and dots&#10;&#10;Description automatically generated">
            <a:extLst>
              <a:ext uri="{FF2B5EF4-FFF2-40B4-BE49-F238E27FC236}">
                <a16:creationId xmlns:a16="http://schemas.microsoft.com/office/drawing/2014/main" id="{5AE49D52-69E9-B7CB-DF44-9AF4EA5C44BE}"/>
              </a:ext>
            </a:extLst>
          </p:cNvPr>
          <p:cNvPicPr>
            <a:picLocks noChangeAspect="1"/>
          </p:cNvPicPr>
          <p:nvPr/>
        </p:nvPicPr>
        <p:blipFill>
          <a:blip r:embed="rId3"/>
          <a:stretch>
            <a:fillRect/>
          </a:stretch>
        </p:blipFill>
        <p:spPr>
          <a:xfrm>
            <a:off x="5262033" y="1581865"/>
            <a:ext cx="6240990" cy="326091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274797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333EC-766B-9E2E-85F8-97300AA46092}"/>
              </a:ext>
            </a:extLst>
          </p:cNvPr>
          <p:cNvSpPr>
            <a:spLocks noGrp="1"/>
          </p:cNvSpPr>
          <p:nvPr>
            <p:ph type="ctrTitle"/>
          </p:nvPr>
        </p:nvSpPr>
        <p:spPr/>
        <p:txBody>
          <a:bodyPr>
            <a:normAutofit/>
          </a:bodyPr>
          <a:lstStyle/>
          <a:p>
            <a:r>
              <a:rPr lang="en-CA" dirty="0"/>
              <a:t>Solution Summary</a:t>
            </a:r>
            <a:endParaRPr lang="en-US" dirty="0"/>
          </a:p>
        </p:txBody>
      </p:sp>
      <p:sp>
        <p:nvSpPr>
          <p:cNvPr id="3" name="Subtitle 2">
            <a:extLst>
              <a:ext uri="{FF2B5EF4-FFF2-40B4-BE49-F238E27FC236}">
                <a16:creationId xmlns:a16="http://schemas.microsoft.com/office/drawing/2014/main" id="{41AE4B65-52C4-81A5-A785-B1A654BC6FB4}"/>
              </a:ext>
            </a:extLst>
          </p:cNvPr>
          <p:cNvSpPr>
            <a:spLocks noGrp="1"/>
          </p:cNvSpPr>
          <p:nvPr>
            <p:ph type="subTitle" idx="1"/>
          </p:nvPr>
        </p:nvSpPr>
        <p:spPr/>
        <p:txBody>
          <a:bodyPr/>
          <a:lstStyle/>
          <a:p>
            <a:r>
              <a:rPr lang="en-CA"/>
              <a:t>Commerce 3FN3 Big Data in Finance</a:t>
            </a:r>
          </a:p>
          <a:p>
            <a:r>
              <a:rPr lang="en-CA"/>
              <a:t>G-15</a:t>
            </a:r>
          </a:p>
          <a:p>
            <a:endParaRPr lang="en-CA"/>
          </a:p>
        </p:txBody>
      </p:sp>
    </p:spTree>
    <p:extLst>
      <p:ext uri="{BB962C8B-B14F-4D97-AF65-F5344CB8AC3E}">
        <p14:creationId xmlns:p14="http://schemas.microsoft.com/office/powerpoint/2010/main" val="97637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9297E419-2F79-1605-2001-97BBC0525858}"/>
              </a:ext>
            </a:extLst>
          </p:cNvPr>
          <p:cNvPicPr>
            <a:picLocks noChangeAspect="1"/>
          </p:cNvPicPr>
          <p:nvPr/>
        </p:nvPicPr>
        <p:blipFill>
          <a:blip r:embed="rId3"/>
          <a:srcRect l="8930" r="39493" b="-1"/>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1" name="Group 10">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2"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3"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CA"/>
            </a:p>
          </p:txBody>
        </p:sp>
        <p:sp>
          <p:nvSpPr>
            <p:cNvPr id="1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CA"/>
            </a:p>
          </p:txBody>
        </p:sp>
        <p:sp>
          <p:nvSpPr>
            <p:cNvPr id="15"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16"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17"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CA"/>
            </a:p>
          </p:txBody>
        </p:sp>
      </p:grpSp>
      <p:sp>
        <p:nvSpPr>
          <p:cNvPr id="2" name="Title 1">
            <a:extLst>
              <a:ext uri="{FF2B5EF4-FFF2-40B4-BE49-F238E27FC236}">
                <a16:creationId xmlns:a16="http://schemas.microsoft.com/office/drawing/2014/main" id="{A8F6EE21-0975-C044-6AE8-34E777F34969}"/>
              </a:ext>
            </a:extLst>
          </p:cNvPr>
          <p:cNvSpPr>
            <a:spLocks noGrp="1"/>
          </p:cNvSpPr>
          <p:nvPr>
            <p:ph type="title"/>
          </p:nvPr>
        </p:nvSpPr>
        <p:spPr>
          <a:xfrm>
            <a:off x="972080" y="685800"/>
            <a:ext cx="5260680" cy="1752599"/>
          </a:xfrm>
        </p:spPr>
        <p:txBody>
          <a:bodyPr>
            <a:normAutofit/>
          </a:bodyPr>
          <a:lstStyle/>
          <a:p>
            <a:pPr algn="l"/>
            <a:r>
              <a:rPr lang="en-CA"/>
              <a:t>Conceptual Overview</a:t>
            </a:r>
          </a:p>
        </p:txBody>
      </p:sp>
      <p:sp>
        <p:nvSpPr>
          <p:cNvPr id="3" name="Content Placeholder 2">
            <a:extLst>
              <a:ext uri="{FF2B5EF4-FFF2-40B4-BE49-F238E27FC236}">
                <a16:creationId xmlns:a16="http://schemas.microsoft.com/office/drawing/2014/main" id="{895B022E-A6A3-20BC-D364-9260D5FF2259}"/>
              </a:ext>
            </a:extLst>
          </p:cNvPr>
          <p:cNvSpPr>
            <a:spLocks noGrp="1"/>
          </p:cNvSpPr>
          <p:nvPr>
            <p:ph idx="1"/>
          </p:nvPr>
        </p:nvSpPr>
        <p:spPr>
          <a:xfrm>
            <a:off x="643468" y="2666999"/>
            <a:ext cx="5260680" cy="3124201"/>
          </a:xfrm>
        </p:spPr>
        <p:txBody>
          <a:bodyPr>
            <a:normAutofit/>
          </a:bodyPr>
          <a:lstStyle/>
          <a:p>
            <a:pPr marL="0" indent="0">
              <a:buNone/>
            </a:pPr>
            <a:r>
              <a:rPr lang="en-CA" sz="2000" kern="100">
                <a:effectLst/>
                <a:latin typeface="Arial" panose="020B0604020202020204" pitchFamily="34" charset="0"/>
                <a:ea typeface="Aptos" panose="020B0004020202020204" pitchFamily="34" charset="0"/>
                <a:cs typeface="Times New Roman" panose="02020603050405020304" pitchFamily="18" charset="0"/>
              </a:rPr>
              <a:t>The solution takes a large dataset in the form of client financial profiles, cleans the data and then trains a machine learning algorithm. The algorithm can then predict a new applicant’s risk profile and determine if they should be approved for a loan or not.</a:t>
            </a:r>
            <a:endParaRPr lang="en-CA" sz="2000" kern="100">
              <a:effectLst/>
              <a:latin typeface="Aptos" panose="020B0004020202020204" pitchFamily="34" charset="0"/>
              <a:ea typeface="Aptos" panose="020B0004020202020204" pitchFamily="34" charset="0"/>
              <a:cs typeface="Times New Roman" panose="02020603050405020304" pitchFamily="18" charset="0"/>
            </a:endParaRPr>
          </a:p>
          <a:p>
            <a:endParaRPr lang="en-CA" sz="2000" b="1"/>
          </a:p>
        </p:txBody>
      </p:sp>
    </p:spTree>
    <p:extLst>
      <p:ext uri="{BB962C8B-B14F-4D97-AF65-F5344CB8AC3E}">
        <p14:creationId xmlns:p14="http://schemas.microsoft.com/office/powerpoint/2010/main" val="2776589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12"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16"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7"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CA"/>
            </a:p>
          </p:txBody>
        </p:sp>
        <p:sp>
          <p:nvSpPr>
            <p:cNvPr id="18"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CA"/>
            </a:p>
          </p:txBody>
        </p:sp>
        <p:sp>
          <p:nvSpPr>
            <p:cNvPr id="19"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20"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21"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CA"/>
            </a:p>
          </p:txBody>
        </p:sp>
      </p:grpSp>
      <p:sp>
        <p:nvSpPr>
          <p:cNvPr id="2" name="Title 1">
            <a:extLst>
              <a:ext uri="{FF2B5EF4-FFF2-40B4-BE49-F238E27FC236}">
                <a16:creationId xmlns:a16="http://schemas.microsoft.com/office/drawing/2014/main" id="{2F7528E9-CDF6-C103-455E-027225E2C339}"/>
              </a:ext>
            </a:extLst>
          </p:cNvPr>
          <p:cNvSpPr>
            <a:spLocks noGrp="1"/>
          </p:cNvSpPr>
          <p:nvPr>
            <p:ph type="title"/>
          </p:nvPr>
        </p:nvSpPr>
        <p:spPr>
          <a:xfrm>
            <a:off x="3962399" y="685800"/>
            <a:ext cx="7345891" cy="1413933"/>
          </a:xfrm>
        </p:spPr>
        <p:txBody>
          <a:bodyPr>
            <a:normAutofit/>
          </a:bodyPr>
          <a:lstStyle/>
          <a:p>
            <a:r>
              <a:rPr lang="en-CA"/>
              <a:t>Results and Output of the Solution</a:t>
            </a:r>
          </a:p>
        </p:txBody>
      </p:sp>
      <p:pic>
        <p:nvPicPr>
          <p:cNvPr id="5" name="Picture 4" descr="A hand holding a pen and shading circles on a sheet">
            <a:extLst>
              <a:ext uri="{FF2B5EF4-FFF2-40B4-BE49-F238E27FC236}">
                <a16:creationId xmlns:a16="http://schemas.microsoft.com/office/drawing/2014/main" id="{B7B9DD85-076C-D1F0-C5CE-9D0EAB532E75}"/>
              </a:ext>
            </a:extLst>
          </p:cNvPr>
          <p:cNvPicPr>
            <a:picLocks noChangeAspect="1"/>
          </p:cNvPicPr>
          <p:nvPr/>
        </p:nvPicPr>
        <p:blipFill>
          <a:blip r:embed="rId3"/>
          <a:srcRect l="47545" r="23074" b="-1"/>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a:extLst>
              <a:ext uri="{FF2B5EF4-FFF2-40B4-BE49-F238E27FC236}">
                <a16:creationId xmlns:a16="http://schemas.microsoft.com/office/drawing/2014/main" id="{AA430B85-7EDD-0B1A-A3A2-731D99CD10EE}"/>
              </a:ext>
            </a:extLst>
          </p:cNvPr>
          <p:cNvSpPr>
            <a:spLocks noGrp="1"/>
          </p:cNvSpPr>
          <p:nvPr>
            <p:ph idx="1"/>
          </p:nvPr>
        </p:nvSpPr>
        <p:spPr>
          <a:xfrm>
            <a:off x="3843867" y="2048933"/>
            <a:ext cx="7659156" cy="3742267"/>
          </a:xfrm>
        </p:spPr>
        <p:txBody>
          <a:bodyPr>
            <a:normAutofit/>
          </a:bodyPr>
          <a:lstStyle/>
          <a:p>
            <a:pPr marL="0" indent="0">
              <a:buNone/>
            </a:pPr>
            <a:r>
              <a:rPr lang="en-CA" kern="100">
                <a:effectLst/>
                <a:latin typeface="Arial" panose="020B0604020202020204" pitchFamily="34" charset="0"/>
                <a:ea typeface="Aptos" panose="020B0004020202020204" pitchFamily="34" charset="0"/>
                <a:cs typeface="Times New Roman" panose="02020603050405020304" pitchFamily="18" charset="0"/>
              </a:rPr>
              <a:t>The algorithm itself, given client metrics, will evaluate the applicant based on previous loan applications from other clients and their outcomes. This evaluation will determine if the client is likely or unlikely to successfully pay off the loan and subsequently if they should be approved or declined for the loan.</a:t>
            </a:r>
            <a:endParaRPr lang="en-CA" kern="10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CA"/>
          </a:p>
        </p:txBody>
      </p:sp>
    </p:spTree>
    <p:extLst>
      <p:ext uri="{BB962C8B-B14F-4D97-AF65-F5344CB8AC3E}">
        <p14:creationId xmlns:p14="http://schemas.microsoft.com/office/powerpoint/2010/main" val="36964501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1aace3a2-135d-4a22-a460-ab4d46a833a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274057DC5ED894C8623C4710E7CBE79" ma:contentTypeVersion="16" ma:contentTypeDescription="Create a new document." ma:contentTypeScope="" ma:versionID="88aabf00fa0aeaa169c93500c9a883d2">
  <xsd:schema xmlns:xsd="http://www.w3.org/2001/XMLSchema" xmlns:xs="http://www.w3.org/2001/XMLSchema" xmlns:p="http://schemas.microsoft.com/office/2006/metadata/properties" xmlns:ns3="1aace3a2-135d-4a22-a460-ab4d46a833a8" xmlns:ns4="312f8e13-6979-412c-a7a6-0a7753309a1b" targetNamespace="http://schemas.microsoft.com/office/2006/metadata/properties" ma:root="true" ma:fieldsID="e67c880461524d2ec6ccd522f8434abd" ns3:_="" ns4:_="">
    <xsd:import namespace="1aace3a2-135d-4a22-a460-ab4d46a833a8"/>
    <xsd:import namespace="312f8e13-6979-412c-a7a6-0a7753309a1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LengthInSeconds" minOccurs="0"/>
                <xsd:element ref="ns3:MediaServiceObjectDetectorVersions" minOccurs="0"/>
                <xsd:element ref="ns3:_activity" minOccurs="0"/>
                <xsd:element ref="ns3:MediaServiceSearchProperties" minOccurs="0"/>
                <xsd:element ref="ns3:MediaServiceSystemTag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ace3a2-135d-4a22-a460-ab4d46a833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_activity" ma:index="19" nillable="true" ma:displayName="_activity" ma:hidden="true" ma:internalName="_activity">
      <xsd:simpleType>
        <xsd:restriction base="dms:Note"/>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12f8e13-6979-412c-a7a6-0a7753309a1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BA292F-9E78-4F28-862C-1C99350E6F82}">
  <ds:schemaRefs>
    <ds:schemaRef ds:uri="1aace3a2-135d-4a22-a460-ab4d46a833a8"/>
    <ds:schemaRef ds:uri="312f8e13-6979-412c-a7a6-0a7753309a1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75B10A-4E04-4212-8662-6776288499D1}">
  <ds:schemaRefs>
    <ds:schemaRef ds:uri="1aace3a2-135d-4a22-a460-ab4d46a833a8"/>
    <ds:schemaRef ds:uri="312f8e13-6979-412c-a7a6-0a7753309a1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7D50625-B27F-4CE9-BFE0-CF565CB4964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TM03457496[[fn=Parallax]]</Template>
  <Application>Microsoft Office PowerPoint</Application>
  <PresentationFormat>Widescreen</PresentationFormat>
  <Slides>29</Slides>
  <Notes>0</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Parallax</vt:lpstr>
      <vt:lpstr>Predicting Loan Applicant Risk Profile Using Machine Learning</vt:lpstr>
      <vt:lpstr>Table of Contents</vt:lpstr>
      <vt:lpstr>Problem Description</vt:lpstr>
      <vt:lpstr>Problem Background</vt:lpstr>
      <vt:lpstr>Current Applications</vt:lpstr>
      <vt:lpstr>Solution Framing</vt:lpstr>
      <vt:lpstr>Solution Summary</vt:lpstr>
      <vt:lpstr>Conceptual Overview</vt:lpstr>
      <vt:lpstr>Results and Output of the Solution</vt:lpstr>
      <vt:lpstr>Potential Savings and Improvements</vt:lpstr>
      <vt:lpstr>Required Tools</vt:lpstr>
      <vt:lpstr>Implementation Plan</vt:lpstr>
      <vt:lpstr>Projected Timeline for Implementation</vt:lpstr>
      <vt:lpstr>Solution Details</vt:lpstr>
      <vt:lpstr>Solution Assumptions</vt:lpstr>
      <vt:lpstr>Data Gathering and Import</vt:lpstr>
      <vt:lpstr>Sampled Raw Data</vt:lpstr>
      <vt:lpstr>Data Clean up and Normalization</vt:lpstr>
      <vt:lpstr>Sampled Cleaned and Normalized Data</vt:lpstr>
      <vt:lpstr>Machine Learning Setup</vt:lpstr>
      <vt:lpstr>Machine Learning Algorithms</vt:lpstr>
      <vt:lpstr>Deep Learning</vt:lpstr>
      <vt:lpstr>Results and Recommendations</vt:lpstr>
      <vt:lpstr>Accuracy Results by Algorithm</vt:lpstr>
      <vt:lpstr>Recommendations</vt:lpstr>
      <vt:lpstr>Business Impacts</vt:lpstr>
      <vt:lpstr>Next Steps and Timeline</vt:lpstr>
      <vt:lpstr>Summary of Learnings</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Beg</dc:creator>
  <cp:revision>87</cp:revision>
  <dcterms:created xsi:type="dcterms:W3CDTF">2024-12-08T17:48:13Z</dcterms:created>
  <dcterms:modified xsi:type="dcterms:W3CDTF">2024-12-09T14:22:01Z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0x0101000274057DC5ED894C8623C4710E7CBE79</vt:lpwstr>
  </property>
</Properties>
</file>