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4"/>
  </p:sldMasterIdLst>
  <p:sldIdLst>
    <p:sldId id="256" r:id="rId5"/>
    <p:sldId id="258" r:id="rId6"/>
    <p:sldId id="265" r:id="rId7"/>
    <p:sldId id="259" r:id="rId8"/>
    <p:sldId id="260" r:id="rId9"/>
    <p:sldId id="261" r:id="rId10"/>
    <p:sldId id="262" r:id="rId11"/>
    <p:sldId id="263" r:id="rId12"/>
    <p:sldId id="264"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6380C4-A6FB-9CCF-5422-423B2B0DA0E7}" v="193" dt="2024-12-09T06:09:14.761"/>
    <p1510:client id="{6547D66C-C6B0-4C83-A9CE-16CC2C2B8A76}" v="840" dt="2024-12-09T01:50:15.821"/>
    <p1510:client id="{A3872554-E8E6-4E84-87D7-65DB58A2B39C}" v="6" dt="2024-12-09T13:40:43.777"/>
    <p1510:client id="{FB3975E2-3C7C-AAF3-787E-4CC9BA90253B}" v="566" dt="2024-12-09T08:27:26.6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Sheet1!$A$18</c:f>
              <c:strCache>
                <c:ptCount val="1"/>
                <c:pt idx="0">
                  <c:v>Random Forests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Sheet1!$B$17:$C$17</c:f>
              <c:strCache>
                <c:ptCount val="2"/>
                <c:pt idx="0">
                  <c:v>Test Data Accuracy</c:v>
                </c:pt>
                <c:pt idx="1">
                  <c:v>Training Data Accuracy</c:v>
                </c:pt>
              </c:strCache>
            </c:strRef>
          </c:cat>
          <c:val>
            <c:numRef>
              <c:f>Sheet1!$B$18:$C$18</c:f>
              <c:numCache>
                <c:formatCode>0.00%</c:formatCode>
                <c:ptCount val="2"/>
                <c:pt idx="0">
                  <c:v>0.59621999999999997</c:v>
                </c:pt>
                <c:pt idx="1">
                  <c:v>1</c:v>
                </c:pt>
              </c:numCache>
            </c:numRef>
          </c:val>
          <c:extLst>
            <c:ext xmlns:c16="http://schemas.microsoft.com/office/drawing/2014/chart" uri="{C3380CC4-5D6E-409C-BE32-E72D297353CC}">
              <c16:uniqueId val="{00000000-F499-478E-B953-6D0C9A1D1426}"/>
            </c:ext>
          </c:extLst>
        </c:ser>
        <c:ser>
          <c:idx val="1"/>
          <c:order val="1"/>
          <c:tx>
            <c:strRef>
              <c:f>Sheet1!$A$19</c:f>
              <c:strCache>
                <c:ptCount val="1"/>
                <c:pt idx="0">
                  <c:v>K-Nearest Neighbours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Sheet1!$B$17:$C$17</c:f>
              <c:strCache>
                <c:ptCount val="2"/>
                <c:pt idx="0">
                  <c:v>Test Data Accuracy</c:v>
                </c:pt>
                <c:pt idx="1">
                  <c:v>Training Data Accuracy</c:v>
                </c:pt>
              </c:strCache>
            </c:strRef>
          </c:cat>
          <c:val>
            <c:numRef>
              <c:f>Sheet1!$B$19:$C$19</c:f>
              <c:numCache>
                <c:formatCode>0.00%</c:formatCode>
                <c:ptCount val="2"/>
                <c:pt idx="0">
                  <c:v>0.6018</c:v>
                </c:pt>
                <c:pt idx="1">
                  <c:v>0.60040000000000004</c:v>
                </c:pt>
              </c:numCache>
            </c:numRef>
          </c:val>
          <c:extLst>
            <c:ext xmlns:c16="http://schemas.microsoft.com/office/drawing/2014/chart" uri="{C3380CC4-5D6E-409C-BE32-E72D297353CC}">
              <c16:uniqueId val="{00000001-F499-478E-B953-6D0C9A1D1426}"/>
            </c:ext>
          </c:extLst>
        </c:ser>
        <c:ser>
          <c:idx val="2"/>
          <c:order val="2"/>
          <c:tx>
            <c:strRef>
              <c:f>Sheet1!$A$20</c:f>
              <c:strCache>
                <c:ptCount val="1"/>
                <c:pt idx="0">
                  <c:v>Gradient Boosting</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Sheet1!$B$17:$C$17</c:f>
              <c:strCache>
                <c:ptCount val="2"/>
                <c:pt idx="0">
                  <c:v>Test Data Accuracy</c:v>
                </c:pt>
                <c:pt idx="1">
                  <c:v>Training Data Accuracy</c:v>
                </c:pt>
              </c:strCache>
            </c:strRef>
          </c:cat>
          <c:val>
            <c:numRef>
              <c:f>Sheet1!$B$20:$C$20</c:f>
              <c:numCache>
                <c:formatCode>0.00%</c:formatCode>
                <c:ptCount val="2"/>
                <c:pt idx="0">
                  <c:v>0.60219999999999996</c:v>
                </c:pt>
                <c:pt idx="1">
                  <c:v>0.61639999999999995</c:v>
                </c:pt>
              </c:numCache>
            </c:numRef>
          </c:val>
          <c:extLst>
            <c:ext xmlns:c16="http://schemas.microsoft.com/office/drawing/2014/chart" uri="{C3380CC4-5D6E-409C-BE32-E72D297353CC}">
              <c16:uniqueId val="{00000002-F499-478E-B953-6D0C9A1D1426}"/>
            </c:ext>
          </c:extLst>
        </c:ser>
        <c:ser>
          <c:idx val="3"/>
          <c:order val="3"/>
          <c:tx>
            <c:strRef>
              <c:f>Sheet1!$A$21</c:f>
              <c:strCache>
                <c:ptCount val="1"/>
                <c:pt idx="0">
                  <c:v>Naïve Bayes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Sheet1!$B$17:$C$17</c:f>
              <c:strCache>
                <c:ptCount val="2"/>
                <c:pt idx="0">
                  <c:v>Test Data Accuracy</c:v>
                </c:pt>
                <c:pt idx="1">
                  <c:v>Training Data Accuracy</c:v>
                </c:pt>
              </c:strCache>
            </c:strRef>
          </c:cat>
          <c:val>
            <c:numRef>
              <c:f>Sheet1!$B$21:$C$21</c:f>
              <c:numCache>
                <c:formatCode>0.00%</c:formatCode>
                <c:ptCount val="2"/>
                <c:pt idx="0">
                  <c:v>0.60470000000000002</c:v>
                </c:pt>
                <c:pt idx="1">
                  <c:v>0.59799999999999998</c:v>
                </c:pt>
              </c:numCache>
            </c:numRef>
          </c:val>
          <c:extLst>
            <c:ext xmlns:c16="http://schemas.microsoft.com/office/drawing/2014/chart" uri="{C3380CC4-5D6E-409C-BE32-E72D297353CC}">
              <c16:uniqueId val="{00000003-F499-478E-B953-6D0C9A1D1426}"/>
            </c:ext>
          </c:extLst>
        </c:ser>
        <c:ser>
          <c:idx val="4"/>
          <c:order val="4"/>
          <c:tx>
            <c:strRef>
              <c:f>Sheet1!$A$22</c:f>
              <c:strCache>
                <c:ptCount val="1"/>
                <c:pt idx="0">
                  <c:v>Logistic Regression</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Sheet1!$B$17:$C$17</c:f>
              <c:strCache>
                <c:ptCount val="2"/>
                <c:pt idx="0">
                  <c:v>Test Data Accuracy</c:v>
                </c:pt>
                <c:pt idx="1">
                  <c:v>Training Data Accuracy</c:v>
                </c:pt>
              </c:strCache>
            </c:strRef>
          </c:cat>
          <c:val>
            <c:numRef>
              <c:f>Sheet1!$B$22:$C$22</c:f>
              <c:numCache>
                <c:formatCode>0.00%</c:formatCode>
                <c:ptCount val="2"/>
                <c:pt idx="0">
                  <c:v>0.60470000000000002</c:v>
                </c:pt>
                <c:pt idx="1">
                  <c:v>0.59799999999999998</c:v>
                </c:pt>
              </c:numCache>
            </c:numRef>
          </c:val>
          <c:extLst>
            <c:ext xmlns:c16="http://schemas.microsoft.com/office/drawing/2014/chart" uri="{C3380CC4-5D6E-409C-BE32-E72D297353CC}">
              <c16:uniqueId val="{00000004-F499-478E-B953-6D0C9A1D1426}"/>
            </c:ext>
          </c:extLst>
        </c:ser>
        <c:ser>
          <c:idx val="5"/>
          <c:order val="5"/>
          <c:tx>
            <c:strRef>
              <c:f>Sheet1!$A$23</c:f>
              <c:strCache>
                <c:ptCount val="1"/>
                <c:pt idx="0">
                  <c:v>SVC</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Sheet1!$B$17:$C$17</c:f>
              <c:strCache>
                <c:ptCount val="2"/>
                <c:pt idx="0">
                  <c:v>Test Data Accuracy</c:v>
                </c:pt>
                <c:pt idx="1">
                  <c:v>Training Data Accuracy</c:v>
                </c:pt>
              </c:strCache>
            </c:strRef>
          </c:cat>
          <c:val>
            <c:numRef>
              <c:f>Sheet1!$B$23:$C$23</c:f>
              <c:numCache>
                <c:formatCode>0.00%</c:formatCode>
                <c:ptCount val="2"/>
                <c:pt idx="0">
                  <c:v>0.60470000000000002</c:v>
                </c:pt>
                <c:pt idx="1">
                  <c:v>0.59809999999999997</c:v>
                </c:pt>
              </c:numCache>
            </c:numRef>
          </c:val>
          <c:extLst>
            <c:ext xmlns:c16="http://schemas.microsoft.com/office/drawing/2014/chart" uri="{C3380CC4-5D6E-409C-BE32-E72D297353CC}">
              <c16:uniqueId val="{00000005-F499-478E-B953-6D0C9A1D1426}"/>
            </c:ext>
          </c:extLst>
        </c:ser>
        <c:dLbls>
          <c:dLblPos val="outEnd"/>
          <c:showLegendKey val="0"/>
          <c:showVal val="1"/>
          <c:showCatName val="0"/>
          <c:showSerName val="0"/>
          <c:showPercent val="0"/>
          <c:showBubbleSize val="0"/>
        </c:dLbls>
        <c:gapWidth val="219"/>
        <c:overlap val="-27"/>
        <c:axId val="1351630559"/>
        <c:axId val="1351650719"/>
      </c:barChart>
      <c:catAx>
        <c:axId val="13516305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1650719"/>
        <c:crosses val="autoZero"/>
        <c:auto val="1"/>
        <c:lblAlgn val="ctr"/>
        <c:lblOffset val="100"/>
        <c:noMultiLvlLbl val="0"/>
      </c:catAx>
      <c:valAx>
        <c:axId val="1351650719"/>
        <c:scaling>
          <c:orientation val="minMax"/>
          <c:max val="1"/>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16305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5B98C5-C829-46A0-BA13-764F2254DD0A}"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BA6567A-DCB0-4D4A-AF8A-D23149D5D243}">
      <dgm:prSet/>
      <dgm:spPr/>
      <dgm:t>
        <a:bodyPr/>
        <a:lstStyle/>
        <a:p>
          <a:pPr>
            <a:defRPr b="1"/>
          </a:pPr>
          <a:r>
            <a:rPr lang="en-CA" b="1"/>
            <a:t>Recommendation</a:t>
          </a:r>
          <a:endParaRPr lang="en-US"/>
        </a:p>
      </dgm:t>
    </dgm:pt>
    <dgm:pt modelId="{9B56811A-3E4E-4B9A-9B25-954D8FEAC641}" type="parTrans" cxnId="{7B1B09C9-ECA0-4842-987B-F66D1FE5CF5F}">
      <dgm:prSet/>
      <dgm:spPr/>
      <dgm:t>
        <a:bodyPr/>
        <a:lstStyle/>
        <a:p>
          <a:endParaRPr lang="en-US"/>
        </a:p>
      </dgm:t>
    </dgm:pt>
    <dgm:pt modelId="{88CE8B26-7CD9-404A-B32F-5C22B7D90062}" type="sibTrans" cxnId="{7B1B09C9-ECA0-4842-987B-F66D1FE5CF5F}">
      <dgm:prSet/>
      <dgm:spPr/>
      <dgm:t>
        <a:bodyPr/>
        <a:lstStyle/>
        <a:p>
          <a:endParaRPr lang="en-US"/>
        </a:p>
      </dgm:t>
    </dgm:pt>
    <dgm:pt modelId="{9366D788-62B6-409B-91DB-6005F98BD8E6}">
      <dgm:prSet/>
      <dgm:spPr/>
      <dgm:t>
        <a:bodyPr/>
        <a:lstStyle/>
        <a:p>
          <a:r>
            <a:rPr lang="en-CA" b="0" u="sng"/>
            <a:t>Implement a machine learning algorithm to assist in loan application processing</a:t>
          </a:r>
          <a:endParaRPr lang="en-US" b="0" u="sng"/>
        </a:p>
      </dgm:t>
    </dgm:pt>
    <dgm:pt modelId="{B15928D6-CA35-4D0F-B03E-F601C0280723}" type="parTrans" cxnId="{E24E2D7B-5D4F-4E93-AE9F-8BE1997A8896}">
      <dgm:prSet/>
      <dgm:spPr/>
      <dgm:t>
        <a:bodyPr/>
        <a:lstStyle/>
        <a:p>
          <a:endParaRPr lang="en-US"/>
        </a:p>
      </dgm:t>
    </dgm:pt>
    <dgm:pt modelId="{4C1BF1BC-2A6E-4F8C-8F00-0FEDEAEC4DBA}" type="sibTrans" cxnId="{E24E2D7B-5D4F-4E93-AE9F-8BE1997A8896}">
      <dgm:prSet/>
      <dgm:spPr/>
      <dgm:t>
        <a:bodyPr/>
        <a:lstStyle/>
        <a:p>
          <a:endParaRPr lang="en-US"/>
        </a:p>
      </dgm:t>
    </dgm:pt>
    <dgm:pt modelId="{7F81AA30-9BA4-4CA0-86FD-89533E879B63}">
      <dgm:prSet/>
      <dgm:spPr/>
      <dgm:t>
        <a:bodyPr/>
        <a:lstStyle/>
        <a:p>
          <a:r>
            <a:rPr lang="en-CA"/>
            <a:t>Will allow for more flexible reaction time and capacity for the processing of new applications.</a:t>
          </a:r>
          <a:endParaRPr lang="en-US"/>
        </a:p>
      </dgm:t>
    </dgm:pt>
    <dgm:pt modelId="{4A6EDB5C-D3F1-43B2-B55D-47B691C4CFC3}" type="parTrans" cxnId="{398243C0-ADB1-4013-BE39-BC4358EDEB5D}">
      <dgm:prSet/>
      <dgm:spPr/>
      <dgm:t>
        <a:bodyPr/>
        <a:lstStyle/>
        <a:p>
          <a:endParaRPr lang="en-US"/>
        </a:p>
      </dgm:t>
    </dgm:pt>
    <dgm:pt modelId="{07C270AB-57D2-4C88-AA26-1D741BB53A4C}" type="sibTrans" cxnId="{398243C0-ADB1-4013-BE39-BC4358EDEB5D}">
      <dgm:prSet/>
      <dgm:spPr/>
      <dgm:t>
        <a:bodyPr/>
        <a:lstStyle/>
        <a:p>
          <a:endParaRPr lang="en-US"/>
        </a:p>
      </dgm:t>
    </dgm:pt>
    <dgm:pt modelId="{02F392C8-B6BC-4D04-B37A-FF3F2D74C0F6}">
      <dgm:prSet/>
      <dgm:spPr/>
      <dgm:t>
        <a:bodyPr/>
        <a:lstStyle/>
        <a:p>
          <a:r>
            <a:rPr lang="en-CA"/>
            <a:t>No longer need to rely on employee capacity for tasks which can be automated.</a:t>
          </a:r>
          <a:endParaRPr lang="en-US"/>
        </a:p>
      </dgm:t>
    </dgm:pt>
    <dgm:pt modelId="{7A42297B-193A-4840-8515-9FD62C176679}" type="parTrans" cxnId="{C64B1F0C-7E93-4D11-B15D-0F9A95EF54A6}">
      <dgm:prSet/>
      <dgm:spPr/>
      <dgm:t>
        <a:bodyPr/>
        <a:lstStyle/>
        <a:p>
          <a:endParaRPr lang="en-US"/>
        </a:p>
      </dgm:t>
    </dgm:pt>
    <dgm:pt modelId="{DF6A3EDC-DD79-4FF0-B442-8C44F19F3493}" type="sibTrans" cxnId="{C64B1F0C-7E93-4D11-B15D-0F9A95EF54A6}">
      <dgm:prSet/>
      <dgm:spPr/>
      <dgm:t>
        <a:bodyPr/>
        <a:lstStyle/>
        <a:p>
          <a:endParaRPr lang="en-US"/>
        </a:p>
      </dgm:t>
    </dgm:pt>
    <dgm:pt modelId="{0A44110D-7351-4A42-9C7D-DECE30BD8EA4}">
      <dgm:prSet/>
      <dgm:spPr/>
      <dgm:t>
        <a:bodyPr/>
        <a:lstStyle/>
        <a:p>
          <a:pPr>
            <a:defRPr b="1"/>
          </a:pPr>
          <a:r>
            <a:rPr lang="en-CA" b="1"/>
            <a:t>Impacts</a:t>
          </a:r>
          <a:endParaRPr lang="en-US"/>
        </a:p>
      </dgm:t>
    </dgm:pt>
    <dgm:pt modelId="{33C8E224-1FD5-4543-8134-168F2412DFE5}" type="parTrans" cxnId="{D2226BE1-2510-451B-928C-C66BD7E50EE7}">
      <dgm:prSet/>
      <dgm:spPr/>
      <dgm:t>
        <a:bodyPr/>
        <a:lstStyle/>
        <a:p>
          <a:endParaRPr lang="en-US"/>
        </a:p>
      </dgm:t>
    </dgm:pt>
    <dgm:pt modelId="{3807B7F8-278A-4B19-8784-CFC7C2341213}" type="sibTrans" cxnId="{D2226BE1-2510-451B-928C-C66BD7E50EE7}">
      <dgm:prSet/>
      <dgm:spPr/>
      <dgm:t>
        <a:bodyPr/>
        <a:lstStyle/>
        <a:p>
          <a:endParaRPr lang="en-US"/>
        </a:p>
      </dgm:t>
    </dgm:pt>
    <dgm:pt modelId="{DCEF983B-3D05-4BE9-BD64-78294641A0FB}">
      <dgm:prSet/>
      <dgm:spPr/>
      <dgm:t>
        <a:bodyPr/>
        <a:lstStyle/>
        <a:p>
          <a:r>
            <a:rPr lang="en-CA" u="sng"/>
            <a:t>Employee Reduction</a:t>
          </a:r>
          <a:endParaRPr lang="en-US" u="sng"/>
        </a:p>
      </dgm:t>
    </dgm:pt>
    <dgm:pt modelId="{E86FDCFC-7035-4F48-BC73-3569B55DA775}" type="parTrans" cxnId="{19223CA9-8059-4995-A174-00298357C955}">
      <dgm:prSet/>
      <dgm:spPr/>
      <dgm:t>
        <a:bodyPr/>
        <a:lstStyle/>
        <a:p>
          <a:endParaRPr lang="en-US"/>
        </a:p>
      </dgm:t>
    </dgm:pt>
    <dgm:pt modelId="{A4F61852-0FC5-45AD-8B7F-4258D3281B04}" type="sibTrans" cxnId="{19223CA9-8059-4995-A174-00298357C955}">
      <dgm:prSet/>
      <dgm:spPr/>
      <dgm:t>
        <a:bodyPr/>
        <a:lstStyle/>
        <a:p>
          <a:endParaRPr lang="en-US"/>
        </a:p>
      </dgm:t>
    </dgm:pt>
    <dgm:pt modelId="{B737F19D-8207-4199-80B8-09313C13F3C1}">
      <dgm:prSet/>
      <dgm:spPr/>
      <dgm:t>
        <a:bodyPr/>
        <a:lstStyle/>
        <a:p>
          <a:r>
            <a:rPr lang="en-CA"/>
            <a:t>With the machine learning algorithm implemented, fewer man hours to process loan applications will be required</a:t>
          </a:r>
          <a:endParaRPr lang="en-US"/>
        </a:p>
      </dgm:t>
    </dgm:pt>
    <dgm:pt modelId="{49DBBEF0-1E8F-461B-9929-178B3A3D8073}" type="parTrans" cxnId="{23D9A6B5-77CC-405A-9A72-74E3CF376CA8}">
      <dgm:prSet/>
      <dgm:spPr/>
      <dgm:t>
        <a:bodyPr/>
        <a:lstStyle/>
        <a:p>
          <a:endParaRPr lang="en-US"/>
        </a:p>
      </dgm:t>
    </dgm:pt>
    <dgm:pt modelId="{DD702741-E1B6-4343-8D28-0134DB8C20E2}" type="sibTrans" cxnId="{23D9A6B5-77CC-405A-9A72-74E3CF376CA8}">
      <dgm:prSet/>
      <dgm:spPr/>
      <dgm:t>
        <a:bodyPr/>
        <a:lstStyle/>
        <a:p>
          <a:endParaRPr lang="en-US"/>
        </a:p>
      </dgm:t>
    </dgm:pt>
    <dgm:pt modelId="{A47E9159-9136-4181-B9CA-3C914EA197DC}">
      <dgm:prSet/>
      <dgm:spPr/>
      <dgm:t>
        <a:bodyPr/>
        <a:lstStyle/>
        <a:p>
          <a:r>
            <a:rPr lang="en-CA" u="sng"/>
            <a:t>Faster loan application turn around times</a:t>
          </a:r>
          <a:endParaRPr lang="en-US" u="sng"/>
        </a:p>
      </dgm:t>
    </dgm:pt>
    <dgm:pt modelId="{780CCC32-969A-45E6-A00A-531218AEE714}" type="parTrans" cxnId="{66D23870-E2ED-4701-8861-10233071554B}">
      <dgm:prSet/>
      <dgm:spPr/>
      <dgm:t>
        <a:bodyPr/>
        <a:lstStyle/>
        <a:p>
          <a:endParaRPr lang="en-US"/>
        </a:p>
      </dgm:t>
    </dgm:pt>
    <dgm:pt modelId="{0ACEA306-6FC2-44D2-A391-5AEEA8FE52CD}" type="sibTrans" cxnId="{66D23870-E2ED-4701-8861-10233071554B}">
      <dgm:prSet/>
      <dgm:spPr/>
      <dgm:t>
        <a:bodyPr/>
        <a:lstStyle/>
        <a:p>
          <a:endParaRPr lang="en-US"/>
        </a:p>
      </dgm:t>
    </dgm:pt>
    <dgm:pt modelId="{2A81C4BC-4183-4A06-9C03-F691A86D0DB9}">
      <dgm:prSet/>
      <dgm:spPr/>
      <dgm:t>
        <a:bodyPr/>
        <a:lstStyle/>
        <a:p>
          <a:r>
            <a:rPr lang="en-CA"/>
            <a:t>Algorithm can operate around the clock or be scaled easily as demand fluctuates, application backlog can be reduced or eliminated completely</a:t>
          </a:r>
          <a:endParaRPr lang="en-US"/>
        </a:p>
      </dgm:t>
    </dgm:pt>
    <dgm:pt modelId="{09839A3C-2E22-4291-8B37-A3B658AFE6BF}" type="parTrans" cxnId="{566A09DE-55D4-47E7-BDEC-3252F80FD8A7}">
      <dgm:prSet/>
      <dgm:spPr/>
      <dgm:t>
        <a:bodyPr/>
        <a:lstStyle/>
        <a:p>
          <a:endParaRPr lang="en-US"/>
        </a:p>
      </dgm:t>
    </dgm:pt>
    <dgm:pt modelId="{D15BADB0-B257-4A82-9EA1-720942416E76}" type="sibTrans" cxnId="{566A09DE-55D4-47E7-BDEC-3252F80FD8A7}">
      <dgm:prSet/>
      <dgm:spPr/>
      <dgm:t>
        <a:bodyPr/>
        <a:lstStyle/>
        <a:p>
          <a:endParaRPr lang="en-US"/>
        </a:p>
      </dgm:t>
    </dgm:pt>
    <dgm:pt modelId="{DE97D689-0AEC-4DE8-8E3B-4872B2BCCB66}" type="pres">
      <dgm:prSet presAssocID="{B55B98C5-C829-46A0-BA13-764F2254DD0A}" presName="root" presStyleCnt="0">
        <dgm:presLayoutVars>
          <dgm:dir/>
          <dgm:resizeHandles val="exact"/>
        </dgm:presLayoutVars>
      </dgm:prSet>
      <dgm:spPr/>
    </dgm:pt>
    <dgm:pt modelId="{394DE066-62E3-466E-B216-F6D483345479}" type="pres">
      <dgm:prSet presAssocID="{8BA6567A-DCB0-4D4A-AF8A-D23149D5D243}" presName="compNode" presStyleCnt="0"/>
      <dgm:spPr/>
    </dgm:pt>
    <dgm:pt modelId="{45DB7525-2EDA-4413-A78B-A6BCD512A465}" type="pres">
      <dgm:prSet presAssocID="{8BA6567A-DCB0-4D4A-AF8A-D23149D5D24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DD98616D-CFEA-48CC-BC61-5AD0BE465FDA}" type="pres">
      <dgm:prSet presAssocID="{8BA6567A-DCB0-4D4A-AF8A-D23149D5D243}" presName="iconSpace" presStyleCnt="0"/>
      <dgm:spPr/>
    </dgm:pt>
    <dgm:pt modelId="{E2499096-062D-4199-99B3-0981DF54C25F}" type="pres">
      <dgm:prSet presAssocID="{8BA6567A-DCB0-4D4A-AF8A-D23149D5D243}" presName="parTx" presStyleLbl="revTx" presStyleIdx="0" presStyleCnt="4" custLinFactNeighborY="-56468">
        <dgm:presLayoutVars>
          <dgm:chMax val="0"/>
          <dgm:chPref val="0"/>
        </dgm:presLayoutVars>
      </dgm:prSet>
      <dgm:spPr/>
    </dgm:pt>
    <dgm:pt modelId="{15DBA304-B132-458F-967E-A7C10D6839B2}" type="pres">
      <dgm:prSet presAssocID="{8BA6567A-DCB0-4D4A-AF8A-D23149D5D243}" presName="txSpace" presStyleCnt="0"/>
      <dgm:spPr/>
    </dgm:pt>
    <dgm:pt modelId="{6602938F-30E6-4E3E-B50D-86C84D7EC092}" type="pres">
      <dgm:prSet presAssocID="{8BA6567A-DCB0-4D4A-AF8A-D23149D5D243}" presName="desTx" presStyleLbl="revTx" presStyleIdx="1" presStyleCnt="4" custLinFactNeighborY="-16869">
        <dgm:presLayoutVars/>
      </dgm:prSet>
      <dgm:spPr/>
    </dgm:pt>
    <dgm:pt modelId="{E5FEFACD-F2B5-42C4-8FB6-E0AC97973470}" type="pres">
      <dgm:prSet presAssocID="{88CE8B26-7CD9-404A-B32F-5C22B7D90062}" presName="sibTrans" presStyleCnt="0"/>
      <dgm:spPr/>
    </dgm:pt>
    <dgm:pt modelId="{4BE030F1-AE6E-4336-8E76-E701F700B2E1}" type="pres">
      <dgm:prSet presAssocID="{0A44110D-7351-4A42-9C7D-DECE30BD8EA4}" presName="compNode" presStyleCnt="0"/>
      <dgm:spPr/>
    </dgm:pt>
    <dgm:pt modelId="{77323B67-C7C9-410E-A3D2-7B6439375556}" type="pres">
      <dgm:prSet presAssocID="{0A44110D-7351-4A42-9C7D-DECE30BD8EA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42BEC7A6-3C94-47D6-B451-EADB60EB7CF4}" type="pres">
      <dgm:prSet presAssocID="{0A44110D-7351-4A42-9C7D-DECE30BD8EA4}" presName="iconSpace" presStyleCnt="0"/>
      <dgm:spPr/>
    </dgm:pt>
    <dgm:pt modelId="{2B104809-2608-467E-BB6C-D31AC93501D0}" type="pres">
      <dgm:prSet presAssocID="{0A44110D-7351-4A42-9C7D-DECE30BD8EA4}" presName="parTx" presStyleLbl="revTx" presStyleIdx="2" presStyleCnt="4" custLinFactNeighborY="-56468">
        <dgm:presLayoutVars>
          <dgm:chMax val="0"/>
          <dgm:chPref val="0"/>
        </dgm:presLayoutVars>
      </dgm:prSet>
      <dgm:spPr/>
    </dgm:pt>
    <dgm:pt modelId="{4FC1D448-E7B9-407C-916F-D6D93B2FDE6A}" type="pres">
      <dgm:prSet presAssocID="{0A44110D-7351-4A42-9C7D-DECE30BD8EA4}" presName="txSpace" presStyleCnt="0"/>
      <dgm:spPr/>
    </dgm:pt>
    <dgm:pt modelId="{C1EF2FE8-260C-4CE3-9A3A-73A7436DE9C2}" type="pres">
      <dgm:prSet presAssocID="{0A44110D-7351-4A42-9C7D-DECE30BD8EA4}" presName="desTx" presStyleLbl="revTx" presStyleIdx="3" presStyleCnt="4" custScaleY="120232" custLinFactNeighborX="-1354" custLinFactNeighborY="-9649">
        <dgm:presLayoutVars/>
      </dgm:prSet>
      <dgm:spPr/>
    </dgm:pt>
  </dgm:ptLst>
  <dgm:cxnLst>
    <dgm:cxn modelId="{C64B1F0C-7E93-4D11-B15D-0F9A95EF54A6}" srcId="{9366D788-62B6-409B-91DB-6005F98BD8E6}" destId="{02F392C8-B6BC-4D04-B37A-FF3F2D74C0F6}" srcOrd="1" destOrd="0" parTransId="{7A42297B-193A-4840-8515-9FD62C176679}" sibTransId="{DF6A3EDC-DD79-4FF0-B442-8C44F19F3493}"/>
    <dgm:cxn modelId="{E0E36F18-3924-4B5D-A781-39D0CEF4FAB8}" type="presOf" srcId="{DCEF983B-3D05-4BE9-BD64-78294641A0FB}" destId="{C1EF2FE8-260C-4CE3-9A3A-73A7436DE9C2}" srcOrd="0" destOrd="0" presId="urn:microsoft.com/office/officeart/2018/2/layout/IconLabelDescriptionList"/>
    <dgm:cxn modelId="{461FB926-4525-4145-B195-BE512990CBDA}" type="presOf" srcId="{9366D788-62B6-409B-91DB-6005F98BD8E6}" destId="{6602938F-30E6-4E3E-B50D-86C84D7EC092}" srcOrd="0" destOrd="0" presId="urn:microsoft.com/office/officeart/2018/2/layout/IconLabelDescriptionList"/>
    <dgm:cxn modelId="{B6CB9147-3EE5-4A7A-BB37-2053D6817C69}" type="presOf" srcId="{02F392C8-B6BC-4D04-B37A-FF3F2D74C0F6}" destId="{6602938F-30E6-4E3E-B50D-86C84D7EC092}" srcOrd="0" destOrd="2" presId="urn:microsoft.com/office/officeart/2018/2/layout/IconLabelDescriptionList"/>
    <dgm:cxn modelId="{8564B66C-0356-4D88-AA74-3B1D4D3B982E}" type="presOf" srcId="{B737F19D-8207-4199-80B8-09313C13F3C1}" destId="{C1EF2FE8-260C-4CE3-9A3A-73A7436DE9C2}" srcOrd="0" destOrd="1" presId="urn:microsoft.com/office/officeart/2018/2/layout/IconLabelDescriptionList"/>
    <dgm:cxn modelId="{66D23870-E2ED-4701-8861-10233071554B}" srcId="{0A44110D-7351-4A42-9C7D-DECE30BD8EA4}" destId="{A47E9159-9136-4181-B9CA-3C914EA197DC}" srcOrd="1" destOrd="0" parTransId="{780CCC32-969A-45E6-A00A-531218AEE714}" sibTransId="{0ACEA306-6FC2-44D2-A391-5AEEA8FE52CD}"/>
    <dgm:cxn modelId="{E2868655-9D8E-455D-B603-1C62C13B2E59}" type="presOf" srcId="{A47E9159-9136-4181-B9CA-3C914EA197DC}" destId="{C1EF2FE8-260C-4CE3-9A3A-73A7436DE9C2}" srcOrd="0" destOrd="2" presId="urn:microsoft.com/office/officeart/2018/2/layout/IconLabelDescriptionList"/>
    <dgm:cxn modelId="{E24E2D7B-5D4F-4E93-AE9F-8BE1997A8896}" srcId="{8BA6567A-DCB0-4D4A-AF8A-D23149D5D243}" destId="{9366D788-62B6-409B-91DB-6005F98BD8E6}" srcOrd="0" destOrd="0" parTransId="{B15928D6-CA35-4D0F-B03E-F601C0280723}" sibTransId="{4C1BF1BC-2A6E-4F8C-8F00-0FEDEAEC4DBA}"/>
    <dgm:cxn modelId="{19223CA9-8059-4995-A174-00298357C955}" srcId="{0A44110D-7351-4A42-9C7D-DECE30BD8EA4}" destId="{DCEF983B-3D05-4BE9-BD64-78294641A0FB}" srcOrd="0" destOrd="0" parTransId="{E86FDCFC-7035-4F48-BC73-3569B55DA775}" sibTransId="{A4F61852-0FC5-45AD-8B7F-4258D3281B04}"/>
    <dgm:cxn modelId="{D0E0E2AA-DA43-4645-8F3A-1C38ECEFA68E}" type="presOf" srcId="{7F81AA30-9BA4-4CA0-86FD-89533E879B63}" destId="{6602938F-30E6-4E3E-B50D-86C84D7EC092}" srcOrd="0" destOrd="1" presId="urn:microsoft.com/office/officeart/2018/2/layout/IconLabelDescriptionList"/>
    <dgm:cxn modelId="{23D9A6B5-77CC-405A-9A72-74E3CF376CA8}" srcId="{DCEF983B-3D05-4BE9-BD64-78294641A0FB}" destId="{B737F19D-8207-4199-80B8-09313C13F3C1}" srcOrd="0" destOrd="0" parTransId="{49DBBEF0-1E8F-461B-9929-178B3A3D8073}" sibTransId="{DD702741-E1B6-4343-8D28-0134DB8C20E2}"/>
    <dgm:cxn modelId="{387D0EBA-F0DB-4DF9-A436-5DF19FC1CC1C}" type="presOf" srcId="{2A81C4BC-4183-4A06-9C03-F691A86D0DB9}" destId="{C1EF2FE8-260C-4CE3-9A3A-73A7436DE9C2}" srcOrd="0" destOrd="3" presId="urn:microsoft.com/office/officeart/2018/2/layout/IconLabelDescriptionList"/>
    <dgm:cxn modelId="{F98A11BA-231C-4EDD-ABD5-65F7C887C77F}" type="presOf" srcId="{0A44110D-7351-4A42-9C7D-DECE30BD8EA4}" destId="{2B104809-2608-467E-BB6C-D31AC93501D0}" srcOrd="0" destOrd="0" presId="urn:microsoft.com/office/officeart/2018/2/layout/IconLabelDescriptionList"/>
    <dgm:cxn modelId="{398243C0-ADB1-4013-BE39-BC4358EDEB5D}" srcId="{9366D788-62B6-409B-91DB-6005F98BD8E6}" destId="{7F81AA30-9BA4-4CA0-86FD-89533E879B63}" srcOrd="0" destOrd="0" parTransId="{4A6EDB5C-D3F1-43B2-B55D-47B691C4CFC3}" sibTransId="{07C270AB-57D2-4C88-AA26-1D741BB53A4C}"/>
    <dgm:cxn modelId="{471D21C1-AB77-42A3-8F9D-C5C5BA0F3130}" type="presOf" srcId="{8BA6567A-DCB0-4D4A-AF8A-D23149D5D243}" destId="{E2499096-062D-4199-99B3-0981DF54C25F}" srcOrd="0" destOrd="0" presId="urn:microsoft.com/office/officeart/2018/2/layout/IconLabelDescriptionList"/>
    <dgm:cxn modelId="{7B1B09C9-ECA0-4842-987B-F66D1FE5CF5F}" srcId="{B55B98C5-C829-46A0-BA13-764F2254DD0A}" destId="{8BA6567A-DCB0-4D4A-AF8A-D23149D5D243}" srcOrd="0" destOrd="0" parTransId="{9B56811A-3E4E-4B9A-9B25-954D8FEAC641}" sibTransId="{88CE8B26-7CD9-404A-B32F-5C22B7D90062}"/>
    <dgm:cxn modelId="{566A09DE-55D4-47E7-BDEC-3252F80FD8A7}" srcId="{A47E9159-9136-4181-B9CA-3C914EA197DC}" destId="{2A81C4BC-4183-4A06-9C03-F691A86D0DB9}" srcOrd="0" destOrd="0" parTransId="{09839A3C-2E22-4291-8B37-A3B658AFE6BF}" sibTransId="{D15BADB0-B257-4A82-9EA1-720942416E76}"/>
    <dgm:cxn modelId="{D2226BE1-2510-451B-928C-C66BD7E50EE7}" srcId="{B55B98C5-C829-46A0-BA13-764F2254DD0A}" destId="{0A44110D-7351-4A42-9C7D-DECE30BD8EA4}" srcOrd="1" destOrd="0" parTransId="{33C8E224-1FD5-4543-8134-168F2412DFE5}" sibTransId="{3807B7F8-278A-4B19-8784-CFC7C2341213}"/>
    <dgm:cxn modelId="{4E2CC6E2-E458-4BC5-AB64-BB835EDBA2A3}" type="presOf" srcId="{B55B98C5-C829-46A0-BA13-764F2254DD0A}" destId="{DE97D689-0AEC-4DE8-8E3B-4872B2BCCB66}" srcOrd="0" destOrd="0" presId="urn:microsoft.com/office/officeart/2018/2/layout/IconLabelDescriptionList"/>
    <dgm:cxn modelId="{B1D5EE28-A033-46D2-9BEE-932395D494AD}" type="presParOf" srcId="{DE97D689-0AEC-4DE8-8E3B-4872B2BCCB66}" destId="{394DE066-62E3-466E-B216-F6D483345479}" srcOrd="0" destOrd="0" presId="urn:microsoft.com/office/officeart/2018/2/layout/IconLabelDescriptionList"/>
    <dgm:cxn modelId="{0EDF2F14-1811-4EFE-81A6-52E6CCE6C216}" type="presParOf" srcId="{394DE066-62E3-466E-B216-F6D483345479}" destId="{45DB7525-2EDA-4413-A78B-A6BCD512A465}" srcOrd="0" destOrd="0" presId="urn:microsoft.com/office/officeart/2018/2/layout/IconLabelDescriptionList"/>
    <dgm:cxn modelId="{9DA6216E-82B8-4817-B6A6-92471C32C37F}" type="presParOf" srcId="{394DE066-62E3-466E-B216-F6D483345479}" destId="{DD98616D-CFEA-48CC-BC61-5AD0BE465FDA}" srcOrd="1" destOrd="0" presId="urn:microsoft.com/office/officeart/2018/2/layout/IconLabelDescriptionList"/>
    <dgm:cxn modelId="{44480DD7-3E7C-4A10-AEE8-E915BE2C30F5}" type="presParOf" srcId="{394DE066-62E3-466E-B216-F6D483345479}" destId="{E2499096-062D-4199-99B3-0981DF54C25F}" srcOrd="2" destOrd="0" presId="urn:microsoft.com/office/officeart/2018/2/layout/IconLabelDescriptionList"/>
    <dgm:cxn modelId="{00C5D4F3-2BCF-4924-9A0C-70A74443AA0C}" type="presParOf" srcId="{394DE066-62E3-466E-B216-F6D483345479}" destId="{15DBA304-B132-458F-967E-A7C10D6839B2}" srcOrd="3" destOrd="0" presId="urn:microsoft.com/office/officeart/2018/2/layout/IconLabelDescriptionList"/>
    <dgm:cxn modelId="{B7320328-6B43-45DB-86CD-0DE35B2641C8}" type="presParOf" srcId="{394DE066-62E3-466E-B216-F6D483345479}" destId="{6602938F-30E6-4E3E-B50D-86C84D7EC092}" srcOrd="4" destOrd="0" presId="urn:microsoft.com/office/officeart/2018/2/layout/IconLabelDescriptionList"/>
    <dgm:cxn modelId="{3065595C-3F61-4D6A-B81D-1504F718AABD}" type="presParOf" srcId="{DE97D689-0AEC-4DE8-8E3B-4872B2BCCB66}" destId="{E5FEFACD-F2B5-42C4-8FB6-E0AC97973470}" srcOrd="1" destOrd="0" presId="urn:microsoft.com/office/officeart/2018/2/layout/IconLabelDescriptionList"/>
    <dgm:cxn modelId="{0973378C-4D53-406C-BE62-CAEA81F0423B}" type="presParOf" srcId="{DE97D689-0AEC-4DE8-8E3B-4872B2BCCB66}" destId="{4BE030F1-AE6E-4336-8E76-E701F700B2E1}" srcOrd="2" destOrd="0" presId="urn:microsoft.com/office/officeart/2018/2/layout/IconLabelDescriptionList"/>
    <dgm:cxn modelId="{A74283D4-0613-4B2B-9E59-CB17858D8F6D}" type="presParOf" srcId="{4BE030F1-AE6E-4336-8E76-E701F700B2E1}" destId="{77323B67-C7C9-410E-A3D2-7B6439375556}" srcOrd="0" destOrd="0" presId="urn:microsoft.com/office/officeart/2018/2/layout/IconLabelDescriptionList"/>
    <dgm:cxn modelId="{6C31C28F-62C0-4006-83B3-28F66CF5BECA}" type="presParOf" srcId="{4BE030F1-AE6E-4336-8E76-E701F700B2E1}" destId="{42BEC7A6-3C94-47D6-B451-EADB60EB7CF4}" srcOrd="1" destOrd="0" presId="urn:microsoft.com/office/officeart/2018/2/layout/IconLabelDescriptionList"/>
    <dgm:cxn modelId="{E4EAC1D4-9804-4642-AFC5-CAFDF3C076A7}" type="presParOf" srcId="{4BE030F1-AE6E-4336-8E76-E701F700B2E1}" destId="{2B104809-2608-467E-BB6C-D31AC93501D0}" srcOrd="2" destOrd="0" presId="urn:microsoft.com/office/officeart/2018/2/layout/IconLabelDescriptionList"/>
    <dgm:cxn modelId="{0E43C3A3-DD20-479F-A9B3-95D8030BA599}" type="presParOf" srcId="{4BE030F1-AE6E-4336-8E76-E701F700B2E1}" destId="{4FC1D448-E7B9-407C-916F-D6D93B2FDE6A}" srcOrd="3" destOrd="0" presId="urn:microsoft.com/office/officeart/2018/2/layout/IconLabelDescriptionList"/>
    <dgm:cxn modelId="{3B2E1BBF-C1A5-437C-9AE4-B1EA1AAEE043}" type="presParOf" srcId="{4BE030F1-AE6E-4336-8E76-E701F700B2E1}" destId="{C1EF2FE8-260C-4CE3-9A3A-73A7436DE9C2}"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D5929A-E33C-4D25-AFDC-67A41A2BAFBE}"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1119597E-5D11-40D8-98AE-D19088B74281}">
      <dgm:prSet/>
      <dgm:spPr/>
      <dgm:t>
        <a:bodyPr/>
        <a:lstStyle/>
        <a:p>
          <a:r>
            <a:rPr lang="en-CA" b="1">
              <a:solidFill>
                <a:schemeClr val="tx1"/>
              </a:solidFill>
            </a:rPr>
            <a:t>Months 1-3</a:t>
          </a:r>
        </a:p>
        <a:p>
          <a:r>
            <a:rPr lang="en-CA">
              <a:solidFill>
                <a:schemeClr val="tx1"/>
              </a:solidFill>
            </a:rPr>
            <a:t>Establish the exact type of data set and parameters upon which the algorithm will be trained on and collect all data into raw dataset</a:t>
          </a:r>
          <a:endParaRPr lang="en-US">
            <a:solidFill>
              <a:schemeClr val="tx1"/>
            </a:solidFill>
          </a:endParaRPr>
        </a:p>
      </dgm:t>
    </dgm:pt>
    <dgm:pt modelId="{344C25E8-D3B3-40C2-ABF1-BDD72D2108A9}" type="parTrans" cxnId="{54EF8802-9D0E-4CC1-8AC3-DA5B507B3F9F}">
      <dgm:prSet/>
      <dgm:spPr/>
      <dgm:t>
        <a:bodyPr/>
        <a:lstStyle/>
        <a:p>
          <a:endParaRPr lang="en-US"/>
        </a:p>
      </dgm:t>
    </dgm:pt>
    <dgm:pt modelId="{F0371A4C-7282-4940-A4E5-ADAA4DBED97B}" type="sibTrans" cxnId="{54EF8802-9D0E-4CC1-8AC3-DA5B507B3F9F}">
      <dgm:prSet/>
      <dgm:spPr/>
      <dgm:t>
        <a:bodyPr/>
        <a:lstStyle/>
        <a:p>
          <a:endParaRPr lang="en-US"/>
        </a:p>
      </dgm:t>
    </dgm:pt>
    <dgm:pt modelId="{29418651-BD1C-4CE5-A8EE-954EAE25B814}">
      <dgm:prSet/>
      <dgm:spPr/>
      <dgm:t>
        <a:bodyPr/>
        <a:lstStyle/>
        <a:p>
          <a:r>
            <a:rPr lang="en-CA" b="1">
              <a:solidFill>
                <a:schemeClr val="tx1"/>
              </a:solidFill>
            </a:rPr>
            <a:t>Months 4-6</a:t>
          </a:r>
        </a:p>
        <a:p>
          <a:r>
            <a:rPr lang="en-CA">
              <a:solidFill>
                <a:schemeClr val="tx1"/>
              </a:solidFill>
            </a:rPr>
            <a:t>Determine optimal clean up and normalization script for the raw dataset</a:t>
          </a:r>
          <a:endParaRPr lang="en-US">
            <a:solidFill>
              <a:schemeClr val="tx1"/>
            </a:solidFill>
          </a:endParaRPr>
        </a:p>
      </dgm:t>
    </dgm:pt>
    <dgm:pt modelId="{DB9B6AF2-3294-4CB1-8096-9F88F4963E28}" type="parTrans" cxnId="{AD0DF71F-E9A4-4C5C-93AD-55C222ECCB95}">
      <dgm:prSet/>
      <dgm:spPr/>
      <dgm:t>
        <a:bodyPr/>
        <a:lstStyle/>
        <a:p>
          <a:endParaRPr lang="en-US"/>
        </a:p>
      </dgm:t>
    </dgm:pt>
    <dgm:pt modelId="{CBDFBF82-EEF8-45C7-AC26-1835B92D83EB}" type="sibTrans" cxnId="{AD0DF71F-E9A4-4C5C-93AD-55C222ECCB95}">
      <dgm:prSet/>
      <dgm:spPr/>
      <dgm:t>
        <a:bodyPr/>
        <a:lstStyle/>
        <a:p>
          <a:endParaRPr lang="en-US"/>
        </a:p>
      </dgm:t>
    </dgm:pt>
    <dgm:pt modelId="{C000809B-33D0-4938-9BF0-87D7178EDE9B}">
      <dgm:prSet/>
      <dgm:spPr/>
      <dgm:t>
        <a:bodyPr/>
        <a:lstStyle/>
        <a:p>
          <a:r>
            <a:rPr lang="en-CA" b="1">
              <a:solidFill>
                <a:schemeClr val="tx1"/>
              </a:solidFill>
            </a:rPr>
            <a:t>Months 7-10</a:t>
          </a:r>
        </a:p>
        <a:p>
          <a:r>
            <a:rPr lang="en-CA">
              <a:solidFill>
                <a:schemeClr val="tx1"/>
              </a:solidFill>
            </a:rPr>
            <a:t>Test all algorithms with varying parameters to identify which is most accurate</a:t>
          </a:r>
          <a:endParaRPr lang="en-US">
            <a:solidFill>
              <a:schemeClr val="tx1"/>
            </a:solidFill>
          </a:endParaRPr>
        </a:p>
      </dgm:t>
    </dgm:pt>
    <dgm:pt modelId="{3F5624B8-D1DF-48FA-9B1A-732B3BAF1F75}" type="parTrans" cxnId="{C1D19F7A-D127-4E85-9B47-1D631B29C7AD}">
      <dgm:prSet/>
      <dgm:spPr/>
      <dgm:t>
        <a:bodyPr/>
        <a:lstStyle/>
        <a:p>
          <a:endParaRPr lang="en-US"/>
        </a:p>
      </dgm:t>
    </dgm:pt>
    <dgm:pt modelId="{3F2CA2E1-2D07-412A-80DD-9DC7A30A6893}" type="sibTrans" cxnId="{C1D19F7A-D127-4E85-9B47-1D631B29C7AD}">
      <dgm:prSet/>
      <dgm:spPr/>
      <dgm:t>
        <a:bodyPr/>
        <a:lstStyle/>
        <a:p>
          <a:endParaRPr lang="en-US"/>
        </a:p>
      </dgm:t>
    </dgm:pt>
    <dgm:pt modelId="{A12D5C15-4504-458A-BEB7-BF7D5C796A80}">
      <dgm:prSet/>
      <dgm:spPr/>
      <dgm:t>
        <a:bodyPr/>
        <a:lstStyle/>
        <a:p>
          <a:r>
            <a:rPr lang="en-CA" b="1">
              <a:solidFill>
                <a:schemeClr val="tx1"/>
              </a:solidFill>
            </a:rPr>
            <a:t>Months 11-13</a:t>
          </a:r>
        </a:p>
        <a:p>
          <a:r>
            <a:rPr lang="en-CA">
              <a:solidFill>
                <a:schemeClr val="tx1"/>
              </a:solidFill>
            </a:rPr>
            <a:t>Implement policies for future data collection and processing</a:t>
          </a:r>
          <a:endParaRPr lang="en-US">
            <a:solidFill>
              <a:schemeClr val="tx1"/>
            </a:solidFill>
          </a:endParaRPr>
        </a:p>
      </dgm:t>
    </dgm:pt>
    <dgm:pt modelId="{B45CBD0F-E12E-448C-8639-57DC8FEFA464}" type="parTrans" cxnId="{A603952B-BC44-4E63-BFDD-4E25A26FD1E5}">
      <dgm:prSet/>
      <dgm:spPr/>
      <dgm:t>
        <a:bodyPr/>
        <a:lstStyle/>
        <a:p>
          <a:endParaRPr lang="en-US"/>
        </a:p>
      </dgm:t>
    </dgm:pt>
    <dgm:pt modelId="{491008A6-35AE-4699-B53F-420B99A4BE21}" type="sibTrans" cxnId="{A603952B-BC44-4E63-BFDD-4E25A26FD1E5}">
      <dgm:prSet/>
      <dgm:spPr/>
      <dgm:t>
        <a:bodyPr/>
        <a:lstStyle/>
        <a:p>
          <a:endParaRPr lang="en-US"/>
        </a:p>
      </dgm:t>
    </dgm:pt>
    <dgm:pt modelId="{D0AC42C4-4BDB-4F05-9519-14EED2A080F7}">
      <dgm:prSet/>
      <dgm:spPr/>
      <dgm:t>
        <a:bodyPr/>
        <a:lstStyle/>
        <a:p>
          <a:r>
            <a:rPr lang="en-CA" b="1">
              <a:solidFill>
                <a:schemeClr val="tx1"/>
              </a:solidFill>
            </a:rPr>
            <a:t>Months 14-18</a:t>
          </a:r>
        </a:p>
        <a:p>
          <a:r>
            <a:rPr lang="en-CA">
              <a:solidFill>
                <a:schemeClr val="tx1"/>
              </a:solidFill>
            </a:rPr>
            <a:t>Create a front end to the algorithm for the employees who will be utilizing the tool</a:t>
          </a:r>
          <a:endParaRPr lang="en-US">
            <a:solidFill>
              <a:schemeClr val="tx1"/>
            </a:solidFill>
          </a:endParaRPr>
        </a:p>
      </dgm:t>
    </dgm:pt>
    <dgm:pt modelId="{E9FB55F3-4134-4041-A3C5-99DDF95CB6D8}" type="parTrans" cxnId="{97CF406E-17F8-42CC-9B7E-5CCFB7F92789}">
      <dgm:prSet/>
      <dgm:spPr/>
      <dgm:t>
        <a:bodyPr/>
        <a:lstStyle/>
        <a:p>
          <a:endParaRPr lang="en-US"/>
        </a:p>
      </dgm:t>
    </dgm:pt>
    <dgm:pt modelId="{6A9C380B-08FB-4F52-A2F3-AAC20C4FC672}" type="sibTrans" cxnId="{97CF406E-17F8-42CC-9B7E-5CCFB7F92789}">
      <dgm:prSet/>
      <dgm:spPr/>
      <dgm:t>
        <a:bodyPr/>
        <a:lstStyle/>
        <a:p>
          <a:endParaRPr lang="en-US"/>
        </a:p>
      </dgm:t>
    </dgm:pt>
    <dgm:pt modelId="{8685F7ED-A617-49F4-BF5B-64144B83EEAF}">
      <dgm:prSet/>
      <dgm:spPr/>
      <dgm:t>
        <a:bodyPr/>
        <a:lstStyle/>
        <a:p>
          <a:r>
            <a:rPr lang="en-CA" b="1">
              <a:solidFill>
                <a:schemeClr val="tx1"/>
              </a:solidFill>
            </a:rPr>
            <a:t>Months 19-31</a:t>
          </a:r>
        </a:p>
        <a:p>
          <a:r>
            <a:rPr lang="en-CA">
              <a:solidFill>
                <a:schemeClr val="tx1"/>
              </a:solidFill>
            </a:rPr>
            <a:t>Begin solution rollout and continually test and make changes as needed based on feedback</a:t>
          </a:r>
          <a:endParaRPr lang="en-US">
            <a:solidFill>
              <a:schemeClr val="tx1"/>
            </a:solidFill>
          </a:endParaRPr>
        </a:p>
      </dgm:t>
    </dgm:pt>
    <dgm:pt modelId="{4B2C9BE1-1A10-45F0-9833-C61E7BC73D23}" type="parTrans" cxnId="{0D509827-6ACC-4DEC-82AE-20D24D365EFC}">
      <dgm:prSet/>
      <dgm:spPr/>
      <dgm:t>
        <a:bodyPr/>
        <a:lstStyle/>
        <a:p>
          <a:endParaRPr lang="en-US"/>
        </a:p>
      </dgm:t>
    </dgm:pt>
    <dgm:pt modelId="{900A18A4-2E83-4934-B461-852FB2A8A584}" type="sibTrans" cxnId="{0D509827-6ACC-4DEC-82AE-20D24D365EFC}">
      <dgm:prSet/>
      <dgm:spPr/>
      <dgm:t>
        <a:bodyPr/>
        <a:lstStyle/>
        <a:p>
          <a:endParaRPr lang="en-US"/>
        </a:p>
      </dgm:t>
    </dgm:pt>
    <dgm:pt modelId="{8B160A7D-2EFE-49C9-A773-A1C350A77BD2}">
      <dgm:prSet/>
      <dgm:spPr/>
      <dgm:t>
        <a:bodyPr/>
        <a:lstStyle/>
        <a:p>
          <a:r>
            <a:rPr lang="en-CA" b="1">
              <a:solidFill>
                <a:schemeClr val="tx1"/>
              </a:solidFill>
            </a:rPr>
            <a:t>Ongoing</a:t>
          </a:r>
        </a:p>
        <a:p>
          <a:r>
            <a:rPr lang="en-CA">
              <a:solidFill>
                <a:schemeClr val="tx1"/>
              </a:solidFill>
            </a:rPr>
            <a:t>Implement full solution and reduce staff as needed</a:t>
          </a:r>
          <a:endParaRPr lang="en-US">
            <a:solidFill>
              <a:schemeClr val="tx1"/>
            </a:solidFill>
          </a:endParaRPr>
        </a:p>
      </dgm:t>
    </dgm:pt>
    <dgm:pt modelId="{8F40F575-0D5A-4683-A63C-A81F8B3E46E6}" type="parTrans" cxnId="{F9D29721-8726-4782-B7C1-AC8207F9F84E}">
      <dgm:prSet/>
      <dgm:spPr/>
      <dgm:t>
        <a:bodyPr/>
        <a:lstStyle/>
        <a:p>
          <a:endParaRPr lang="en-US"/>
        </a:p>
      </dgm:t>
    </dgm:pt>
    <dgm:pt modelId="{2FB91373-08ED-471D-BE98-3644D48F5DEE}" type="sibTrans" cxnId="{F9D29721-8726-4782-B7C1-AC8207F9F84E}">
      <dgm:prSet/>
      <dgm:spPr/>
      <dgm:t>
        <a:bodyPr/>
        <a:lstStyle/>
        <a:p>
          <a:endParaRPr lang="en-US"/>
        </a:p>
      </dgm:t>
    </dgm:pt>
    <dgm:pt modelId="{84CAB749-3681-43FB-AE21-B2E164E1DC57}" type="pres">
      <dgm:prSet presAssocID="{A6D5929A-E33C-4D25-AFDC-67A41A2BAFBE}" presName="Name0" presStyleCnt="0">
        <dgm:presLayoutVars>
          <dgm:dir/>
          <dgm:resizeHandles val="exact"/>
        </dgm:presLayoutVars>
      </dgm:prSet>
      <dgm:spPr/>
    </dgm:pt>
    <dgm:pt modelId="{0AE0E0BF-C58C-466A-A594-CC29346C2EDA}" type="pres">
      <dgm:prSet presAssocID="{1119597E-5D11-40D8-98AE-D19088B74281}" presName="node" presStyleLbl="node1" presStyleIdx="0" presStyleCnt="7" custScaleY="125619">
        <dgm:presLayoutVars>
          <dgm:bulletEnabled val="1"/>
        </dgm:presLayoutVars>
      </dgm:prSet>
      <dgm:spPr/>
    </dgm:pt>
    <dgm:pt modelId="{1C5BF478-5E9C-41EB-96BD-651811DC4E47}" type="pres">
      <dgm:prSet presAssocID="{F0371A4C-7282-4940-A4E5-ADAA4DBED97B}" presName="sibTrans" presStyleLbl="sibTrans1D1" presStyleIdx="0" presStyleCnt="6"/>
      <dgm:spPr/>
    </dgm:pt>
    <dgm:pt modelId="{7EBC602B-3FA3-466D-9B83-5E5934E85C2F}" type="pres">
      <dgm:prSet presAssocID="{F0371A4C-7282-4940-A4E5-ADAA4DBED97B}" presName="connectorText" presStyleLbl="sibTrans1D1" presStyleIdx="0" presStyleCnt="6"/>
      <dgm:spPr/>
    </dgm:pt>
    <dgm:pt modelId="{045929B9-F92A-4F3E-AB0B-CA58F5C515F4}" type="pres">
      <dgm:prSet presAssocID="{29418651-BD1C-4CE5-A8EE-954EAE25B814}" presName="node" presStyleLbl="node1" presStyleIdx="1" presStyleCnt="7">
        <dgm:presLayoutVars>
          <dgm:bulletEnabled val="1"/>
        </dgm:presLayoutVars>
      </dgm:prSet>
      <dgm:spPr/>
    </dgm:pt>
    <dgm:pt modelId="{69CBAECB-B642-44DE-911E-AE092E132E22}" type="pres">
      <dgm:prSet presAssocID="{CBDFBF82-EEF8-45C7-AC26-1835B92D83EB}" presName="sibTrans" presStyleLbl="sibTrans1D1" presStyleIdx="1" presStyleCnt="6"/>
      <dgm:spPr/>
    </dgm:pt>
    <dgm:pt modelId="{D0F14333-231D-461C-94A4-049DD2F514D1}" type="pres">
      <dgm:prSet presAssocID="{CBDFBF82-EEF8-45C7-AC26-1835B92D83EB}" presName="connectorText" presStyleLbl="sibTrans1D1" presStyleIdx="1" presStyleCnt="6"/>
      <dgm:spPr/>
    </dgm:pt>
    <dgm:pt modelId="{F9529465-FB36-4B87-9296-62892F0424C0}" type="pres">
      <dgm:prSet presAssocID="{C000809B-33D0-4938-9BF0-87D7178EDE9B}" presName="node" presStyleLbl="node1" presStyleIdx="2" presStyleCnt="7">
        <dgm:presLayoutVars>
          <dgm:bulletEnabled val="1"/>
        </dgm:presLayoutVars>
      </dgm:prSet>
      <dgm:spPr/>
    </dgm:pt>
    <dgm:pt modelId="{0D60AEEC-8347-4E53-862C-B494E59D9C99}" type="pres">
      <dgm:prSet presAssocID="{3F2CA2E1-2D07-412A-80DD-9DC7A30A6893}" presName="sibTrans" presStyleLbl="sibTrans1D1" presStyleIdx="2" presStyleCnt="6"/>
      <dgm:spPr/>
    </dgm:pt>
    <dgm:pt modelId="{35B41767-948E-438A-8EAC-962DDDF643F7}" type="pres">
      <dgm:prSet presAssocID="{3F2CA2E1-2D07-412A-80DD-9DC7A30A6893}" presName="connectorText" presStyleLbl="sibTrans1D1" presStyleIdx="2" presStyleCnt="6"/>
      <dgm:spPr/>
    </dgm:pt>
    <dgm:pt modelId="{3288419C-2B5B-4756-B0E1-168A5D39E9CD}" type="pres">
      <dgm:prSet presAssocID="{A12D5C15-4504-458A-BEB7-BF7D5C796A80}" presName="node" presStyleLbl="node1" presStyleIdx="3" presStyleCnt="7">
        <dgm:presLayoutVars>
          <dgm:bulletEnabled val="1"/>
        </dgm:presLayoutVars>
      </dgm:prSet>
      <dgm:spPr/>
    </dgm:pt>
    <dgm:pt modelId="{89DCAC10-2AB9-4ADB-B63F-06CD6D04207B}" type="pres">
      <dgm:prSet presAssocID="{491008A6-35AE-4699-B53F-420B99A4BE21}" presName="sibTrans" presStyleLbl="sibTrans1D1" presStyleIdx="3" presStyleCnt="6"/>
      <dgm:spPr/>
    </dgm:pt>
    <dgm:pt modelId="{0A4DBA6A-2C28-4CB1-AEC3-F73C6653F348}" type="pres">
      <dgm:prSet presAssocID="{491008A6-35AE-4699-B53F-420B99A4BE21}" presName="connectorText" presStyleLbl="sibTrans1D1" presStyleIdx="3" presStyleCnt="6"/>
      <dgm:spPr/>
    </dgm:pt>
    <dgm:pt modelId="{78B4653D-F770-4B0E-856E-3E9D9D95EED5}" type="pres">
      <dgm:prSet presAssocID="{D0AC42C4-4BDB-4F05-9519-14EED2A080F7}" presName="node" presStyleLbl="node1" presStyleIdx="4" presStyleCnt="7">
        <dgm:presLayoutVars>
          <dgm:bulletEnabled val="1"/>
        </dgm:presLayoutVars>
      </dgm:prSet>
      <dgm:spPr/>
    </dgm:pt>
    <dgm:pt modelId="{98212891-47D0-412D-820C-E09266EDF86F}" type="pres">
      <dgm:prSet presAssocID="{6A9C380B-08FB-4F52-A2F3-AAC20C4FC672}" presName="sibTrans" presStyleLbl="sibTrans1D1" presStyleIdx="4" presStyleCnt="6"/>
      <dgm:spPr/>
    </dgm:pt>
    <dgm:pt modelId="{263E106D-6A2E-47DA-95D0-F88D881D409C}" type="pres">
      <dgm:prSet presAssocID="{6A9C380B-08FB-4F52-A2F3-AAC20C4FC672}" presName="connectorText" presStyleLbl="sibTrans1D1" presStyleIdx="4" presStyleCnt="6"/>
      <dgm:spPr/>
    </dgm:pt>
    <dgm:pt modelId="{1BE1BA43-155D-4556-B7BD-127C687C8641}" type="pres">
      <dgm:prSet presAssocID="{8685F7ED-A617-49F4-BF5B-64144B83EEAF}" presName="node" presStyleLbl="node1" presStyleIdx="5" presStyleCnt="7">
        <dgm:presLayoutVars>
          <dgm:bulletEnabled val="1"/>
        </dgm:presLayoutVars>
      </dgm:prSet>
      <dgm:spPr/>
    </dgm:pt>
    <dgm:pt modelId="{3114FF92-90FE-40EE-B407-59B1017605C7}" type="pres">
      <dgm:prSet presAssocID="{900A18A4-2E83-4934-B461-852FB2A8A584}" presName="sibTrans" presStyleLbl="sibTrans1D1" presStyleIdx="5" presStyleCnt="6"/>
      <dgm:spPr/>
    </dgm:pt>
    <dgm:pt modelId="{08B58A2B-879F-4C31-9691-9701E269A43E}" type="pres">
      <dgm:prSet presAssocID="{900A18A4-2E83-4934-B461-852FB2A8A584}" presName="connectorText" presStyleLbl="sibTrans1D1" presStyleIdx="5" presStyleCnt="6"/>
      <dgm:spPr/>
    </dgm:pt>
    <dgm:pt modelId="{73D18251-3D4B-4CC9-AB41-37B2DC9D1785}" type="pres">
      <dgm:prSet presAssocID="{8B160A7D-2EFE-49C9-A773-A1C350A77BD2}" presName="node" presStyleLbl="node1" presStyleIdx="6" presStyleCnt="7">
        <dgm:presLayoutVars>
          <dgm:bulletEnabled val="1"/>
        </dgm:presLayoutVars>
      </dgm:prSet>
      <dgm:spPr/>
    </dgm:pt>
  </dgm:ptLst>
  <dgm:cxnLst>
    <dgm:cxn modelId="{8C564F02-B654-40AA-876E-CD5420D48A8C}" type="presOf" srcId="{29418651-BD1C-4CE5-A8EE-954EAE25B814}" destId="{045929B9-F92A-4F3E-AB0B-CA58F5C515F4}" srcOrd="0" destOrd="0" presId="urn:microsoft.com/office/officeart/2016/7/layout/RepeatingBendingProcessNew"/>
    <dgm:cxn modelId="{54EF8802-9D0E-4CC1-8AC3-DA5B507B3F9F}" srcId="{A6D5929A-E33C-4D25-AFDC-67A41A2BAFBE}" destId="{1119597E-5D11-40D8-98AE-D19088B74281}" srcOrd="0" destOrd="0" parTransId="{344C25E8-D3B3-40C2-ABF1-BDD72D2108A9}" sibTransId="{F0371A4C-7282-4940-A4E5-ADAA4DBED97B}"/>
    <dgm:cxn modelId="{BD6A6305-13B9-413D-BB1C-A05496FE1D8E}" type="presOf" srcId="{A12D5C15-4504-458A-BEB7-BF7D5C796A80}" destId="{3288419C-2B5B-4756-B0E1-168A5D39E9CD}" srcOrd="0" destOrd="0" presId="urn:microsoft.com/office/officeart/2016/7/layout/RepeatingBendingProcessNew"/>
    <dgm:cxn modelId="{018EC911-25A6-47FB-BE84-E60E37343665}" type="presOf" srcId="{1119597E-5D11-40D8-98AE-D19088B74281}" destId="{0AE0E0BF-C58C-466A-A594-CC29346C2EDA}" srcOrd="0" destOrd="0" presId="urn:microsoft.com/office/officeart/2016/7/layout/RepeatingBendingProcessNew"/>
    <dgm:cxn modelId="{AE251116-034B-4063-85D5-2874DE214D33}" type="presOf" srcId="{3F2CA2E1-2D07-412A-80DD-9DC7A30A6893}" destId="{0D60AEEC-8347-4E53-862C-B494E59D9C99}" srcOrd="0" destOrd="0" presId="urn:microsoft.com/office/officeart/2016/7/layout/RepeatingBendingProcessNew"/>
    <dgm:cxn modelId="{AD0DF71F-E9A4-4C5C-93AD-55C222ECCB95}" srcId="{A6D5929A-E33C-4D25-AFDC-67A41A2BAFBE}" destId="{29418651-BD1C-4CE5-A8EE-954EAE25B814}" srcOrd="1" destOrd="0" parTransId="{DB9B6AF2-3294-4CB1-8096-9F88F4963E28}" sibTransId="{CBDFBF82-EEF8-45C7-AC26-1835B92D83EB}"/>
    <dgm:cxn modelId="{F9D29721-8726-4782-B7C1-AC8207F9F84E}" srcId="{A6D5929A-E33C-4D25-AFDC-67A41A2BAFBE}" destId="{8B160A7D-2EFE-49C9-A773-A1C350A77BD2}" srcOrd="6" destOrd="0" parTransId="{8F40F575-0D5A-4683-A63C-A81F8B3E46E6}" sibTransId="{2FB91373-08ED-471D-BE98-3644D48F5DEE}"/>
    <dgm:cxn modelId="{0D509827-6ACC-4DEC-82AE-20D24D365EFC}" srcId="{A6D5929A-E33C-4D25-AFDC-67A41A2BAFBE}" destId="{8685F7ED-A617-49F4-BF5B-64144B83EEAF}" srcOrd="5" destOrd="0" parTransId="{4B2C9BE1-1A10-45F0-9833-C61E7BC73D23}" sibTransId="{900A18A4-2E83-4934-B461-852FB2A8A584}"/>
    <dgm:cxn modelId="{A603952B-BC44-4E63-BFDD-4E25A26FD1E5}" srcId="{A6D5929A-E33C-4D25-AFDC-67A41A2BAFBE}" destId="{A12D5C15-4504-458A-BEB7-BF7D5C796A80}" srcOrd="3" destOrd="0" parTransId="{B45CBD0F-E12E-448C-8639-57DC8FEFA464}" sibTransId="{491008A6-35AE-4699-B53F-420B99A4BE21}"/>
    <dgm:cxn modelId="{5C1E3B40-50CF-465E-8FEB-25725A5CA933}" type="presOf" srcId="{6A9C380B-08FB-4F52-A2F3-AAC20C4FC672}" destId="{263E106D-6A2E-47DA-95D0-F88D881D409C}" srcOrd="1" destOrd="0" presId="urn:microsoft.com/office/officeart/2016/7/layout/RepeatingBendingProcessNew"/>
    <dgm:cxn modelId="{7E093D66-4C27-4AB6-AF98-F5A7F1E9B6B8}" type="presOf" srcId="{C000809B-33D0-4938-9BF0-87D7178EDE9B}" destId="{F9529465-FB36-4B87-9296-62892F0424C0}" srcOrd="0" destOrd="0" presId="urn:microsoft.com/office/officeart/2016/7/layout/RepeatingBendingProcessNew"/>
    <dgm:cxn modelId="{2083236C-D5A2-4BDB-A204-67DA728A2654}" type="presOf" srcId="{F0371A4C-7282-4940-A4E5-ADAA4DBED97B}" destId="{1C5BF478-5E9C-41EB-96BD-651811DC4E47}" srcOrd="0" destOrd="0" presId="urn:microsoft.com/office/officeart/2016/7/layout/RepeatingBendingProcessNew"/>
    <dgm:cxn modelId="{97CF406E-17F8-42CC-9B7E-5CCFB7F92789}" srcId="{A6D5929A-E33C-4D25-AFDC-67A41A2BAFBE}" destId="{D0AC42C4-4BDB-4F05-9519-14EED2A080F7}" srcOrd="4" destOrd="0" parTransId="{E9FB55F3-4134-4041-A3C5-99DDF95CB6D8}" sibTransId="{6A9C380B-08FB-4F52-A2F3-AAC20C4FC672}"/>
    <dgm:cxn modelId="{37A0F152-C1FF-402C-AD8B-F0937E8E7DAB}" type="presOf" srcId="{CBDFBF82-EEF8-45C7-AC26-1835B92D83EB}" destId="{69CBAECB-B642-44DE-911E-AE092E132E22}" srcOrd="0" destOrd="0" presId="urn:microsoft.com/office/officeart/2016/7/layout/RepeatingBendingProcessNew"/>
    <dgm:cxn modelId="{C1D19F7A-D127-4E85-9B47-1D631B29C7AD}" srcId="{A6D5929A-E33C-4D25-AFDC-67A41A2BAFBE}" destId="{C000809B-33D0-4938-9BF0-87D7178EDE9B}" srcOrd="2" destOrd="0" parTransId="{3F5624B8-D1DF-48FA-9B1A-732B3BAF1F75}" sibTransId="{3F2CA2E1-2D07-412A-80DD-9DC7A30A6893}"/>
    <dgm:cxn modelId="{501E7083-04D4-4FC9-849C-BDA0920E7FA2}" type="presOf" srcId="{8685F7ED-A617-49F4-BF5B-64144B83EEAF}" destId="{1BE1BA43-155D-4556-B7BD-127C687C8641}" srcOrd="0" destOrd="0" presId="urn:microsoft.com/office/officeart/2016/7/layout/RepeatingBendingProcessNew"/>
    <dgm:cxn modelId="{011CA08C-952C-4953-B45A-741AFC881631}" type="presOf" srcId="{491008A6-35AE-4699-B53F-420B99A4BE21}" destId="{89DCAC10-2AB9-4ADB-B63F-06CD6D04207B}" srcOrd="0" destOrd="0" presId="urn:microsoft.com/office/officeart/2016/7/layout/RepeatingBendingProcessNew"/>
    <dgm:cxn modelId="{1749F091-DE8E-4D84-82F5-34D55D9C23F6}" type="presOf" srcId="{F0371A4C-7282-4940-A4E5-ADAA4DBED97B}" destId="{7EBC602B-3FA3-466D-9B83-5E5934E85C2F}" srcOrd="1" destOrd="0" presId="urn:microsoft.com/office/officeart/2016/7/layout/RepeatingBendingProcessNew"/>
    <dgm:cxn modelId="{03D7789B-97B9-4F3C-92BB-314F31B010A3}" type="presOf" srcId="{6A9C380B-08FB-4F52-A2F3-AAC20C4FC672}" destId="{98212891-47D0-412D-820C-E09266EDF86F}" srcOrd="0" destOrd="0" presId="urn:microsoft.com/office/officeart/2016/7/layout/RepeatingBendingProcessNew"/>
    <dgm:cxn modelId="{69DEDAA5-392B-43BA-B79D-2BBA25D5F9FD}" type="presOf" srcId="{A6D5929A-E33C-4D25-AFDC-67A41A2BAFBE}" destId="{84CAB749-3681-43FB-AE21-B2E164E1DC57}" srcOrd="0" destOrd="0" presId="urn:microsoft.com/office/officeart/2016/7/layout/RepeatingBendingProcessNew"/>
    <dgm:cxn modelId="{D1321EAB-F8C6-4C68-8999-7BB51A53C0BB}" type="presOf" srcId="{900A18A4-2E83-4934-B461-852FB2A8A584}" destId="{3114FF92-90FE-40EE-B407-59B1017605C7}" srcOrd="0" destOrd="0" presId="urn:microsoft.com/office/officeart/2016/7/layout/RepeatingBendingProcessNew"/>
    <dgm:cxn modelId="{3BA4FABF-236A-4080-8428-B4100FBF996E}" type="presOf" srcId="{D0AC42C4-4BDB-4F05-9519-14EED2A080F7}" destId="{78B4653D-F770-4B0E-856E-3E9D9D95EED5}" srcOrd="0" destOrd="0" presId="urn:microsoft.com/office/officeart/2016/7/layout/RepeatingBendingProcessNew"/>
    <dgm:cxn modelId="{D94583C2-E315-4981-8959-72AA6B73E383}" type="presOf" srcId="{8B160A7D-2EFE-49C9-A773-A1C350A77BD2}" destId="{73D18251-3D4B-4CC9-AB41-37B2DC9D1785}" srcOrd="0" destOrd="0" presId="urn:microsoft.com/office/officeart/2016/7/layout/RepeatingBendingProcessNew"/>
    <dgm:cxn modelId="{236B9BC7-9D3B-4C9F-926C-85862A2FBC5F}" type="presOf" srcId="{CBDFBF82-EEF8-45C7-AC26-1835B92D83EB}" destId="{D0F14333-231D-461C-94A4-049DD2F514D1}" srcOrd="1" destOrd="0" presId="urn:microsoft.com/office/officeart/2016/7/layout/RepeatingBendingProcessNew"/>
    <dgm:cxn modelId="{AE20E7E5-AC6E-4418-BAC1-2DE85716E945}" type="presOf" srcId="{491008A6-35AE-4699-B53F-420B99A4BE21}" destId="{0A4DBA6A-2C28-4CB1-AEC3-F73C6653F348}" srcOrd="1" destOrd="0" presId="urn:microsoft.com/office/officeart/2016/7/layout/RepeatingBendingProcessNew"/>
    <dgm:cxn modelId="{F54AC5EF-390C-4673-8D83-F4C83FFC488A}" type="presOf" srcId="{900A18A4-2E83-4934-B461-852FB2A8A584}" destId="{08B58A2B-879F-4C31-9691-9701E269A43E}" srcOrd="1" destOrd="0" presId="urn:microsoft.com/office/officeart/2016/7/layout/RepeatingBendingProcessNew"/>
    <dgm:cxn modelId="{649B41FE-CB6B-4DE6-9CC5-98EC2A04E5D4}" type="presOf" srcId="{3F2CA2E1-2D07-412A-80DD-9DC7A30A6893}" destId="{35B41767-948E-438A-8EAC-962DDDF643F7}" srcOrd="1" destOrd="0" presId="urn:microsoft.com/office/officeart/2016/7/layout/RepeatingBendingProcessNew"/>
    <dgm:cxn modelId="{9C281D73-5709-46AF-A8AB-7B867FBFFF83}" type="presParOf" srcId="{84CAB749-3681-43FB-AE21-B2E164E1DC57}" destId="{0AE0E0BF-C58C-466A-A594-CC29346C2EDA}" srcOrd="0" destOrd="0" presId="urn:microsoft.com/office/officeart/2016/7/layout/RepeatingBendingProcessNew"/>
    <dgm:cxn modelId="{A8CF70C5-B604-4ED2-9B22-03CBDD568B1F}" type="presParOf" srcId="{84CAB749-3681-43FB-AE21-B2E164E1DC57}" destId="{1C5BF478-5E9C-41EB-96BD-651811DC4E47}" srcOrd="1" destOrd="0" presId="urn:microsoft.com/office/officeart/2016/7/layout/RepeatingBendingProcessNew"/>
    <dgm:cxn modelId="{9AAF2217-C28E-44B5-B726-499E5605442A}" type="presParOf" srcId="{1C5BF478-5E9C-41EB-96BD-651811DC4E47}" destId="{7EBC602B-3FA3-466D-9B83-5E5934E85C2F}" srcOrd="0" destOrd="0" presId="urn:microsoft.com/office/officeart/2016/7/layout/RepeatingBendingProcessNew"/>
    <dgm:cxn modelId="{E1962359-57DD-4D4F-9C77-03E7A5E8108E}" type="presParOf" srcId="{84CAB749-3681-43FB-AE21-B2E164E1DC57}" destId="{045929B9-F92A-4F3E-AB0B-CA58F5C515F4}" srcOrd="2" destOrd="0" presId="urn:microsoft.com/office/officeart/2016/7/layout/RepeatingBendingProcessNew"/>
    <dgm:cxn modelId="{D7D4D1AD-760C-4860-823B-C42DE6822954}" type="presParOf" srcId="{84CAB749-3681-43FB-AE21-B2E164E1DC57}" destId="{69CBAECB-B642-44DE-911E-AE092E132E22}" srcOrd="3" destOrd="0" presId="urn:microsoft.com/office/officeart/2016/7/layout/RepeatingBendingProcessNew"/>
    <dgm:cxn modelId="{35632281-269D-45AE-A0CC-AF1227CC48C0}" type="presParOf" srcId="{69CBAECB-B642-44DE-911E-AE092E132E22}" destId="{D0F14333-231D-461C-94A4-049DD2F514D1}" srcOrd="0" destOrd="0" presId="urn:microsoft.com/office/officeart/2016/7/layout/RepeatingBendingProcessNew"/>
    <dgm:cxn modelId="{182BFF12-09BE-4340-8D59-80744DD92FC7}" type="presParOf" srcId="{84CAB749-3681-43FB-AE21-B2E164E1DC57}" destId="{F9529465-FB36-4B87-9296-62892F0424C0}" srcOrd="4" destOrd="0" presId="urn:microsoft.com/office/officeart/2016/7/layout/RepeatingBendingProcessNew"/>
    <dgm:cxn modelId="{C2270BDB-A16A-4D36-9D49-73917D4AD861}" type="presParOf" srcId="{84CAB749-3681-43FB-AE21-B2E164E1DC57}" destId="{0D60AEEC-8347-4E53-862C-B494E59D9C99}" srcOrd="5" destOrd="0" presId="urn:microsoft.com/office/officeart/2016/7/layout/RepeatingBendingProcessNew"/>
    <dgm:cxn modelId="{5D0F3425-E59C-43DD-8A9B-EB78BB74B824}" type="presParOf" srcId="{0D60AEEC-8347-4E53-862C-B494E59D9C99}" destId="{35B41767-948E-438A-8EAC-962DDDF643F7}" srcOrd="0" destOrd="0" presId="urn:microsoft.com/office/officeart/2016/7/layout/RepeatingBendingProcessNew"/>
    <dgm:cxn modelId="{24F6DEA9-230F-4A9F-B69A-13EE2F7C4A4C}" type="presParOf" srcId="{84CAB749-3681-43FB-AE21-B2E164E1DC57}" destId="{3288419C-2B5B-4756-B0E1-168A5D39E9CD}" srcOrd="6" destOrd="0" presId="urn:microsoft.com/office/officeart/2016/7/layout/RepeatingBendingProcessNew"/>
    <dgm:cxn modelId="{83EFB759-2ACC-4A14-BA05-494372F79A82}" type="presParOf" srcId="{84CAB749-3681-43FB-AE21-B2E164E1DC57}" destId="{89DCAC10-2AB9-4ADB-B63F-06CD6D04207B}" srcOrd="7" destOrd="0" presId="urn:microsoft.com/office/officeart/2016/7/layout/RepeatingBendingProcessNew"/>
    <dgm:cxn modelId="{601C7499-0EEC-4C09-B5AF-688E051B7E45}" type="presParOf" srcId="{89DCAC10-2AB9-4ADB-B63F-06CD6D04207B}" destId="{0A4DBA6A-2C28-4CB1-AEC3-F73C6653F348}" srcOrd="0" destOrd="0" presId="urn:microsoft.com/office/officeart/2016/7/layout/RepeatingBendingProcessNew"/>
    <dgm:cxn modelId="{2847212D-0C24-4EE8-9ACA-C2AD7A15484E}" type="presParOf" srcId="{84CAB749-3681-43FB-AE21-B2E164E1DC57}" destId="{78B4653D-F770-4B0E-856E-3E9D9D95EED5}" srcOrd="8" destOrd="0" presId="urn:microsoft.com/office/officeart/2016/7/layout/RepeatingBendingProcessNew"/>
    <dgm:cxn modelId="{7CC6A8D1-E45F-4215-8D12-3361DD554907}" type="presParOf" srcId="{84CAB749-3681-43FB-AE21-B2E164E1DC57}" destId="{98212891-47D0-412D-820C-E09266EDF86F}" srcOrd="9" destOrd="0" presId="urn:microsoft.com/office/officeart/2016/7/layout/RepeatingBendingProcessNew"/>
    <dgm:cxn modelId="{8B2D0B43-B958-43D1-86F1-5E90D5F60116}" type="presParOf" srcId="{98212891-47D0-412D-820C-E09266EDF86F}" destId="{263E106D-6A2E-47DA-95D0-F88D881D409C}" srcOrd="0" destOrd="0" presId="urn:microsoft.com/office/officeart/2016/7/layout/RepeatingBendingProcessNew"/>
    <dgm:cxn modelId="{34656856-6B9B-4897-98D1-5D8896BF8780}" type="presParOf" srcId="{84CAB749-3681-43FB-AE21-B2E164E1DC57}" destId="{1BE1BA43-155D-4556-B7BD-127C687C8641}" srcOrd="10" destOrd="0" presId="urn:microsoft.com/office/officeart/2016/7/layout/RepeatingBendingProcessNew"/>
    <dgm:cxn modelId="{C934F08C-E479-4BD7-9013-87018392E2E2}" type="presParOf" srcId="{84CAB749-3681-43FB-AE21-B2E164E1DC57}" destId="{3114FF92-90FE-40EE-B407-59B1017605C7}" srcOrd="11" destOrd="0" presId="urn:microsoft.com/office/officeart/2016/7/layout/RepeatingBendingProcessNew"/>
    <dgm:cxn modelId="{5BC0539E-DC11-40BE-9D7B-40BAD0BF75C9}" type="presParOf" srcId="{3114FF92-90FE-40EE-B407-59B1017605C7}" destId="{08B58A2B-879F-4C31-9691-9701E269A43E}" srcOrd="0" destOrd="0" presId="urn:microsoft.com/office/officeart/2016/7/layout/RepeatingBendingProcessNew"/>
    <dgm:cxn modelId="{B907F129-87F6-4402-ABDB-5AAC56CFDD23}" type="presParOf" srcId="{84CAB749-3681-43FB-AE21-B2E164E1DC57}" destId="{73D18251-3D4B-4CC9-AB41-37B2DC9D1785}" srcOrd="1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DB7525-2EDA-4413-A78B-A6BCD512A465}">
      <dsp:nvSpPr>
        <dsp:cNvPr id="0" name=""/>
        <dsp:cNvSpPr/>
      </dsp:nvSpPr>
      <dsp:spPr>
        <a:xfrm>
          <a:off x="797571" y="71596"/>
          <a:ext cx="1509048" cy="1509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499096-062D-4199-99B3-0981DF54C25F}">
      <dsp:nvSpPr>
        <dsp:cNvPr id="0" name=""/>
        <dsp:cNvSpPr/>
      </dsp:nvSpPr>
      <dsp:spPr>
        <a:xfrm>
          <a:off x="797571" y="1407854"/>
          <a:ext cx="4311566" cy="64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CA" sz="3600" b="1" kern="1200"/>
            <a:t>Recommendation</a:t>
          </a:r>
          <a:endParaRPr lang="en-US" sz="3600" kern="1200"/>
        </a:p>
      </dsp:txBody>
      <dsp:txXfrm>
        <a:off x="797571" y="1407854"/>
        <a:ext cx="4311566" cy="646734"/>
      </dsp:txXfrm>
    </dsp:sp>
    <dsp:sp modelId="{6602938F-30E6-4E3E-B50D-86C84D7EC092}">
      <dsp:nvSpPr>
        <dsp:cNvPr id="0" name=""/>
        <dsp:cNvSpPr/>
      </dsp:nvSpPr>
      <dsp:spPr>
        <a:xfrm>
          <a:off x="797571" y="2166025"/>
          <a:ext cx="4311566" cy="2034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CA" sz="1700" b="0" u="sng" kern="1200"/>
            <a:t>Implement a machine learning algorithm to assist in loan application processing</a:t>
          </a:r>
          <a:endParaRPr lang="en-US" sz="1700" b="0" u="sng" kern="1200"/>
        </a:p>
        <a:p>
          <a:pPr marL="171450" lvl="1" indent="-171450" algn="l" defTabSz="755650">
            <a:lnSpc>
              <a:spcPct val="90000"/>
            </a:lnSpc>
            <a:spcBef>
              <a:spcPct val="0"/>
            </a:spcBef>
            <a:spcAft>
              <a:spcPct val="15000"/>
            </a:spcAft>
            <a:buChar char="•"/>
          </a:pPr>
          <a:r>
            <a:rPr lang="en-CA" sz="1700" kern="1200"/>
            <a:t>Will allow for more flexible reaction time and capacity for the processing of new applications.</a:t>
          </a:r>
          <a:endParaRPr lang="en-US" sz="1700" kern="1200"/>
        </a:p>
        <a:p>
          <a:pPr marL="171450" lvl="1" indent="-171450" algn="l" defTabSz="755650">
            <a:lnSpc>
              <a:spcPct val="90000"/>
            </a:lnSpc>
            <a:spcBef>
              <a:spcPct val="0"/>
            </a:spcBef>
            <a:spcAft>
              <a:spcPct val="15000"/>
            </a:spcAft>
            <a:buChar char="•"/>
          </a:pPr>
          <a:r>
            <a:rPr lang="en-CA" sz="1700" kern="1200"/>
            <a:t>No longer need to rely on employee capacity for tasks which can be automated.</a:t>
          </a:r>
          <a:endParaRPr lang="en-US" sz="1700" kern="1200"/>
        </a:p>
      </dsp:txBody>
      <dsp:txXfrm>
        <a:off x="797571" y="2166025"/>
        <a:ext cx="4311566" cy="2034825"/>
      </dsp:txXfrm>
    </dsp:sp>
    <dsp:sp modelId="{77323B67-C7C9-410E-A3D2-7B6439375556}">
      <dsp:nvSpPr>
        <dsp:cNvPr id="0" name=""/>
        <dsp:cNvSpPr/>
      </dsp:nvSpPr>
      <dsp:spPr>
        <a:xfrm>
          <a:off x="5863662" y="-31325"/>
          <a:ext cx="1509048" cy="1509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104809-2608-467E-BB6C-D31AC93501D0}">
      <dsp:nvSpPr>
        <dsp:cNvPr id="0" name=""/>
        <dsp:cNvSpPr/>
      </dsp:nvSpPr>
      <dsp:spPr>
        <a:xfrm>
          <a:off x="5863662" y="1304933"/>
          <a:ext cx="4311566" cy="646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CA" sz="3600" b="1" kern="1200"/>
            <a:t>Impacts</a:t>
          </a:r>
          <a:endParaRPr lang="en-US" sz="3600" kern="1200"/>
        </a:p>
      </dsp:txBody>
      <dsp:txXfrm>
        <a:off x="5863662" y="1304933"/>
        <a:ext cx="4311566" cy="646734"/>
      </dsp:txXfrm>
    </dsp:sp>
    <dsp:sp modelId="{C1EF2FE8-260C-4CE3-9A3A-73A7436DE9C2}">
      <dsp:nvSpPr>
        <dsp:cNvPr id="0" name=""/>
        <dsp:cNvSpPr/>
      </dsp:nvSpPr>
      <dsp:spPr>
        <a:xfrm>
          <a:off x="5805283" y="2004175"/>
          <a:ext cx="4311566" cy="2446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CA" sz="1700" u="sng" kern="1200"/>
            <a:t>Employee Reduction</a:t>
          </a:r>
          <a:endParaRPr lang="en-US" sz="1700" u="sng" kern="1200"/>
        </a:p>
        <a:p>
          <a:pPr marL="171450" lvl="1" indent="-171450" algn="l" defTabSz="755650">
            <a:lnSpc>
              <a:spcPct val="90000"/>
            </a:lnSpc>
            <a:spcBef>
              <a:spcPct val="0"/>
            </a:spcBef>
            <a:spcAft>
              <a:spcPct val="15000"/>
            </a:spcAft>
            <a:buChar char="•"/>
          </a:pPr>
          <a:r>
            <a:rPr lang="en-CA" sz="1700" kern="1200"/>
            <a:t>With the machine learning algorithm implemented, fewer man hours to process loan applications will be required</a:t>
          </a:r>
          <a:endParaRPr lang="en-US" sz="1700" kern="1200"/>
        </a:p>
        <a:p>
          <a:pPr marL="0" lvl="0" indent="0" algn="l" defTabSz="755650">
            <a:lnSpc>
              <a:spcPct val="90000"/>
            </a:lnSpc>
            <a:spcBef>
              <a:spcPct val="0"/>
            </a:spcBef>
            <a:spcAft>
              <a:spcPct val="35000"/>
            </a:spcAft>
            <a:buNone/>
          </a:pPr>
          <a:r>
            <a:rPr lang="en-CA" sz="1700" u="sng" kern="1200"/>
            <a:t>Faster loan application turn around times</a:t>
          </a:r>
          <a:endParaRPr lang="en-US" sz="1700" u="sng" kern="1200"/>
        </a:p>
        <a:p>
          <a:pPr marL="171450" lvl="1" indent="-171450" algn="l" defTabSz="755650">
            <a:lnSpc>
              <a:spcPct val="90000"/>
            </a:lnSpc>
            <a:spcBef>
              <a:spcPct val="0"/>
            </a:spcBef>
            <a:spcAft>
              <a:spcPct val="15000"/>
            </a:spcAft>
            <a:buChar char="•"/>
          </a:pPr>
          <a:r>
            <a:rPr lang="en-CA" sz="1700" kern="1200"/>
            <a:t>Algorithm can operate around the clock or be scaled easily as demand fluctuates, application backlog can be reduced or eliminated completely</a:t>
          </a:r>
          <a:endParaRPr lang="en-US" sz="1700" kern="1200"/>
        </a:p>
      </dsp:txBody>
      <dsp:txXfrm>
        <a:off x="5805283" y="2004175"/>
        <a:ext cx="4311566" cy="24465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BF478-5E9C-41EB-96BD-651811DC4E47}">
      <dsp:nvSpPr>
        <dsp:cNvPr id="0" name=""/>
        <dsp:cNvSpPr/>
      </dsp:nvSpPr>
      <dsp:spPr>
        <a:xfrm>
          <a:off x="2235486" y="1001386"/>
          <a:ext cx="483496" cy="91440"/>
        </a:xfrm>
        <a:custGeom>
          <a:avLst/>
          <a:gdLst/>
          <a:ahLst/>
          <a:cxnLst/>
          <a:rect l="0" t="0" r="0" b="0"/>
          <a:pathLst>
            <a:path>
              <a:moveTo>
                <a:pt x="0" y="45720"/>
              </a:moveTo>
              <a:lnTo>
                <a:pt x="483496"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64382" y="1044535"/>
        <a:ext cx="25704" cy="5140"/>
      </dsp:txXfrm>
    </dsp:sp>
    <dsp:sp modelId="{0AE0E0BF-C58C-466A-A594-CC29346C2EDA}">
      <dsp:nvSpPr>
        <dsp:cNvPr id="0" name=""/>
        <dsp:cNvSpPr/>
      </dsp:nvSpPr>
      <dsp:spPr>
        <a:xfrm>
          <a:off x="2086" y="204755"/>
          <a:ext cx="2235200" cy="168470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527" tIns="114968" rIns="109527" bIns="114968" numCol="1" spcCol="1270" anchor="ctr" anchorCtr="0">
          <a:noAutofit/>
        </a:bodyPr>
        <a:lstStyle/>
        <a:p>
          <a:pPr marL="0" lvl="0" indent="0" algn="ctr" defTabSz="577850">
            <a:lnSpc>
              <a:spcPct val="90000"/>
            </a:lnSpc>
            <a:spcBef>
              <a:spcPct val="0"/>
            </a:spcBef>
            <a:spcAft>
              <a:spcPct val="35000"/>
            </a:spcAft>
            <a:buNone/>
          </a:pPr>
          <a:r>
            <a:rPr lang="en-CA" sz="1300" b="1" kern="1200">
              <a:solidFill>
                <a:schemeClr val="tx1"/>
              </a:solidFill>
            </a:rPr>
            <a:t>Months 1-3</a:t>
          </a:r>
        </a:p>
        <a:p>
          <a:pPr marL="0" lvl="0" indent="0" algn="ctr" defTabSz="577850">
            <a:lnSpc>
              <a:spcPct val="90000"/>
            </a:lnSpc>
            <a:spcBef>
              <a:spcPct val="0"/>
            </a:spcBef>
            <a:spcAft>
              <a:spcPct val="35000"/>
            </a:spcAft>
            <a:buNone/>
          </a:pPr>
          <a:r>
            <a:rPr lang="en-CA" sz="1300" kern="1200">
              <a:solidFill>
                <a:schemeClr val="tx1"/>
              </a:solidFill>
            </a:rPr>
            <a:t>Establish the exact type of data set and parameters upon which the algorithm will be trained on and collect all data into raw dataset</a:t>
          </a:r>
          <a:endParaRPr lang="en-US" sz="1300" kern="1200">
            <a:solidFill>
              <a:schemeClr val="tx1"/>
            </a:solidFill>
          </a:endParaRPr>
        </a:p>
      </dsp:txBody>
      <dsp:txXfrm>
        <a:off x="2086" y="204755"/>
        <a:ext cx="2235200" cy="1684701"/>
      </dsp:txXfrm>
    </dsp:sp>
    <dsp:sp modelId="{69CBAECB-B642-44DE-911E-AE092E132E22}">
      <dsp:nvSpPr>
        <dsp:cNvPr id="0" name=""/>
        <dsp:cNvSpPr/>
      </dsp:nvSpPr>
      <dsp:spPr>
        <a:xfrm>
          <a:off x="4984782" y="1001386"/>
          <a:ext cx="483496" cy="91440"/>
        </a:xfrm>
        <a:custGeom>
          <a:avLst/>
          <a:gdLst/>
          <a:ahLst/>
          <a:cxnLst/>
          <a:rect l="0" t="0" r="0" b="0"/>
          <a:pathLst>
            <a:path>
              <a:moveTo>
                <a:pt x="0" y="45720"/>
              </a:moveTo>
              <a:lnTo>
                <a:pt x="483496" y="45720"/>
              </a:lnTo>
            </a:path>
          </a:pathLst>
        </a:custGeom>
        <a:noFill/>
        <a:ln w="6350" cap="flat" cmpd="sng" algn="ctr">
          <a:solidFill>
            <a:schemeClr val="accent2">
              <a:hueOff val="-167625"/>
              <a:satOff val="-1932"/>
              <a:lumOff val="43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13678" y="1044535"/>
        <a:ext cx="25704" cy="5140"/>
      </dsp:txXfrm>
    </dsp:sp>
    <dsp:sp modelId="{045929B9-F92A-4F3E-AB0B-CA58F5C515F4}">
      <dsp:nvSpPr>
        <dsp:cNvPr id="0" name=""/>
        <dsp:cNvSpPr/>
      </dsp:nvSpPr>
      <dsp:spPr>
        <a:xfrm>
          <a:off x="2751382" y="376546"/>
          <a:ext cx="2235200" cy="1341120"/>
        </a:xfrm>
        <a:prstGeom prst="rect">
          <a:avLst/>
        </a:prstGeom>
        <a:solidFill>
          <a:schemeClr val="accent2">
            <a:hueOff val="-139687"/>
            <a:satOff val="-1610"/>
            <a:lumOff val="3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527" tIns="114968" rIns="109527" bIns="114968" numCol="1" spcCol="1270" anchor="ctr" anchorCtr="0">
          <a:noAutofit/>
        </a:bodyPr>
        <a:lstStyle/>
        <a:p>
          <a:pPr marL="0" lvl="0" indent="0" algn="ctr" defTabSz="577850">
            <a:lnSpc>
              <a:spcPct val="90000"/>
            </a:lnSpc>
            <a:spcBef>
              <a:spcPct val="0"/>
            </a:spcBef>
            <a:spcAft>
              <a:spcPct val="35000"/>
            </a:spcAft>
            <a:buNone/>
          </a:pPr>
          <a:r>
            <a:rPr lang="en-CA" sz="1300" b="1" kern="1200">
              <a:solidFill>
                <a:schemeClr val="tx1"/>
              </a:solidFill>
            </a:rPr>
            <a:t>Months 4-6</a:t>
          </a:r>
        </a:p>
        <a:p>
          <a:pPr marL="0" lvl="0" indent="0" algn="ctr" defTabSz="577850">
            <a:lnSpc>
              <a:spcPct val="90000"/>
            </a:lnSpc>
            <a:spcBef>
              <a:spcPct val="0"/>
            </a:spcBef>
            <a:spcAft>
              <a:spcPct val="35000"/>
            </a:spcAft>
            <a:buNone/>
          </a:pPr>
          <a:r>
            <a:rPr lang="en-CA" sz="1300" kern="1200">
              <a:solidFill>
                <a:schemeClr val="tx1"/>
              </a:solidFill>
            </a:rPr>
            <a:t>Determine optimal clean up and normalization script for the raw dataset</a:t>
          </a:r>
          <a:endParaRPr lang="en-US" sz="1300" kern="1200">
            <a:solidFill>
              <a:schemeClr val="tx1"/>
            </a:solidFill>
          </a:endParaRPr>
        </a:p>
      </dsp:txBody>
      <dsp:txXfrm>
        <a:off x="2751382" y="376546"/>
        <a:ext cx="2235200" cy="1341120"/>
      </dsp:txXfrm>
    </dsp:sp>
    <dsp:sp modelId="{0D60AEEC-8347-4E53-862C-B494E59D9C99}">
      <dsp:nvSpPr>
        <dsp:cNvPr id="0" name=""/>
        <dsp:cNvSpPr/>
      </dsp:nvSpPr>
      <dsp:spPr>
        <a:xfrm>
          <a:off x="7734079" y="1001386"/>
          <a:ext cx="483496" cy="91440"/>
        </a:xfrm>
        <a:custGeom>
          <a:avLst/>
          <a:gdLst/>
          <a:ahLst/>
          <a:cxnLst/>
          <a:rect l="0" t="0" r="0" b="0"/>
          <a:pathLst>
            <a:path>
              <a:moveTo>
                <a:pt x="0" y="45720"/>
              </a:moveTo>
              <a:lnTo>
                <a:pt x="483496" y="45720"/>
              </a:lnTo>
            </a:path>
          </a:pathLst>
        </a:custGeom>
        <a:noFill/>
        <a:ln w="6350" cap="flat" cmpd="sng" algn="ctr">
          <a:solidFill>
            <a:schemeClr val="accent2">
              <a:hueOff val="-335249"/>
              <a:satOff val="-3863"/>
              <a:lumOff val="86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962974" y="1044535"/>
        <a:ext cx="25704" cy="5140"/>
      </dsp:txXfrm>
    </dsp:sp>
    <dsp:sp modelId="{F9529465-FB36-4B87-9296-62892F0424C0}">
      <dsp:nvSpPr>
        <dsp:cNvPr id="0" name=""/>
        <dsp:cNvSpPr/>
      </dsp:nvSpPr>
      <dsp:spPr>
        <a:xfrm>
          <a:off x="5500679" y="376546"/>
          <a:ext cx="2235200" cy="1341120"/>
        </a:xfrm>
        <a:prstGeom prst="rect">
          <a:avLst/>
        </a:prstGeom>
        <a:solidFill>
          <a:schemeClr val="accent2">
            <a:hueOff val="-279374"/>
            <a:satOff val="-3219"/>
            <a:lumOff val="7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527" tIns="114968" rIns="109527" bIns="114968" numCol="1" spcCol="1270" anchor="ctr" anchorCtr="0">
          <a:noAutofit/>
        </a:bodyPr>
        <a:lstStyle/>
        <a:p>
          <a:pPr marL="0" lvl="0" indent="0" algn="ctr" defTabSz="577850">
            <a:lnSpc>
              <a:spcPct val="90000"/>
            </a:lnSpc>
            <a:spcBef>
              <a:spcPct val="0"/>
            </a:spcBef>
            <a:spcAft>
              <a:spcPct val="35000"/>
            </a:spcAft>
            <a:buNone/>
          </a:pPr>
          <a:r>
            <a:rPr lang="en-CA" sz="1300" b="1" kern="1200">
              <a:solidFill>
                <a:schemeClr val="tx1"/>
              </a:solidFill>
            </a:rPr>
            <a:t>Months 7-10</a:t>
          </a:r>
        </a:p>
        <a:p>
          <a:pPr marL="0" lvl="0" indent="0" algn="ctr" defTabSz="577850">
            <a:lnSpc>
              <a:spcPct val="90000"/>
            </a:lnSpc>
            <a:spcBef>
              <a:spcPct val="0"/>
            </a:spcBef>
            <a:spcAft>
              <a:spcPct val="35000"/>
            </a:spcAft>
            <a:buNone/>
          </a:pPr>
          <a:r>
            <a:rPr lang="en-CA" sz="1300" kern="1200">
              <a:solidFill>
                <a:schemeClr val="tx1"/>
              </a:solidFill>
            </a:rPr>
            <a:t>Test all algorithms with varying parameters to identify which is most accurate</a:t>
          </a:r>
          <a:endParaRPr lang="en-US" sz="1300" kern="1200">
            <a:solidFill>
              <a:schemeClr val="tx1"/>
            </a:solidFill>
          </a:endParaRPr>
        </a:p>
      </dsp:txBody>
      <dsp:txXfrm>
        <a:off x="5500679" y="376546"/>
        <a:ext cx="2235200" cy="1341120"/>
      </dsp:txXfrm>
    </dsp:sp>
    <dsp:sp modelId="{89DCAC10-2AB9-4ADB-B63F-06CD6D04207B}">
      <dsp:nvSpPr>
        <dsp:cNvPr id="0" name=""/>
        <dsp:cNvSpPr/>
      </dsp:nvSpPr>
      <dsp:spPr>
        <a:xfrm>
          <a:off x="1119686" y="1715866"/>
          <a:ext cx="8247888" cy="655286"/>
        </a:xfrm>
        <a:custGeom>
          <a:avLst/>
          <a:gdLst/>
          <a:ahLst/>
          <a:cxnLst/>
          <a:rect l="0" t="0" r="0" b="0"/>
          <a:pathLst>
            <a:path>
              <a:moveTo>
                <a:pt x="8247888" y="0"/>
              </a:moveTo>
              <a:lnTo>
                <a:pt x="8247888" y="344743"/>
              </a:lnTo>
              <a:lnTo>
                <a:pt x="0" y="344743"/>
              </a:lnTo>
              <a:lnTo>
                <a:pt x="0" y="655286"/>
              </a:lnTo>
            </a:path>
          </a:pathLst>
        </a:custGeom>
        <a:noFill/>
        <a:ln w="6350" cap="flat" cmpd="sng" algn="ctr">
          <a:solidFill>
            <a:schemeClr val="accent2">
              <a:hueOff val="-502874"/>
              <a:satOff val="-5795"/>
              <a:lumOff val="129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36722" y="2040939"/>
        <a:ext cx="413817" cy="5140"/>
      </dsp:txXfrm>
    </dsp:sp>
    <dsp:sp modelId="{3288419C-2B5B-4756-B0E1-168A5D39E9CD}">
      <dsp:nvSpPr>
        <dsp:cNvPr id="0" name=""/>
        <dsp:cNvSpPr/>
      </dsp:nvSpPr>
      <dsp:spPr>
        <a:xfrm>
          <a:off x="8249975" y="376546"/>
          <a:ext cx="2235200" cy="1341120"/>
        </a:xfrm>
        <a:prstGeom prst="rect">
          <a:avLst/>
        </a:prstGeom>
        <a:solidFill>
          <a:schemeClr val="accent2">
            <a:hueOff val="-419062"/>
            <a:satOff val="-4829"/>
            <a:lumOff val="10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527" tIns="114968" rIns="109527" bIns="114968" numCol="1" spcCol="1270" anchor="ctr" anchorCtr="0">
          <a:noAutofit/>
        </a:bodyPr>
        <a:lstStyle/>
        <a:p>
          <a:pPr marL="0" lvl="0" indent="0" algn="ctr" defTabSz="577850">
            <a:lnSpc>
              <a:spcPct val="90000"/>
            </a:lnSpc>
            <a:spcBef>
              <a:spcPct val="0"/>
            </a:spcBef>
            <a:spcAft>
              <a:spcPct val="35000"/>
            </a:spcAft>
            <a:buNone/>
          </a:pPr>
          <a:r>
            <a:rPr lang="en-CA" sz="1300" b="1" kern="1200">
              <a:solidFill>
                <a:schemeClr val="tx1"/>
              </a:solidFill>
            </a:rPr>
            <a:t>Months 11-13</a:t>
          </a:r>
        </a:p>
        <a:p>
          <a:pPr marL="0" lvl="0" indent="0" algn="ctr" defTabSz="577850">
            <a:lnSpc>
              <a:spcPct val="90000"/>
            </a:lnSpc>
            <a:spcBef>
              <a:spcPct val="0"/>
            </a:spcBef>
            <a:spcAft>
              <a:spcPct val="35000"/>
            </a:spcAft>
            <a:buNone/>
          </a:pPr>
          <a:r>
            <a:rPr lang="en-CA" sz="1300" kern="1200">
              <a:solidFill>
                <a:schemeClr val="tx1"/>
              </a:solidFill>
            </a:rPr>
            <a:t>Implement policies for future data collection and processing</a:t>
          </a:r>
          <a:endParaRPr lang="en-US" sz="1300" kern="1200">
            <a:solidFill>
              <a:schemeClr val="tx1"/>
            </a:solidFill>
          </a:endParaRPr>
        </a:p>
      </dsp:txBody>
      <dsp:txXfrm>
        <a:off x="8249975" y="376546"/>
        <a:ext cx="2235200" cy="1341120"/>
      </dsp:txXfrm>
    </dsp:sp>
    <dsp:sp modelId="{98212891-47D0-412D-820C-E09266EDF86F}">
      <dsp:nvSpPr>
        <dsp:cNvPr id="0" name=""/>
        <dsp:cNvSpPr/>
      </dsp:nvSpPr>
      <dsp:spPr>
        <a:xfrm>
          <a:off x="2235486" y="3028393"/>
          <a:ext cx="483496" cy="91440"/>
        </a:xfrm>
        <a:custGeom>
          <a:avLst/>
          <a:gdLst/>
          <a:ahLst/>
          <a:cxnLst/>
          <a:rect l="0" t="0" r="0" b="0"/>
          <a:pathLst>
            <a:path>
              <a:moveTo>
                <a:pt x="0" y="45720"/>
              </a:moveTo>
              <a:lnTo>
                <a:pt x="483496" y="45720"/>
              </a:lnTo>
            </a:path>
          </a:pathLst>
        </a:custGeom>
        <a:noFill/>
        <a:ln w="6350" cap="flat" cmpd="sng" algn="ctr">
          <a:solidFill>
            <a:schemeClr val="accent2">
              <a:hueOff val="-670499"/>
              <a:satOff val="-7726"/>
              <a:lumOff val="172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64382" y="3071542"/>
        <a:ext cx="25704" cy="5140"/>
      </dsp:txXfrm>
    </dsp:sp>
    <dsp:sp modelId="{78B4653D-F770-4B0E-856E-3E9D9D95EED5}">
      <dsp:nvSpPr>
        <dsp:cNvPr id="0" name=""/>
        <dsp:cNvSpPr/>
      </dsp:nvSpPr>
      <dsp:spPr>
        <a:xfrm>
          <a:off x="2086" y="2403553"/>
          <a:ext cx="2235200" cy="1341120"/>
        </a:xfrm>
        <a:prstGeom prst="rect">
          <a:avLst/>
        </a:prstGeom>
        <a:solidFill>
          <a:schemeClr val="accent2">
            <a:hueOff val="-558749"/>
            <a:satOff val="-6439"/>
            <a:lumOff val="14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527" tIns="114968" rIns="109527" bIns="114968" numCol="1" spcCol="1270" anchor="ctr" anchorCtr="0">
          <a:noAutofit/>
        </a:bodyPr>
        <a:lstStyle/>
        <a:p>
          <a:pPr marL="0" lvl="0" indent="0" algn="ctr" defTabSz="577850">
            <a:lnSpc>
              <a:spcPct val="90000"/>
            </a:lnSpc>
            <a:spcBef>
              <a:spcPct val="0"/>
            </a:spcBef>
            <a:spcAft>
              <a:spcPct val="35000"/>
            </a:spcAft>
            <a:buNone/>
          </a:pPr>
          <a:r>
            <a:rPr lang="en-CA" sz="1300" b="1" kern="1200">
              <a:solidFill>
                <a:schemeClr val="tx1"/>
              </a:solidFill>
            </a:rPr>
            <a:t>Months 14-18</a:t>
          </a:r>
        </a:p>
        <a:p>
          <a:pPr marL="0" lvl="0" indent="0" algn="ctr" defTabSz="577850">
            <a:lnSpc>
              <a:spcPct val="90000"/>
            </a:lnSpc>
            <a:spcBef>
              <a:spcPct val="0"/>
            </a:spcBef>
            <a:spcAft>
              <a:spcPct val="35000"/>
            </a:spcAft>
            <a:buNone/>
          </a:pPr>
          <a:r>
            <a:rPr lang="en-CA" sz="1300" kern="1200">
              <a:solidFill>
                <a:schemeClr val="tx1"/>
              </a:solidFill>
            </a:rPr>
            <a:t>Create a front end to the algorithm for the employees who will be utilizing the tool</a:t>
          </a:r>
          <a:endParaRPr lang="en-US" sz="1300" kern="1200">
            <a:solidFill>
              <a:schemeClr val="tx1"/>
            </a:solidFill>
          </a:endParaRPr>
        </a:p>
      </dsp:txBody>
      <dsp:txXfrm>
        <a:off x="2086" y="2403553"/>
        <a:ext cx="2235200" cy="1341120"/>
      </dsp:txXfrm>
    </dsp:sp>
    <dsp:sp modelId="{3114FF92-90FE-40EE-B407-59B1017605C7}">
      <dsp:nvSpPr>
        <dsp:cNvPr id="0" name=""/>
        <dsp:cNvSpPr/>
      </dsp:nvSpPr>
      <dsp:spPr>
        <a:xfrm>
          <a:off x="4984782" y="3028393"/>
          <a:ext cx="483496" cy="91440"/>
        </a:xfrm>
        <a:custGeom>
          <a:avLst/>
          <a:gdLst/>
          <a:ahLst/>
          <a:cxnLst/>
          <a:rect l="0" t="0" r="0" b="0"/>
          <a:pathLst>
            <a:path>
              <a:moveTo>
                <a:pt x="0" y="45720"/>
              </a:moveTo>
              <a:lnTo>
                <a:pt x="483496" y="45720"/>
              </a:lnTo>
            </a:path>
          </a:pathLst>
        </a:custGeom>
        <a:noFill/>
        <a:ln w="6350" cap="flat" cmpd="sng" algn="ctr">
          <a:solidFill>
            <a:schemeClr val="accent2">
              <a:hueOff val="-838123"/>
              <a:satOff val="-9658"/>
              <a:lumOff val="215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13678" y="3071542"/>
        <a:ext cx="25704" cy="5140"/>
      </dsp:txXfrm>
    </dsp:sp>
    <dsp:sp modelId="{1BE1BA43-155D-4556-B7BD-127C687C8641}">
      <dsp:nvSpPr>
        <dsp:cNvPr id="0" name=""/>
        <dsp:cNvSpPr/>
      </dsp:nvSpPr>
      <dsp:spPr>
        <a:xfrm>
          <a:off x="2751382" y="2403553"/>
          <a:ext cx="2235200" cy="1341120"/>
        </a:xfrm>
        <a:prstGeom prst="rect">
          <a:avLst/>
        </a:prstGeom>
        <a:solidFill>
          <a:schemeClr val="accent2">
            <a:hueOff val="-698436"/>
            <a:satOff val="-8048"/>
            <a:lumOff val="179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527" tIns="114968" rIns="109527" bIns="114968" numCol="1" spcCol="1270" anchor="ctr" anchorCtr="0">
          <a:noAutofit/>
        </a:bodyPr>
        <a:lstStyle/>
        <a:p>
          <a:pPr marL="0" lvl="0" indent="0" algn="ctr" defTabSz="577850">
            <a:lnSpc>
              <a:spcPct val="90000"/>
            </a:lnSpc>
            <a:spcBef>
              <a:spcPct val="0"/>
            </a:spcBef>
            <a:spcAft>
              <a:spcPct val="35000"/>
            </a:spcAft>
            <a:buNone/>
          </a:pPr>
          <a:r>
            <a:rPr lang="en-CA" sz="1300" b="1" kern="1200">
              <a:solidFill>
                <a:schemeClr val="tx1"/>
              </a:solidFill>
            </a:rPr>
            <a:t>Months 19-31</a:t>
          </a:r>
        </a:p>
        <a:p>
          <a:pPr marL="0" lvl="0" indent="0" algn="ctr" defTabSz="577850">
            <a:lnSpc>
              <a:spcPct val="90000"/>
            </a:lnSpc>
            <a:spcBef>
              <a:spcPct val="0"/>
            </a:spcBef>
            <a:spcAft>
              <a:spcPct val="35000"/>
            </a:spcAft>
            <a:buNone/>
          </a:pPr>
          <a:r>
            <a:rPr lang="en-CA" sz="1300" kern="1200">
              <a:solidFill>
                <a:schemeClr val="tx1"/>
              </a:solidFill>
            </a:rPr>
            <a:t>Begin solution rollout and continually test and make changes as needed based on feedback</a:t>
          </a:r>
          <a:endParaRPr lang="en-US" sz="1300" kern="1200">
            <a:solidFill>
              <a:schemeClr val="tx1"/>
            </a:solidFill>
          </a:endParaRPr>
        </a:p>
      </dsp:txBody>
      <dsp:txXfrm>
        <a:off x="2751382" y="2403553"/>
        <a:ext cx="2235200" cy="1341120"/>
      </dsp:txXfrm>
    </dsp:sp>
    <dsp:sp modelId="{73D18251-3D4B-4CC9-AB41-37B2DC9D1785}">
      <dsp:nvSpPr>
        <dsp:cNvPr id="0" name=""/>
        <dsp:cNvSpPr/>
      </dsp:nvSpPr>
      <dsp:spPr>
        <a:xfrm>
          <a:off x="5500679" y="2403553"/>
          <a:ext cx="2235200" cy="1341120"/>
        </a:xfrm>
        <a:prstGeom prst="rect">
          <a:avLst/>
        </a:prstGeom>
        <a:solidFill>
          <a:schemeClr val="accent2">
            <a:hueOff val="-838123"/>
            <a:satOff val="-9658"/>
            <a:lumOff val="21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9527" tIns="114968" rIns="109527" bIns="114968" numCol="1" spcCol="1270" anchor="ctr" anchorCtr="0">
          <a:noAutofit/>
        </a:bodyPr>
        <a:lstStyle/>
        <a:p>
          <a:pPr marL="0" lvl="0" indent="0" algn="ctr" defTabSz="577850">
            <a:lnSpc>
              <a:spcPct val="90000"/>
            </a:lnSpc>
            <a:spcBef>
              <a:spcPct val="0"/>
            </a:spcBef>
            <a:spcAft>
              <a:spcPct val="35000"/>
            </a:spcAft>
            <a:buNone/>
          </a:pPr>
          <a:r>
            <a:rPr lang="en-CA" sz="1300" b="1" kern="1200">
              <a:solidFill>
                <a:schemeClr val="tx1"/>
              </a:solidFill>
            </a:rPr>
            <a:t>Ongoing</a:t>
          </a:r>
        </a:p>
        <a:p>
          <a:pPr marL="0" lvl="0" indent="0" algn="ctr" defTabSz="577850">
            <a:lnSpc>
              <a:spcPct val="90000"/>
            </a:lnSpc>
            <a:spcBef>
              <a:spcPct val="0"/>
            </a:spcBef>
            <a:spcAft>
              <a:spcPct val="35000"/>
            </a:spcAft>
            <a:buNone/>
          </a:pPr>
          <a:r>
            <a:rPr lang="en-CA" sz="1300" kern="1200">
              <a:solidFill>
                <a:schemeClr val="tx1"/>
              </a:solidFill>
            </a:rPr>
            <a:t>Implement full solution and reduce staff as needed</a:t>
          </a:r>
          <a:endParaRPr lang="en-US" sz="1300" kern="1200">
            <a:solidFill>
              <a:schemeClr val="tx1"/>
            </a:solidFill>
          </a:endParaRPr>
        </a:p>
      </dsp:txBody>
      <dsp:txXfrm>
        <a:off x="5500679" y="2403553"/>
        <a:ext cx="2235200" cy="134112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12/9/2024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8337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12/9/2024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97064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12/9/2024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788167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12/9/2024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83461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12/9/2024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30024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12/9/2024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52668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12/9/2024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500542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12/9/2024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52842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12/9/2024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888502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12/9/2024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85339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12/9/2024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75420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12/9/2024</a:t>
            </a:fld>
            <a:endParaRPr lang="en-US"/>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872273620"/>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7FBC7-F8AA-12D1-3AD9-ED8BB26176E5}"/>
              </a:ext>
            </a:extLst>
          </p:cNvPr>
          <p:cNvSpPr>
            <a:spLocks noGrp="1"/>
          </p:cNvSpPr>
          <p:nvPr>
            <p:ph type="ctrTitle"/>
          </p:nvPr>
        </p:nvSpPr>
        <p:spPr>
          <a:xfrm>
            <a:off x="609600" y="663960"/>
            <a:ext cx="7098767" cy="2567965"/>
          </a:xfrm>
        </p:spPr>
        <p:txBody>
          <a:bodyPr anchor="b">
            <a:normAutofit/>
          </a:bodyPr>
          <a:lstStyle/>
          <a:p>
            <a:r>
              <a:rPr lang="en-CA">
                <a:solidFill>
                  <a:srgbClr val="000000"/>
                </a:solidFill>
                <a:latin typeface="Corbel"/>
              </a:rPr>
              <a:t>Predicting Loan Applicant Risk Profile Using Machine Learning</a:t>
            </a:r>
            <a:endParaRPr lang="en-US"/>
          </a:p>
        </p:txBody>
      </p:sp>
      <p:sp>
        <p:nvSpPr>
          <p:cNvPr id="3" name="Subtitle 2">
            <a:extLst>
              <a:ext uri="{FF2B5EF4-FFF2-40B4-BE49-F238E27FC236}">
                <a16:creationId xmlns:a16="http://schemas.microsoft.com/office/drawing/2014/main" id="{C4901833-13E3-DA32-7E71-D89551F801BF}"/>
              </a:ext>
            </a:extLst>
          </p:cNvPr>
          <p:cNvSpPr>
            <a:spLocks noGrp="1"/>
          </p:cNvSpPr>
          <p:nvPr>
            <p:ph type="subTitle" idx="1"/>
          </p:nvPr>
        </p:nvSpPr>
        <p:spPr>
          <a:xfrm>
            <a:off x="609600" y="3429000"/>
            <a:ext cx="4227871" cy="1368650"/>
          </a:xfrm>
        </p:spPr>
        <p:txBody>
          <a:bodyPr anchor="t">
            <a:normAutofit/>
          </a:bodyPr>
          <a:lstStyle/>
          <a:p>
            <a:pPr>
              <a:lnSpc>
                <a:spcPct val="100000"/>
              </a:lnSpc>
              <a:spcBef>
                <a:spcPct val="20000"/>
              </a:spcBef>
              <a:spcAft>
                <a:spcPts val="600"/>
              </a:spcAft>
            </a:pPr>
            <a:r>
              <a:rPr lang="en-CA" sz="2100">
                <a:solidFill>
                  <a:srgbClr val="000000"/>
                </a:solidFill>
                <a:latin typeface="Corbel"/>
              </a:rPr>
              <a:t>Commerce 3FN3 Big Data in Finance</a:t>
            </a:r>
            <a:endParaRPr lang="en-CA">
              <a:solidFill>
                <a:srgbClr val="262626"/>
              </a:solidFill>
              <a:latin typeface="Avenir Next LT Pro"/>
            </a:endParaRPr>
          </a:p>
          <a:p>
            <a:pPr>
              <a:lnSpc>
                <a:spcPct val="100000"/>
              </a:lnSpc>
              <a:spcBef>
                <a:spcPct val="20000"/>
              </a:spcBef>
              <a:spcAft>
                <a:spcPts val="600"/>
              </a:spcAft>
            </a:pPr>
            <a:r>
              <a:rPr lang="en-CA" sz="2100">
                <a:solidFill>
                  <a:srgbClr val="000000"/>
                </a:solidFill>
                <a:latin typeface="Corbel"/>
              </a:rPr>
              <a:t>G-15</a:t>
            </a:r>
            <a:endParaRPr lang="en-CA"/>
          </a:p>
        </p:txBody>
      </p:sp>
      <p:pic>
        <p:nvPicPr>
          <p:cNvPr id="48" name="Picture 47" descr="Colorful patterns on the sky">
            <a:extLst>
              <a:ext uri="{FF2B5EF4-FFF2-40B4-BE49-F238E27FC236}">
                <a16:creationId xmlns:a16="http://schemas.microsoft.com/office/drawing/2014/main" id="{76570F80-6C92-DD12-6648-2245297ED3A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rcRect l="24489" r="37902" b="-1"/>
          <a:stretch/>
        </p:blipFill>
        <p:spPr>
          <a:xfrm>
            <a:off x="7543004" y="663959"/>
            <a:ext cx="3056474" cy="5424809"/>
          </a:xfrm>
          <a:prstGeom prst="rect">
            <a:avLst/>
          </a:prstGeom>
        </p:spPr>
      </p:pic>
    </p:spTree>
    <p:extLst>
      <p:ext uri="{BB962C8B-B14F-4D97-AF65-F5344CB8AC3E}">
        <p14:creationId xmlns:p14="http://schemas.microsoft.com/office/powerpoint/2010/main" val="3184646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A8293-56B6-7A77-7C36-64AC8E08BD20}"/>
              </a:ext>
            </a:extLst>
          </p:cNvPr>
          <p:cNvSpPr>
            <a:spLocks noGrp="1"/>
          </p:cNvSpPr>
          <p:nvPr>
            <p:ph type="title"/>
          </p:nvPr>
        </p:nvSpPr>
        <p:spPr/>
        <p:txBody>
          <a:bodyPr/>
          <a:lstStyle/>
          <a:p>
            <a:r>
              <a:rPr lang="en-CA"/>
              <a:t>Conclusion – What we learned</a:t>
            </a:r>
          </a:p>
        </p:txBody>
      </p:sp>
      <p:sp>
        <p:nvSpPr>
          <p:cNvPr id="3" name="Content Placeholder 2">
            <a:extLst>
              <a:ext uri="{FF2B5EF4-FFF2-40B4-BE49-F238E27FC236}">
                <a16:creationId xmlns:a16="http://schemas.microsoft.com/office/drawing/2014/main" id="{64538602-C6BE-8162-6CEF-9A8A8A07CCED}"/>
              </a:ext>
            </a:extLst>
          </p:cNvPr>
          <p:cNvSpPr>
            <a:spLocks noGrp="1"/>
          </p:cNvSpPr>
          <p:nvPr>
            <p:ph idx="1"/>
          </p:nvPr>
        </p:nvSpPr>
        <p:spPr>
          <a:xfrm>
            <a:off x="609600" y="2106204"/>
            <a:ext cx="10972800" cy="4294596"/>
          </a:xfrm>
        </p:spPr>
        <p:txBody>
          <a:bodyPr>
            <a:normAutofit fontScale="92500" lnSpcReduction="10000"/>
          </a:bodyPr>
          <a:lstStyle/>
          <a:p>
            <a:r>
              <a:rPr lang="en-CA" b="1"/>
              <a:t>Conclusion</a:t>
            </a:r>
          </a:p>
          <a:p>
            <a:pPr marL="342900" indent="-342900">
              <a:buFont typeface="Arial" panose="020B0604020202020204" pitchFamily="34" charset="0"/>
              <a:buChar char="•"/>
            </a:pPr>
            <a:r>
              <a:rPr lang="en-CA"/>
              <a:t>By implementing a machine learning algorithm, tasks that typically take a significant amount of time can be automated. This allows for operating costs to be reduced while increasing overall flexibility as it is easier to scale compute power than employee count.</a:t>
            </a:r>
          </a:p>
          <a:p>
            <a:r>
              <a:rPr lang="en-CA" b="1"/>
              <a:t>What we learned</a:t>
            </a:r>
            <a:endParaRPr lang="en-CA"/>
          </a:p>
          <a:p>
            <a:pPr marL="342900" indent="-342900">
              <a:buFont typeface="Arial" panose="020B0604020202020204" pitchFamily="34" charset="0"/>
              <a:buChar char="•"/>
            </a:pPr>
            <a:r>
              <a:rPr lang="en-CA"/>
              <a:t>Developed a deeper understanding of how to implement machine learning to real life applications</a:t>
            </a:r>
            <a:endParaRPr lang="en-US"/>
          </a:p>
          <a:p>
            <a:pPr marL="342900" indent="-342900">
              <a:buFont typeface="Arial" panose="020B0604020202020204" pitchFamily="34" charset="0"/>
              <a:buChar char="•"/>
            </a:pPr>
            <a:r>
              <a:rPr lang="en-CA"/>
              <a:t>Learned of the limitations of machine learning and the importance of large datasets to train the algorithms upon</a:t>
            </a:r>
            <a:endParaRPr lang="en-US"/>
          </a:p>
          <a:p>
            <a:pPr marL="342900" indent="-342900">
              <a:buFont typeface="Arial" panose="020B0604020202020204" pitchFamily="34" charset="0"/>
              <a:buChar char="•"/>
            </a:pPr>
            <a:r>
              <a:rPr lang="en-CA"/>
              <a:t>Became more familiar with each different machine learning model and their parameters, developing an understanding of the importance of fine-tuning algorithms based on their application</a:t>
            </a:r>
            <a:endParaRPr lang="en-US"/>
          </a:p>
          <a:p>
            <a:pPr marL="342900" indent="-342900">
              <a:buFont typeface="Arial" panose="020B0604020202020204" pitchFamily="34" charset="0"/>
              <a:buChar char="•"/>
            </a:pPr>
            <a:endParaRPr lang="en-CA" b="1"/>
          </a:p>
        </p:txBody>
      </p:sp>
    </p:spTree>
    <p:extLst>
      <p:ext uri="{BB962C8B-B14F-4D97-AF65-F5344CB8AC3E}">
        <p14:creationId xmlns:p14="http://schemas.microsoft.com/office/powerpoint/2010/main" val="2638788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FCC98-2DA1-E01C-5F93-CA5B2B96A52A}"/>
              </a:ext>
            </a:extLst>
          </p:cNvPr>
          <p:cNvSpPr>
            <a:spLocks noGrp="1"/>
          </p:cNvSpPr>
          <p:nvPr>
            <p:ph type="title"/>
          </p:nvPr>
        </p:nvSpPr>
        <p:spPr/>
        <p:txBody>
          <a:bodyPr/>
          <a:lstStyle/>
          <a:p>
            <a:pPr algn="ctr"/>
            <a:r>
              <a:rPr lang="en-US">
                <a:cs typeface="Posterama"/>
              </a:rPr>
              <a:t>Problem Background</a:t>
            </a:r>
            <a:endParaRPr lang="en-US">
              <a:solidFill>
                <a:srgbClr val="000000"/>
              </a:solidFill>
              <a:cs typeface="Posterama"/>
            </a:endParaRPr>
          </a:p>
          <a:p>
            <a:endParaRPr lang="en-US">
              <a:cs typeface="Posterama"/>
            </a:endParaRPr>
          </a:p>
        </p:txBody>
      </p:sp>
      <p:sp>
        <p:nvSpPr>
          <p:cNvPr id="3" name="Content Placeholder 2">
            <a:extLst>
              <a:ext uri="{FF2B5EF4-FFF2-40B4-BE49-F238E27FC236}">
                <a16:creationId xmlns:a16="http://schemas.microsoft.com/office/drawing/2014/main" id="{604B9306-EE2C-CB8D-B819-7FD48F894B8F}"/>
              </a:ext>
            </a:extLst>
          </p:cNvPr>
          <p:cNvSpPr>
            <a:spLocks noGrp="1"/>
          </p:cNvSpPr>
          <p:nvPr>
            <p:ph idx="1"/>
          </p:nvPr>
        </p:nvSpPr>
        <p:spPr>
          <a:xfrm>
            <a:off x="609600" y="1426582"/>
            <a:ext cx="10972800" cy="370697"/>
          </a:xfrm>
        </p:spPr>
        <p:txBody>
          <a:bodyPr vert="horz" lIns="91440" tIns="45720" rIns="91440" bIns="45720" rtlCol="0" anchor="t">
            <a:normAutofit/>
          </a:bodyPr>
          <a:lstStyle/>
          <a:p>
            <a:pPr algn="ctr"/>
            <a:r>
              <a:rPr lang="en-US" sz="1500">
                <a:solidFill>
                  <a:srgbClr val="000000"/>
                </a:solidFill>
                <a:latin typeface="Posterama"/>
                <a:cs typeface="Posterama"/>
              </a:rPr>
              <a:t>Every year banks receive thousands of loan applications each with unique circumstances that must be evaluated.</a:t>
            </a:r>
            <a:endParaRPr lang="en-US">
              <a:latin typeface="Posterama"/>
              <a:cs typeface="Posterama"/>
            </a:endParaRPr>
          </a:p>
        </p:txBody>
      </p:sp>
      <p:sp>
        <p:nvSpPr>
          <p:cNvPr id="5" name="Content Placeholder 2">
            <a:extLst>
              <a:ext uri="{FF2B5EF4-FFF2-40B4-BE49-F238E27FC236}">
                <a16:creationId xmlns:a16="http://schemas.microsoft.com/office/drawing/2014/main" id="{449E9486-CDF4-95AF-C845-7DD2DDCB8C27}"/>
              </a:ext>
            </a:extLst>
          </p:cNvPr>
          <p:cNvSpPr txBox="1">
            <a:spLocks/>
          </p:cNvSpPr>
          <p:nvPr/>
        </p:nvSpPr>
        <p:spPr>
          <a:xfrm>
            <a:off x="607541" y="2217415"/>
            <a:ext cx="10972800" cy="628129"/>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500">
                <a:solidFill>
                  <a:srgbClr val="000000"/>
                </a:solidFill>
                <a:latin typeface="Posterama"/>
                <a:cs typeface="Posterama"/>
              </a:rPr>
              <a:t>This presents a variety of issues for banks to solve such as time consumption, inconsistencies, limited scalability, underutilization of data, and compliance risks.</a:t>
            </a:r>
            <a:endParaRPr lang="en-US">
              <a:latin typeface="Posterama"/>
              <a:cs typeface="Posterama"/>
            </a:endParaRPr>
          </a:p>
        </p:txBody>
      </p:sp>
      <p:sp>
        <p:nvSpPr>
          <p:cNvPr id="7" name="Content Placeholder 2">
            <a:extLst>
              <a:ext uri="{FF2B5EF4-FFF2-40B4-BE49-F238E27FC236}">
                <a16:creationId xmlns:a16="http://schemas.microsoft.com/office/drawing/2014/main" id="{E83BCBA6-3642-15FE-F31E-92BCFB68F30C}"/>
              </a:ext>
            </a:extLst>
          </p:cNvPr>
          <p:cNvSpPr txBox="1">
            <a:spLocks/>
          </p:cNvSpPr>
          <p:nvPr/>
        </p:nvSpPr>
        <p:spPr>
          <a:xfrm>
            <a:off x="607541" y="3195658"/>
            <a:ext cx="10972800" cy="720805"/>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500">
                <a:solidFill>
                  <a:srgbClr val="000000"/>
                </a:solidFill>
                <a:latin typeface="Posterama"/>
                <a:cs typeface="Posterama"/>
              </a:rPr>
              <a:t>Without the support of software and machine learning, interacting with all the information about each loan applicant is impossible for even a large team of employees.</a:t>
            </a:r>
            <a:endParaRPr lang="en-US">
              <a:latin typeface="Posterama"/>
              <a:cs typeface="Posterama"/>
            </a:endParaRPr>
          </a:p>
        </p:txBody>
      </p:sp>
      <p:sp>
        <p:nvSpPr>
          <p:cNvPr id="8" name="Content Placeholder 2">
            <a:extLst>
              <a:ext uri="{FF2B5EF4-FFF2-40B4-BE49-F238E27FC236}">
                <a16:creationId xmlns:a16="http://schemas.microsoft.com/office/drawing/2014/main" id="{B1BED119-536D-C9C0-54B1-8E048F636A56}"/>
              </a:ext>
            </a:extLst>
          </p:cNvPr>
          <p:cNvSpPr txBox="1">
            <a:spLocks/>
          </p:cNvSpPr>
          <p:nvPr/>
        </p:nvSpPr>
        <p:spPr>
          <a:xfrm>
            <a:off x="607541" y="4225389"/>
            <a:ext cx="10972800" cy="957643"/>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500">
                <a:solidFill>
                  <a:srgbClr val="000000"/>
                </a:solidFill>
                <a:latin typeface="Posterama"/>
                <a:cs typeface="Posterama"/>
              </a:rPr>
              <a:t>Banks such as Deutsche Bank, Bank of America, and JP Morgan Chase are adopting machine learning and robotic process automation to improve their loan processing systems. They are using software platforms that can streamline the loan processing workflow such as </a:t>
            </a:r>
            <a:r>
              <a:rPr lang="en-US" sz="1500" err="1">
                <a:solidFill>
                  <a:srgbClr val="000000"/>
                </a:solidFill>
                <a:latin typeface="Posterama"/>
                <a:cs typeface="Posterama"/>
              </a:rPr>
              <a:t>nCino</a:t>
            </a:r>
            <a:r>
              <a:rPr lang="en-US" sz="1500">
                <a:solidFill>
                  <a:srgbClr val="000000"/>
                </a:solidFill>
                <a:latin typeface="Posterama"/>
                <a:cs typeface="Posterama"/>
              </a:rPr>
              <a:t>, </a:t>
            </a:r>
            <a:r>
              <a:rPr lang="en-US" sz="1500" err="1">
                <a:solidFill>
                  <a:srgbClr val="000000"/>
                </a:solidFill>
                <a:latin typeface="Posterama"/>
                <a:cs typeface="Posterama"/>
              </a:rPr>
              <a:t>LendingPad</a:t>
            </a:r>
            <a:r>
              <a:rPr lang="en-US" sz="1500">
                <a:solidFill>
                  <a:srgbClr val="000000"/>
                </a:solidFill>
                <a:latin typeface="Posterama"/>
                <a:cs typeface="Posterama"/>
              </a:rPr>
              <a:t>, Finastra, and Fiserv</a:t>
            </a:r>
            <a:endParaRPr lang="en-US" sz="1500">
              <a:latin typeface="Posterama"/>
              <a:cs typeface="Posterama"/>
            </a:endParaRPr>
          </a:p>
        </p:txBody>
      </p:sp>
      <p:sp>
        <p:nvSpPr>
          <p:cNvPr id="12" name="Content Placeholder 2">
            <a:extLst>
              <a:ext uri="{FF2B5EF4-FFF2-40B4-BE49-F238E27FC236}">
                <a16:creationId xmlns:a16="http://schemas.microsoft.com/office/drawing/2014/main" id="{32241698-1F67-237B-0957-1F23999A4D2D}"/>
              </a:ext>
            </a:extLst>
          </p:cNvPr>
          <p:cNvSpPr txBox="1">
            <a:spLocks/>
          </p:cNvSpPr>
          <p:nvPr/>
        </p:nvSpPr>
        <p:spPr>
          <a:xfrm>
            <a:off x="607541" y="5388982"/>
            <a:ext cx="10972800" cy="1379832"/>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500">
                <a:solidFill>
                  <a:srgbClr val="000000"/>
                </a:solidFill>
                <a:latin typeface="Posterama"/>
                <a:cs typeface="Posterama"/>
              </a:rPr>
              <a:t>The next step for a definite solution to automating banks loans is combining the features of the existing systems into a streamlined and accurate program. This project will provide an accurate, transparent, and simple system that highlights the risk of each loan applicant to assist institutions of all sizes in the decision-making process.</a:t>
            </a:r>
            <a:endParaRPr lang="en-US" sz="1500">
              <a:latin typeface="Posterama"/>
              <a:cs typeface="Posterama"/>
            </a:endParaRPr>
          </a:p>
        </p:txBody>
      </p:sp>
      <p:sp>
        <p:nvSpPr>
          <p:cNvPr id="4" name="Arrow: Down 3">
            <a:extLst>
              <a:ext uri="{FF2B5EF4-FFF2-40B4-BE49-F238E27FC236}">
                <a16:creationId xmlns:a16="http://schemas.microsoft.com/office/drawing/2014/main" id="{673E2309-686C-F228-CC58-46D7AE101B39}"/>
              </a:ext>
            </a:extLst>
          </p:cNvPr>
          <p:cNvSpPr/>
          <p:nvPr/>
        </p:nvSpPr>
        <p:spPr>
          <a:xfrm>
            <a:off x="5795318" y="1824938"/>
            <a:ext cx="303656" cy="340233"/>
          </a:xfrm>
          <a:prstGeom prst="downArrow">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A18A439E-B638-AA58-7A03-5372FC80A78A}"/>
              </a:ext>
            </a:extLst>
          </p:cNvPr>
          <p:cNvSpPr/>
          <p:nvPr/>
        </p:nvSpPr>
        <p:spPr>
          <a:xfrm>
            <a:off x="5795318" y="2834587"/>
            <a:ext cx="303656" cy="340233"/>
          </a:xfrm>
          <a:prstGeom prst="downArrow">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03245620-E69D-57E5-3D45-18980A7C6E03}"/>
              </a:ext>
            </a:extLst>
          </p:cNvPr>
          <p:cNvSpPr/>
          <p:nvPr/>
        </p:nvSpPr>
        <p:spPr>
          <a:xfrm>
            <a:off x="5795318" y="3853762"/>
            <a:ext cx="303656" cy="340233"/>
          </a:xfrm>
          <a:prstGeom prst="downArrow">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DA539024-8B1D-2146-5DAB-217C503381E0}"/>
              </a:ext>
            </a:extLst>
          </p:cNvPr>
          <p:cNvSpPr/>
          <p:nvPr/>
        </p:nvSpPr>
        <p:spPr>
          <a:xfrm>
            <a:off x="5795318" y="5063437"/>
            <a:ext cx="303656" cy="340233"/>
          </a:xfrm>
          <a:prstGeom prst="downArrow">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5865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6ADA084-C86B-4F3C-8077-6A8999CC4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C3C1198-9102-BBF2-81CD-6B885336C133}"/>
              </a:ext>
            </a:extLst>
          </p:cNvPr>
          <p:cNvSpPr>
            <a:spLocks noGrp="1"/>
          </p:cNvSpPr>
          <p:nvPr>
            <p:ph type="title"/>
          </p:nvPr>
        </p:nvSpPr>
        <p:spPr>
          <a:xfrm>
            <a:off x="6433074" y="552782"/>
            <a:ext cx="5149326" cy="1643663"/>
          </a:xfrm>
        </p:spPr>
        <p:txBody>
          <a:bodyPr>
            <a:normAutofit/>
          </a:bodyPr>
          <a:lstStyle/>
          <a:p>
            <a:r>
              <a:rPr lang="en-CA"/>
              <a:t>Project Objective</a:t>
            </a:r>
          </a:p>
        </p:txBody>
      </p:sp>
      <p:pic>
        <p:nvPicPr>
          <p:cNvPr id="4" name="Picture 3" descr="What Are Project Objectives in Project Management?">
            <a:extLst>
              <a:ext uri="{FF2B5EF4-FFF2-40B4-BE49-F238E27FC236}">
                <a16:creationId xmlns:a16="http://schemas.microsoft.com/office/drawing/2014/main" id="{9FA1CB0F-514E-E526-3886-5839E7EA6C93}"/>
              </a:ext>
            </a:extLst>
          </p:cNvPr>
          <p:cNvPicPr>
            <a:picLocks noChangeAspect="1"/>
          </p:cNvPicPr>
          <p:nvPr/>
        </p:nvPicPr>
        <p:blipFill>
          <a:blip r:embed="rId2"/>
          <a:srcRect r="44260"/>
          <a:stretch/>
        </p:blipFill>
        <p:spPr>
          <a:xfrm>
            <a:off x="2" y="10"/>
            <a:ext cx="6164130" cy="5529421"/>
          </a:xfrm>
          <a:custGeom>
            <a:avLst/>
            <a:gdLst/>
            <a:ahLst/>
            <a:cxnLst/>
            <a:rect l="l" t="t" r="r" b="b"/>
            <a:pathLst>
              <a:path w="6972657" h="6356349">
                <a:moveTo>
                  <a:pt x="4162425" y="4810724"/>
                </a:moveTo>
                <a:cubicBezTo>
                  <a:pt x="4508954" y="4810724"/>
                  <a:pt x="4789872" y="5103559"/>
                  <a:pt x="4789872" y="5464789"/>
                </a:cubicBezTo>
                <a:cubicBezTo>
                  <a:pt x="4789872" y="5826019"/>
                  <a:pt x="4508954" y="6118855"/>
                  <a:pt x="4162425" y="6118855"/>
                </a:cubicBezTo>
                <a:cubicBezTo>
                  <a:pt x="3815896" y="6118855"/>
                  <a:pt x="3534978" y="5826019"/>
                  <a:pt x="3534978" y="5464789"/>
                </a:cubicBezTo>
                <a:cubicBezTo>
                  <a:pt x="3534978" y="5103559"/>
                  <a:pt x="3815896" y="4810724"/>
                  <a:pt x="4162425" y="4810724"/>
                </a:cubicBezTo>
                <a:close/>
                <a:moveTo>
                  <a:pt x="92101" y="4731176"/>
                </a:moveTo>
                <a:cubicBezTo>
                  <a:pt x="540880" y="4731176"/>
                  <a:pt x="904688" y="5094984"/>
                  <a:pt x="904688" y="5543763"/>
                </a:cubicBezTo>
                <a:cubicBezTo>
                  <a:pt x="904688" y="5964494"/>
                  <a:pt x="584935" y="6310542"/>
                  <a:pt x="175183" y="6352155"/>
                </a:cubicBezTo>
                <a:lnTo>
                  <a:pt x="92121" y="6356349"/>
                </a:lnTo>
                <a:lnTo>
                  <a:pt x="92081" y="6356349"/>
                </a:lnTo>
                <a:lnTo>
                  <a:pt x="9019" y="6352155"/>
                </a:lnTo>
                <a:lnTo>
                  <a:pt x="4079" y="6351401"/>
                </a:lnTo>
                <a:lnTo>
                  <a:pt x="0" y="6352492"/>
                </a:lnTo>
                <a:lnTo>
                  <a:pt x="0" y="4736748"/>
                </a:lnTo>
                <a:lnTo>
                  <a:pt x="9019" y="4735372"/>
                </a:lnTo>
                <a:cubicBezTo>
                  <a:pt x="36336" y="4732597"/>
                  <a:pt x="64052" y="4731176"/>
                  <a:pt x="92101" y="4731176"/>
                </a:cubicBezTo>
                <a:close/>
                <a:moveTo>
                  <a:pt x="6385770" y="2098604"/>
                </a:moveTo>
                <a:cubicBezTo>
                  <a:pt x="6543907" y="2107100"/>
                  <a:pt x="6698935" y="2178483"/>
                  <a:pt x="6813407" y="2310776"/>
                </a:cubicBezTo>
                <a:cubicBezTo>
                  <a:pt x="7042252" y="2575278"/>
                  <a:pt x="7022052" y="2983098"/>
                  <a:pt x="6768322" y="3221698"/>
                </a:cubicBezTo>
                <a:cubicBezTo>
                  <a:pt x="6718815" y="3268040"/>
                  <a:pt x="6662527" y="3305861"/>
                  <a:pt x="6601629" y="3333787"/>
                </a:cubicBezTo>
                <a:cubicBezTo>
                  <a:pt x="6357584" y="3444872"/>
                  <a:pt x="6072796" y="3380857"/>
                  <a:pt x="5894479" y="3174765"/>
                </a:cubicBezTo>
                <a:cubicBezTo>
                  <a:pt x="5665537" y="2910180"/>
                  <a:pt x="5685739" y="2502359"/>
                  <a:pt x="5939476" y="2263752"/>
                </a:cubicBezTo>
                <a:cubicBezTo>
                  <a:pt x="6066385" y="2144498"/>
                  <a:pt x="6227633" y="2090107"/>
                  <a:pt x="6385770" y="2098604"/>
                </a:cubicBezTo>
                <a:close/>
                <a:moveTo>
                  <a:pt x="0" y="0"/>
                </a:moveTo>
                <a:lnTo>
                  <a:pt x="5609109" y="0"/>
                </a:lnTo>
                <a:lnTo>
                  <a:pt x="5710855" y="100163"/>
                </a:lnTo>
                <a:cubicBezTo>
                  <a:pt x="5940043" y="363896"/>
                  <a:pt x="6060564" y="781193"/>
                  <a:pt x="5983550" y="1133306"/>
                </a:cubicBezTo>
                <a:cubicBezTo>
                  <a:pt x="5820740" y="1874471"/>
                  <a:pt x="4868226" y="1916819"/>
                  <a:pt x="4807924" y="2551785"/>
                </a:cubicBezTo>
                <a:cubicBezTo>
                  <a:pt x="4772098" y="2931077"/>
                  <a:pt x="5073952" y="3310271"/>
                  <a:pt x="5323480" y="3486493"/>
                </a:cubicBezTo>
                <a:cubicBezTo>
                  <a:pt x="5798207" y="3822498"/>
                  <a:pt x="6190925" y="3545085"/>
                  <a:pt x="6484693" y="3873055"/>
                </a:cubicBezTo>
                <a:cubicBezTo>
                  <a:pt x="6702769" y="4116667"/>
                  <a:pt x="6749067" y="4564067"/>
                  <a:pt x="6564699" y="4869471"/>
                </a:cubicBezTo>
                <a:cubicBezTo>
                  <a:pt x="6538929" y="4912110"/>
                  <a:pt x="6508772" y="4951720"/>
                  <a:pt x="6474766" y="4987555"/>
                </a:cubicBezTo>
                <a:lnTo>
                  <a:pt x="6475634" y="4987552"/>
                </a:lnTo>
                <a:cubicBezTo>
                  <a:pt x="6246183" y="5229347"/>
                  <a:pt x="5896158" y="5245005"/>
                  <a:pt x="5787911" y="5249784"/>
                </a:cubicBezTo>
                <a:cubicBezTo>
                  <a:pt x="5276208" y="5272608"/>
                  <a:pt x="5181583" y="4739335"/>
                  <a:pt x="4594647" y="4582595"/>
                </a:cubicBezTo>
                <a:cubicBezTo>
                  <a:pt x="4553401" y="4571414"/>
                  <a:pt x="4047262" y="4444111"/>
                  <a:pt x="3576692" y="4689896"/>
                </a:cubicBezTo>
                <a:cubicBezTo>
                  <a:pt x="2903508" y="5041365"/>
                  <a:pt x="3035835" y="5772616"/>
                  <a:pt x="2439534" y="6019748"/>
                </a:cubicBezTo>
                <a:cubicBezTo>
                  <a:pt x="2062607" y="6175963"/>
                  <a:pt x="1545662" y="6076257"/>
                  <a:pt x="1262869" y="5786450"/>
                </a:cubicBezTo>
                <a:cubicBezTo>
                  <a:pt x="864056" y="5377550"/>
                  <a:pt x="1125562" y="4799418"/>
                  <a:pt x="734842" y="4526254"/>
                </a:cubicBezTo>
                <a:cubicBezTo>
                  <a:pt x="506361" y="4366061"/>
                  <a:pt x="192715" y="4446641"/>
                  <a:pt x="19856" y="4511293"/>
                </a:cubicBezTo>
                <a:lnTo>
                  <a:pt x="0" y="4519330"/>
                </a:lnTo>
                <a:close/>
              </a:path>
            </a:pathLst>
          </a:custGeom>
        </p:spPr>
      </p:pic>
      <p:sp>
        <p:nvSpPr>
          <p:cNvPr id="3" name="Content Placeholder 2">
            <a:extLst>
              <a:ext uri="{FF2B5EF4-FFF2-40B4-BE49-F238E27FC236}">
                <a16:creationId xmlns:a16="http://schemas.microsoft.com/office/drawing/2014/main" id="{ED8937FA-7600-7B93-2E42-2C6A9C3747FE}"/>
              </a:ext>
            </a:extLst>
          </p:cNvPr>
          <p:cNvSpPr>
            <a:spLocks noGrp="1"/>
          </p:cNvSpPr>
          <p:nvPr>
            <p:ph idx="1"/>
          </p:nvPr>
        </p:nvSpPr>
        <p:spPr>
          <a:xfrm>
            <a:off x="6433074" y="2735229"/>
            <a:ext cx="5149326" cy="3108354"/>
          </a:xfrm>
        </p:spPr>
        <p:txBody>
          <a:bodyPr vert="horz" lIns="91440" tIns="45720" rIns="91440" bIns="45720" rtlCol="0" anchor="t">
            <a:normAutofit/>
          </a:bodyPr>
          <a:lstStyle/>
          <a:p>
            <a:pPr marL="285750" indent="-285750">
              <a:lnSpc>
                <a:spcPct val="100000"/>
              </a:lnSpc>
              <a:buFont typeface="Calibri" panose="020B0504020202020204" pitchFamily="34" charset="0"/>
              <a:buChar char="-"/>
            </a:pPr>
            <a:r>
              <a:rPr lang="en-CA" sz="1900">
                <a:latin typeface="Avenir Next LT Pro"/>
                <a:cs typeface="Arial"/>
              </a:rPr>
              <a:t>The algorithm itself, given client metrics, will evaluate the applicant based on previous loan applications from other clients and their outcomes</a:t>
            </a:r>
          </a:p>
          <a:p>
            <a:pPr marL="342900" indent="-342900">
              <a:lnSpc>
                <a:spcPct val="100000"/>
              </a:lnSpc>
              <a:buFont typeface="Calibri" panose="020B0504020202020204" pitchFamily="34" charset="0"/>
              <a:buChar char="-"/>
            </a:pPr>
            <a:r>
              <a:rPr lang="en-CA" sz="1900">
                <a:latin typeface="Avenir Next LT Pro"/>
                <a:cs typeface="Arial"/>
              </a:rPr>
              <a:t>This evaluation will determine:</a:t>
            </a:r>
          </a:p>
          <a:p>
            <a:pPr>
              <a:lnSpc>
                <a:spcPct val="100000"/>
              </a:lnSpc>
            </a:pPr>
            <a:r>
              <a:rPr lang="en-CA" sz="1900">
                <a:latin typeface="Avenir Next LT Pro"/>
                <a:cs typeface="Arial"/>
              </a:rPr>
              <a:t> 1. if the client is likely or unlikely to                    successfully pay off the loan </a:t>
            </a:r>
          </a:p>
          <a:p>
            <a:pPr>
              <a:lnSpc>
                <a:spcPct val="100000"/>
              </a:lnSpc>
            </a:pPr>
            <a:r>
              <a:rPr lang="en-CA" sz="1900">
                <a:latin typeface="Avenir Next LT Pro"/>
                <a:cs typeface="Arial"/>
              </a:rPr>
              <a:t> 2. if they should be approved or declined  for the loan</a:t>
            </a:r>
            <a:endParaRPr lang="en-CA"/>
          </a:p>
        </p:txBody>
      </p:sp>
    </p:spTree>
    <p:extLst>
      <p:ext uri="{BB962C8B-B14F-4D97-AF65-F5344CB8AC3E}">
        <p14:creationId xmlns:p14="http://schemas.microsoft.com/office/powerpoint/2010/main" val="3316807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a16="http://schemas.microsoft.com/office/drawing/2014/main" id="{B937640E-EF7A-4A6C-A950-D12B7D5C9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94CCE7A-BF63-4F34-A790-506292F49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066AA63-76B1-4DA5-BDFB-DB2FD4E00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44776" y="211090"/>
            <a:ext cx="5544176" cy="6646910"/>
          </a:xfrm>
          <a:custGeom>
            <a:avLst/>
            <a:gdLst>
              <a:gd name="connsiteX0" fmla="*/ 4779974 w 5544176"/>
              <a:gd name="connsiteY0" fmla="*/ 685250 h 6646910"/>
              <a:gd name="connsiteX1" fmla="*/ 5309474 w 5544176"/>
              <a:gd name="connsiteY1" fmla="*/ 1126951 h 6646910"/>
              <a:gd name="connsiteX2" fmla="*/ 5001910 w 5544176"/>
              <a:gd name="connsiteY2" fmla="*/ 1690856 h 6646910"/>
              <a:gd name="connsiteX3" fmla="*/ 4306656 w 5544176"/>
              <a:gd name="connsiteY3" fmla="*/ 1273177 h 6646910"/>
              <a:gd name="connsiteX4" fmla="*/ 4621504 w 5544176"/>
              <a:gd name="connsiteY4" fmla="*/ 721515 h 6646910"/>
              <a:gd name="connsiteX5" fmla="*/ 4779974 w 5544176"/>
              <a:gd name="connsiteY5" fmla="*/ 685250 h 6646910"/>
              <a:gd name="connsiteX6" fmla="*/ 2760003 w 5544176"/>
              <a:gd name="connsiteY6" fmla="*/ 352577 h 6646910"/>
              <a:gd name="connsiteX7" fmla="*/ 2990385 w 5544176"/>
              <a:gd name="connsiteY7" fmla="*/ 544679 h 6646910"/>
              <a:gd name="connsiteX8" fmla="*/ 2856557 w 5544176"/>
              <a:gd name="connsiteY8" fmla="*/ 790095 h 6646910"/>
              <a:gd name="connsiteX9" fmla="*/ 2554030 w 5544176"/>
              <a:gd name="connsiteY9" fmla="*/ 608299 h 6646910"/>
              <a:gd name="connsiteX10" fmla="*/ 2691113 w 5544176"/>
              <a:gd name="connsiteY10" fmla="*/ 368075 h 6646910"/>
              <a:gd name="connsiteX11" fmla="*/ 2760003 w 5544176"/>
              <a:gd name="connsiteY11" fmla="*/ 352577 h 6646910"/>
              <a:gd name="connsiteX12" fmla="*/ 3630 w 5544176"/>
              <a:gd name="connsiteY12" fmla="*/ 28121 h 6646910"/>
              <a:gd name="connsiteX13" fmla="*/ 151871 w 5544176"/>
              <a:gd name="connsiteY13" fmla="*/ 38891 h 6646910"/>
              <a:gd name="connsiteX14" fmla="*/ 1031555 w 5544176"/>
              <a:gd name="connsiteY14" fmla="*/ 832871 h 6646910"/>
              <a:gd name="connsiteX15" fmla="*/ 1096338 w 5544176"/>
              <a:gd name="connsiteY15" fmla="*/ 964607 h 6646910"/>
              <a:gd name="connsiteX16" fmla="*/ 1409481 w 5544176"/>
              <a:gd name="connsiteY16" fmla="*/ 1265738 h 6646910"/>
              <a:gd name="connsiteX17" fmla="*/ 2318612 w 5544176"/>
              <a:gd name="connsiteY17" fmla="*/ 859062 h 6646910"/>
              <a:gd name="connsiteX18" fmla="*/ 2675615 w 5544176"/>
              <a:gd name="connsiteY18" fmla="*/ 1267985 h 6646910"/>
              <a:gd name="connsiteX19" fmla="*/ 2952957 w 5544176"/>
              <a:gd name="connsiteY19" fmla="*/ 1297896 h 6646910"/>
              <a:gd name="connsiteX20" fmla="*/ 3058268 w 5544176"/>
              <a:gd name="connsiteY20" fmla="*/ 1155778 h 6646910"/>
              <a:gd name="connsiteX21" fmla="*/ 3306706 w 5544176"/>
              <a:gd name="connsiteY21" fmla="*/ 310500 h 6646910"/>
              <a:gd name="connsiteX22" fmla="*/ 3735234 w 5544176"/>
              <a:gd name="connsiteY22" fmla="*/ 107395 h 6646910"/>
              <a:gd name="connsiteX23" fmla="*/ 3828224 w 5544176"/>
              <a:gd name="connsiteY23" fmla="*/ 117624 h 6646910"/>
              <a:gd name="connsiteX24" fmla="*/ 4231180 w 5544176"/>
              <a:gd name="connsiteY24" fmla="*/ 592260 h 6646910"/>
              <a:gd name="connsiteX25" fmla="*/ 3873092 w 5544176"/>
              <a:gd name="connsiteY25" fmla="*/ 1299370 h 6646910"/>
              <a:gd name="connsiteX26" fmla="*/ 4050935 w 5544176"/>
              <a:gd name="connsiteY26" fmla="*/ 1948439 h 6646910"/>
              <a:gd name="connsiteX27" fmla="*/ 5211525 w 5544176"/>
              <a:gd name="connsiteY27" fmla="*/ 2027402 h 6646910"/>
              <a:gd name="connsiteX28" fmla="*/ 5541097 w 5544176"/>
              <a:gd name="connsiteY28" fmla="*/ 2700958 h 6646910"/>
              <a:gd name="connsiteX29" fmla="*/ 5094823 w 5544176"/>
              <a:gd name="connsiteY29" fmla="*/ 3471378 h 6646910"/>
              <a:gd name="connsiteX30" fmla="*/ 5505528 w 5544176"/>
              <a:gd name="connsiteY30" fmla="*/ 4272564 h 6646910"/>
              <a:gd name="connsiteX31" fmla="*/ 5281423 w 5544176"/>
              <a:gd name="connsiteY31" fmla="*/ 4965183 h 6646910"/>
              <a:gd name="connsiteX32" fmla="*/ 4675749 w 5544176"/>
              <a:gd name="connsiteY32" fmla="*/ 5385343 h 6646910"/>
              <a:gd name="connsiteX33" fmla="*/ 4508838 w 5544176"/>
              <a:gd name="connsiteY33" fmla="*/ 6598516 h 6646910"/>
              <a:gd name="connsiteX34" fmla="*/ 4472787 w 5544176"/>
              <a:gd name="connsiteY34" fmla="*/ 6646910 h 6646910"/>
              <a:gd name="connsiteX35" fmla="*/ 3367517 w 5544176"/>
              <a:gd name="connsiteY35" fmla="*/ 6646910 h 6646910"/>
              <a:gd name="connsiteX36" fmla="*/ 2998981 w 5544176"/>
              <a:gd name="connsiteY36" fmla="*/ 6646910 h 6646910"/>
              <a:gd name="connsiteX37" fmla="*/ 2648733 w 5544176"/>
              <a:gd name="connsiteY37" fmla="*/ 6646910 h 6646910"/>
              <a:gd name="connsiteX38" fmla="*/ 0 w 5544176"/>
              <a:gd name="connsiteY38" fmla="*/ 6646910 h 6646910"/>
              <a:gd name="connsiteX39" fmla="*/ 0 w 5544176"/>
              <a:gd name="connsiteY39" fmla="*/ 28222 h 6646910"/>
              <a:gd name="connsiteX40" fmla="*/ 1509522 w 5544176"/>
              <a:gd name="connsiteY40" fmla="*/ 767 h 6646910"/>
              <a:gd name="connsiteX41" fmla="*/ 1986017 w 5544176"/>
              <a:gd name="connsiteY41" fmla="*/ 398066 h 6646910"/>
              <a:gd name="connsiteX42" fmla="*/ 1709217 w 5544176"/>
              <a:gd name="connsiteY42" fmla="*/ 905558 h 6646910"/>
              <a:gd name="connsiteX43" fmla="*/ 1083551 w 5544176"/>
              <a:gd name="connsiteY43" fmla="*/ 529879 h 6646910"/>
              <a:gd name="connsiteX44" fmla="*/ 1366937 w 5544176"/>
              <a:gd name="connsiteY44" fmla="*/ 33390 h 6646910"/>
              <a:gd name="connsiteX45" fmla="*/ 1509522 w 5544176"/>
              <a:gd name="connsiteY45" fmla="*/ 767 h 664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5544176" h="6646910">
                <a:moveTo>
                  <a:pt x="4779974" y="685250"/>
                </a:moveTo>
                <a:cubicBezTo>
                  <a:pt x="5032054" y="670215"/>
                  <a:pt x="5267008" y="852320"/>
                  <a:pt x="5309474" y="1126951"/>
                </a:cubicBezTo>
                <a:cubicBezTo>
                  <a:pt x="5346050" y="1363456"/>
                  <a:pt x="5216949" y="1600813"/>
                  <a:pt x="5001910" y="1690856"/>
                </a:cubicBezTo>
                <a:cubicBezTo>
                  <a:pt x="4692098" y="1820733"/>
                  <a:pt x="4350283" y="1615922"/>
                  <a:pt x="4306656" y="1273177"/>
                </a:cubicBezTo>
                <a:cubicBezTo>
                  <a:pt x="4276590" y="1039231"/>
                  <a:pt x="4408479" y="807918"/>
                  <a:pt x="4621504" y="721515"/>
                </a:cubicBezTo>
                <a:cubicBezTo>
                  <a:pt x="4671997" y="700903"/>
                  <a:pt x="4725528" y="688659"/>
                  <a:pt x="4779974" y="685250"/>
                </a:cubicBezTo>
                <a:close/>
                <a:moveTo>
                  <a:pt x="2760003" y="352577"/>
                </a:moveTo>
                <a:cubicBezTo>
                  <a:pt x="2869653" y="345991"/>
                  <a:pt x="2971942" y="425187"/>
                  <a:pt x="2990385" y="544679"/>
                </a:cubicBezTo>
                <a:cubicBezTo>
                  <a:pt x="3006348" y="647665"/>
                  <a:pt x="2950167" y="750884"/>
                  <a:pt x="2856557" y="790095"/>
                </a:cubicBezTo>
                <a:cubicBezTo>
                  <a:pt x="2721799" y="846585"/>
                  <a:pt x="2573171" y="757470"/>
                  <a:pt x="2554030" y="608299"/>
                </a:cubicBezTo>
                <a:cubicBezTo>
                  <a:pt x="2540934" y="506165"/>
                  <a:pt x="2598123" y="405659"/>
                  <a:pt x="2691113" y="368075"/>
                </a:cubicBezTo>
                <a:cubicBezTo>
                  <a:pt x="2713089" y="359242"/>
                  <a:pt x="2736352" y="353973"/>
                  <a:pt x="2760003" y="352577"/>
                </a:cubicBezTo>
                <a:close/>
                <a:moveTo>
                  <a:pt x="3630" y="28121"/>
                </a:moveTo>
                <a:cubicBezTo>
                  <a:pt x="53278" y="26959"/>
                  <a:pt x="102920" y="30524"/>
                  <a:pt x="151871" y="38891"/>
                </a:cubicBezTo>
                <a:cubicBezTo>
                  <a:pt x="865103" y="112200"/>
                  <a:pt x="964292" y="593344"/>
                  <a:pt x="1031555" y="832871"/>
                </a:cubicBezTo>
                <a:cubicBezTo>
                  <a:pt x="1053330" y="878203"/>
                  <a:pt x="1074563" y="922528"/>
                  <a:pt x="1096338" y="964607"/>
                </a:cubicBezTo>
                <a:cubicBezTo>
                  <a:pt x="1174682" y="1115560"/>
                  <a:pt x="1260852" y="1237377"/>
                  <a:pt x="1409481" y="1265738"/>
                </a:cubicBezTo>
                <a:cubicBezTo>
                  <a:pt x="1767492" y="1334008"/>
                  <a:pt x="1973154" y="762896"/>
                  <a:pt x="2318612" y="859062"/>
                </a:cubicBezTo>
                <a:cubicBezTo>
                  <a:pt x="2496300" y="908501"/>
                  <a:pt x="2583943" y="1098510"/>
                  <a:pt x="2675615" y="1267985"/>
                </a:cubicBezTo>
                <a:cubicBezTo>
                  <a:pt x="2731099" y="1370507"/>
                  <a:pt x="2875466" y="1386005"/>
                  <a:pt x="2952957" y="1297896"/>
                </a:cubicBezTo>
                <a:cubicBezTo>
                  <a:pt x="2992292" y="1253804"/>
                  <a:pt x="3027543" y="1206225"/>
                  <a:pt x="3058268" y="1155778"/>
                </a:cubicBezTo>
                <a:cubicBezTo>
                  <a:pt x="3256027" y="815280"/>
                  <a:pt x="3063848" y="537317"/>
                  <a:pt x="3306706" y="310500"/>
                </a:cubicBezTo>
                <a:cubicBezTo>
                  <a:pt x="3358006" y="262378"/>
                  <a:pt x="3524148" y="107395"/>
                  <a:pt x="3735234" y="107395"/>
                </a:cubicBezTo>
                <a:cubicBezTo>
                  <a:pt x="3766510" y="107395"/>
                  <a:pt x="3797693" y="110804"/>
                  <a:pt x="3828224" y="117624"/>
                </a:cubicBezTo>
                <a:cubicBezTo>
                  <a:pt x="4046595" y="166056"/>
                  <a:pt x="4222967" y="384349"/>
                  <a:pt x="4231180" y="592260"/>
                </a:cubicBezTo>
                <a:cubicBezTo>
                  <a:pt x="4242339" y="872003"/>
                  <a:pt x="3941207" y="932136"/>
                  <a:pt x="3873092" y="1299370"/>
                </a:cubicBezTo>
                <a:cubicBezTo>
                  <a:pt x="3837368" y="1492245"/>
                  <a:pt x="3867280" y="1798492"/>
                  <a:pt x="4050935" y="1948439"/>
                </a:cubicBezTo>
                <a:cubicBezTo>
                  <a:pt x="4358421" y="2199435"/>
                  <a:pt x="4810507" y="1777182"/>
                  <a:pt x="5211525" y="2027402"/>
                </a:cubicBezTo>
                <a:cubicBezTo>
                  <a:pt x="5429122" y="2163013"/>
                  <a:pt x="5566824" y="2456164"/>
                  <a:pt x="5541097" y="2700958"/>
                </a:cubicBezTo>
                <a:cubicBezTo>
                  <a:pt x="5501654" y="3076251"/>
                  <a:pt x="5098698" y="3142194"/>
                  <a:pt x="5094823" y="3471378"/>
                </a:cubicBezTo>
                <a:cubicBezTo>
                  <a:pt x="5091415" y="3745236"/>
                  <a:pt x="5419668" y="3893242"/>
                  <a:pt x="5505528" y="4272564"/>
                </a:cubicBezTo>
                <a:cubicBezTo>
                  <a:pt x="5569691" y="4556184"/>
                  <a:pt x="5439041" y="4752005"/>
                  <a:pt x="5281423" y="4965183"/>
                </a:cubicBezTo>
                <a:cubicBezTo>
                  <a:pt x="5068244" y="5253608"/>
                  <a:pt x="4866301" y="5146281"/>
                  <a:pt x="4675749" y="5385343"/>
                </a:cubicBezTo>
                <a:cubicBezTo>
                  <a:pt x="4370191" y="5769070"/>
                  <a:pt x="4714176" y="6260683"/>
                  <a:pt x="4508838" y="6598516"/>
                </a:cubicBezTo>
                <a:lnTo>
                  <a:pt x="4472787" y="6646910"/>
                </a:lnTo>
                <a:lnTo>
                  <a:pt x="3367517" y="6646910"/>
                </a:lnTo>
                <a:lnTo>
                  <a:pt x="2998981" y="6646910"/>
                </a:lnTo>
                <a:lnTo>
                  <a:pt x="2648733" y="6646910"/>
                </a:lnTo>
                <a:lnTo>
                  <a:pt x="0" y="6646910"/>
                </a:lnTo>
                <a:lnTo>
                  <a:pt x="0" y="28222"/>
                </a:lnTo>
                <a:close/>
                <a:moveTo>
                  <a:pt x="1509522" y="767"/>
                </a:moveTo>
                <a:cubicBezTo>
                  <a:pt x="1736339" y="-12639"/>
                  <a:pt x="1947814" y="150946"/>
                  <a:pt x="1986017" y="398066"/>
                </a:cubicBezTo>
                <a:cubicBezTo>
                  <a:pt x="2019183" y="611090"/>
                  <a:pt x="1902946" y="824502"/>
                  <a:pt x="1709217" y="905558"/>
                </a:cubicBezTo>
                <a:cubicBezTo>
                  <a:pt x="1430403" y="1021795"/>
                  <a:pt x="1123149" y="837830"/>
                  <a:pt x="1083551" y="529879"/>
                </a:cubicBezTo>
                <a:cubicBezTo>
                  <a:pt x="1056506" y="319025"/>
                  <a:pt x="1175223" y="110882"/>
                  <a:pt x="1366937" y="33390"/>
                </a:cubicBezTo>
                <a:cubicBezTo>
                  <a:pt x="1412379" y="14871"/>
                  <a:pt x="1460539" y="3866"/>
                  <a:pt x="1509522" y="76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CFC8157-3578-2BE7-EE4A-10D143C54F7D}"/>
              </a:ext>
            </a:extLst>
          </p:cNvPr>
          <p:cNvSpPr>
            <a:spLocks noGrp="1"/>
          </p:cNvSpPr>
          <p:nvPr>
            <p:ph type="title"/>
          </p:nvPr>
        </p:nvSpPr>
        <p:spPr>
          <a:xfrm>
            <a:off x="609600" y="517386"/>
            <a:ext cx="5369169" cy="1570986"/>
          </a:xfrm>
        </p:spPr>
        <p:txBody>
          <a:bodyPr>
            <a:normAutofit/>
          </a:bodyPr>
          <a:lstStyle/>
          <a:p>
            <a:r>
              <a:rPr lang="en-CA"/>
              <a:t>Proposed Solution</a:t>
            </a:r>
          </a:p>
        </p:txBody>
      </p:sp>
      <p:sp>
        <p:nvSpPr>
          <p:cNvPr id="3" name="Content Placeholder 2">
            <a:extLst>
              <a:ext uri="{FF2B5EF4-FFF2-40B4-BE49-F238E27FC236}">
                <a16:creationId xmlns:a16="http://schemas.microsoft.com/office/drawing/2014/main" id="{F9A09364-262A-78B8-B140-97607C6572FA}"/>
              </a:ext>
            </a:extLst>
          </p:cNvPr>
          <p:cNvSpPr>
            <a:spLocks noGrp="1"/>
          </p:cNvSpPr>
          <p:nvPr>
            <p:ph idx="1"/>
          </p:nvPr>
        </p:nvSpPr>
        <p:spPr>
          <a:xfrm>
            <a:off x="610198" y="2356598"/>
            <a:ext cx="5355276" cy="3636159"/>
          </a:xfrm>
        </p:spPr>
        <p:txBody>
          <a:bodyPr vert="horz" lIns="91440" tIns="45720" rIns="91440" bIns="45720" rtlCol="0" anchor="t">
            <a:normAutofit/>
          </a:bodyPr>
          <a:lstStyle/>
          <a:p>
            <a:r>
              <a:rPr lang="en-CA"/>
              <a:t>Our solution takes in a large dataset of financial profiles, cleans it, and then uses supervised learning to train an algorithm that can determine the risk of a loan and whether it should be approved. This solution provides a fast and accurate method for banks to evaluate loan applications at a large scale.</a:t>
            </a:r>
          </a:p>
        </p:txBody>
      </p:sp>
      <p:pic>
        <p:nvPicPr>
          <p:cNvPr id="7" name="Graphic 6" descr="Programmer">
            <a:extLst>
              <a:ext uri="{FF2B5EF4-FFF2-40B4-BE49-F238E27FC236}">
                <a16:creationId xmlns:a16="http://schemas.microsoft.com/office/drawing/2014/main" id="{9969629A-C43E-760B-8FB7-970F1D05488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43866" y="2175847"/>
            <a:ext cx="3956501" cy="3956501"/>
          </a:xfrm>
          <a:prstGeom prst="rect">
            <a:avLst/>
          </a:prstGeom>
        </p:spPr>
      </p:pic>
    </p:spTree>
    <p:extLst>
      <p:ext uri="{BB962C8B-B14F-4D97-AF65-F5344CB8AC3E}">
        <p14:creationId xmlns:p14="http://schemas.microsoft.com/office/powerpoint/2010/main" val="2545889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2BDB6-BD24-C454-9CFA-DB9D8237B4F5}"/>
              </a:ext>
            </a:extLst>
          </p:cNvPr>
          <p:cNvSpPr>
            <a:spLocks noGrp="1"/>
          </p:cNvSpPr>
          <p:nvPr>
            <p:ph type="title"/>
          </p:nvPr>
        </p:nvSpPr>
        <p:spPr>
          <a:xfrm>
            <a:off x="609600" y="308862"/>
            <a:ext cx="10972800" cy="662781"/>
          </a:xfrm>
        </p:spPr>
        <p:txBody>
          <a:bodyPr>
            <a:normAutofit fontScale="90000"/>
          </a:bodyPr>
          <a:lstStyle/>
          <a:p>
            <a:r>
              <a:rPr lang="en-CA"/>
              <a:t>Dataset</a:t>
            </a:r>
          </a:p>
        </p:txBody>
      </p:sp>
      <p:sp>
        <p:nvSpPr>
          <p:cNvPr id="3" name="Content Placeholder 2">
            <a:extLst>
              <a:ext uri="{FF2B5EF4-FFF2-40B4-BE49-F238E27FC236}">
                <a16:creationId xmlns:a16="http://schemas.microsoft.com/office/drawing/2014/main" id="{85EFE016-D9BF-1946-E309-A641E0AB4C47}"/>
              </a:ext>
            </a:extLst>
          </p:cNvPr>
          <p:cNvSpPr>
            <a:spLocks noGrp="1"/>
          </p:cNvSpPr>
          <p:nvPr>
            <p:ph idx="1"/>
          </p:nvPr>
        </p:nvSpPr>
        <p:spPr>
          <a:xfrm>
            <a:off x="453527" y="3434082"/>
            <a:ext cx="4720728" cy="2789102"/>
          </a:xfrm>
        </p:spPr>
        <p:txBody>
          <a:bodyPr vert="horz" lIns="91440" tIns="45720" rIns="91440" bIns="45720" rtlCol="0" anchor="t">
            <a:normAutofit lnSpcReduction="10000"/>
          </a:bodyPr>
          <a:lstStyle/>
          <a:p>
            <a:pPr marL="342900" indent="-342900">
              <a:buFont typeface="Arial" panose="020B0604020202020204" pitchFamily="34" charset="0"/>
              <a:buChar char="•"/>
            </a:pPr>
            <a:r>
              <a:rPr lang="en-CA"/>
              <a:t>Data is to be gathered from financial institution databases of prior applications, then cleaned and normalized</a:t>
            </a:r>
          </a:p>
          <a:p>
            <a:pPr marL="342900" indent="-342900">
              <a:buFont typeface="Arial" panose="020B0604020202020204" pitchFamily="34" charset="0"/>
              <a:buChar char="•"/>
            </a:pPr>
            <a:r>
              <a:rPr lang="en-CA"/>
              <a:t>Datasets on the side are examples with 15000 rows and 19 columns of client data before and after being processed</a:t>
            </a:r>
          </a:p>
        </p:txBody>
      </p:sp>
      <p:pic>
        <p:nvPicPr>
          <p:cNvPr id="4" name="Content Placeholder 4">
            <a:extLst>
              <a:ext uri="{FF2B5EF4-FFF2-40B4-BE49-F238E27FC236}">
                <a16:creationId xmlns:a16="http://schemas.microsoft.com/office/drawing/2014/main" id="{3BE2747B-6CDE-2CB6-4012-224315881172}"/>
              </a:ext>
            </a:extLst>
          </p:cNvPr>
          <p:cNvPicPr>
            <a:picLocks noChangeAspect="1"/>
          </p:cNvPicPr>
          <p:nvPr/>
        </p:nvPicPr>
        <p:blipFill>
          <a:blip r:embed="rId2"/>
          <a:stretch>
            <a:fillRect/>
          </a:stretch>
        </p:blipFill>
        <p:spPr>
          <a:xfrm>
            <a:off x="4183840" y="200462"/>
            <a:ext cx="7873019" cy="2875495"/>
          </a:xfrm>
          <a:prstGeom prst="rect">
            <a:avLst/>
          </a:prstGeom>
        </p:spPr>
      </p:pic>
      <p:pic>
        <p:nvPicPr>
          <p:cNvPr id="5" name="Picture 4">
            <a:extLst>
              <a:ext uri="{FF2B5EF4-FFF2-40B4-BE49-F238E27FC236}">
                <a16:creationId xmlns:a16="http://schemas.microsoft.com/office/drawing/2014/main" id="{F7DF3B0D-E5CA-F5E8-8EC7-FD5D01C4FF36}"/>
              </a:ext>
            </a:extLst>
          </p:cNvPr>
          <p:cNvPicPr>
            <a:picLocks noChangeAspect="1"/>
          </p:cNvPicPr>
          <p:nvPr/>
        </p:nvPicPr>
        <p:blipFill>
          <a:blip r:embed="rId3"/>
          <a:stretch>
            <a:fillRect/>
          </a:stretch>
        </p:blipFill>
        <p:spPr>
          <a:xfrm>
            <a:off x="5290621" y="3283887"/>
            <a:ext cx="6751963" cy="3356588"/>
          </a:xfrm>
          <a:prstGeom prst="rect">
            <a:avLst/>
          </a:prstGeom>
        </p:spPr>
      </p:pic>
    </p:spTree>
    <p:extLst>
      <p:ext uri="{BB962C8B-B14F-4D97-AF65-F5344CB8AC3E}">
        <p14:creationId xmlns:p14="http://schemas.microsoft.com/office/powerpoint/2010/main" val="3901804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2192C-14B1-E502-E025-2A598C2C5A66}"/>
              </a:ext>
            </a:extLst>
          </p:cNvPr>
          <p:cNvSpPr>
            <a:spLocks noGrp="1"/>
          </p:cNvSpPr>
          <p:nvPr>
            <p:ph type="title"/>
          </p:nvPr>
        </p:nvSpPr>
        <p:spPr/>
        <p:txBody>
          <a:bodyPr/>
          <a:lstStyle/>
          <a:p>
            <a:r>
              <a:rPr lang="en-CA"/>
              <a:t>Summary of Results</a:t>
            </a:r>
          </a:p>
        </p:txBody>
      </p:sp>
      <p:sp>
        <p:nvSpPr>
          <p:cNvPr id="3" name="Content Placeholder 2">
            <a:extLst>
              <a:ext uri="{FF2B5EF4-FFF2-40B4-BE49-F238E27FC236}">
                <a16:creationId xmlns:a16="http://schemas.microsoft.com/office/drawing/2014/main" id="{F3EFD729-E7C7-5F03-49D4-6B95740C6B1B}"/>
              </a:ext>
            </a:extLst>
          </p:cNvPr>
          <p:cNvSpPr>
            <a:spLocks noGrp="1"/>
          </p:cNvSpPr>
          <p:nvPr>
            <p:ph idx="1"/>
          </p:nvPr>
        </p:nvSpPr>
        <p:spPr>
          <a:xfrm>
            <a:off x="609600" y="4897120"/>
            <a:ext cx="10972800" cy="1245618"/>
          </a:xfrm>
        </p:spPr>
        <p:txBody>
          <a:bodyPr/>
          <a:lstStyle/>
          <a:p>
            <a:pPr marL="342900" indent="-342900">
              <a:buFont typeface="Arial" panose="020B0604020202020204" pitchFamily="34" charset="0"/>
              <a:buChar char="•"/>
            </a:pPr>
            <a:r>
              <a:rPr lang="en-CA"/>
              <a:t>The test accuracies of all algorithms is relatively low which is indicative of a dataset issue</a:t>
            </a:r>
          </a:p>
          <a:p>
            <a:pPr marL="342900" indent="-342900">
              <a:buFont typeface="Arial" panose="020B0604020202020204" pitchFamily="34" charset="0"/>
              <a:buChar char="•"/>
            </a:pPr>
            <a:r>
              <a:rPr lang="en-CA"/>
              <a:t>For an actual implementation, good and strongly correlated data or more datapoints would be necessary for higher accuracy</a:t>
            </a:r>
          </a:p>
          <a:p>
            <a:endParaRPr lang="en-CA"/>
          </a:p>
        </p:txBody>
      </p:sp>
      <p:graphicFrame>
        <p:nvGraphicFramePr>
          <p:cNvPr id="4" name="Content Placeholder 3">
            <a:extLst>
              <a:ext uri="{FF2B5EF4-FFF2-40B4-BE49-F238E27FC236}">
                <a16:creationId xmlns:a16="http://schemas.microsoft.com/office/drawing/2014/main" id="{4B452808-51E0-C8C2-AEFB-DDD567CF4323}"/>
              </a:ext>
            </a:extLst>
          </p:cNvPr>
          <p:cNvGraphicFramePr>
            <a:graphicFrameLocks/>
          </p:cNvGraphicFramePr>
          <p:nvPr>
            <p:extLst>
              <p:ext uri="{D42A27DB-BD31-4B8C-83A1-F6EECF244321}">
                <p14:modId xmlns:p14="http://schemas.microsoft.com/office/powerpoint/2010/main" val="1951718106"/>
              </p:ext>
            </p:extLst>
          </p:nvPr>
        </p:nvGraphicFramePr>
        <p:xfrm>
          <a:off x="1484313" y="1990846"/>
          <a:ext cx="8340407" cy="29838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05151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21093-B16B-EA74-18A4-2304380E9D06}"/>
              </a:ext>
            </a:extLst>
          </p:cNvPr>
          <p:cNvSpPr>
            <a:spLocks noGrp="1"/>
          </p:cNvSpPr>
          <p:nvPr>
            <p:ph type="title"/>
          </p:nvPr>
        </p:nvSpPr>
        <p:spPr>
          <a:xfrm>
            <a:off x="182880" y="284775"/>
            <a:ext cx="10972800" cy="709568"/>
          </a:xfrm>
        </p:spPr>
        <p:txBody>
          <a:bodyPr>
            <a:normAutofit fontScale="90000"/>
          </a:bodyPr>
          <a:lstStyle/>
          <a:p>
            <a:r>
              <a:rPr lang="en-CA"/>
              <a:t>Solution Details</a:t>
            </a:r>
          </a:p>
        </p:txBody>
      </p:sp>
      <p:pic>
        <p:nvPicPr>
          <p:cNvPr id="5" name="Picture 4">
            <a:extLst>
              <a:ext uri="{FF2B5EF4-FFF2-40B4-BE49-F238E27FC236}">
                <a16:creationId xmlns:a16="http://schemas.microsoft.com/office/drawing/2014/main" id="{4ABDD56B-D8A8-930B-874C-71663DB5A511}"/>
              </a:ext>
            </a:extLst>
          </p:cNvPr>
          <p:cNvPicPr>
            <a:picLocks noChangeAspect="1"/>
          </p:cNvPicPr>
          <p:nvPr/>
        </p:nvPicPr>
        <p:blipFill>
          <a:blip r:embed="rId2"/>
          <a:stretch>
            <a:fillRect/>
          </a:stretch>
        </p:blipFill>
        <p:spPr>
          <a:xfrm>
            <a:off x="184210" y="1591322"/>
            <a:ext cx="4885015" cy="1502245"/>
          </a:xfrm>
          <a:prstGeom prst="rect">
            <a:avLst/>
          </a:prstGeom>
        </p:spPr>
      </p:pic>
      <p:pic>
        <p:nvPicPr>
          <p:cNvPr id="9" name="Picture 8">
            <a:extLst>
              <a:ext uri="{FF2B5EF4-FFF2-40B4-BE49-F238E27FC236}">
                <a16:creationId xmlns:a16="http://schemas.microsoft.com/office/drawing/2014/main" id="{B9E03B9B-1E6D-E252-BD0E-D19D5748F684}"/>
              </a:ext>
            </a:extLst>
          </p:cNvPr>
          <p:cNvPicPr>
            <a:picLocks noChangeAspect="1"/>
          </p:cNvPicPr>
          <p:nvPr/>
        </p:nvPicPr>
        <p:blipFill>
          <a:blip r:embed="rId3"/>
          <a:stretch>
            <a:fillRect/>
          </a:stretch>
        </p:blipFill>
        <p:spPr>
          <a:xfrm>
            <a:off x="184210" y="3274466"/>
            <a:ext cx="4885015" cy="1663693"/>
          </a:xfrm>
          <a:prstGeom prst="rect">
            <a:avLst/>
          </a:prstGeom>
        </p:spPr>
      </p:pic>
      <p:pic>
        <p:nvPicPr>
          <p:cNvPr id="11" name="Picture 10">
            <a:extLst>
              <a:ext uri="{FF2B5EF4-FFF2-40B4-BE49-F238E27FC236}">
                <a16:creationId xmlns:a16="http://schemas.microsoft.com/office/drawing/2014/main" id="{16A02F5A-8817-5DA7-F8C4-B1DB10449FBE}"/>
              </a:ext>
            </a:extLst>
          </p:cNvPr>
          <p:cNvPicPr>
            <a:picLocks noChangeAspect="1"/>
          </p:cNvPicPr>
          <p:nvPr/>
        </p:nvPicPr>
        <p:blipFill>
          <a:blip r:embed="rId4"/>
          <a:stretch>
            <a:fillRect/>
          </a:stretch>
        </p:blipFill>
        <p:spPr>
          <a:xfrm>
            <a:off x="182880" y="5202835"/>
            <a:ext cx="4886345" cy="1480679"/>
          </a:xfrm>
          <a:prstGeom prst="rect">
            <a:avLst/>
          </a:prstGeom>
        </p:spPr>
      </p:pic>
      <p:pic>
        <p:nvPicPr>
          <p:cNvPr id="13" name="Picture 12">
            <a:extLst>
              <a:ext uri="{FF2B5EF4-FFF2-40B4-BE49-F238E27FC236}">
                <a16:creationId xmlns:a16="http://schemas.microsoft.com/office/drawing/2014/main" id="{CEB58D45-0E9F-B2EF-CE5A-E6CF86BF0F46}"/>
              </a:ext>
            </a:extLst>
          </p:cNvPr>
          <p:cNvPicPr>
            <a:picLocks noChangeAspect="1"/>
          </p:cNvPicPr>
          <p:nvPr/>
        </p:nvPicPr>
        <p:blipFill>
          <a:blip r:embed="rId5"/>
          <a:stretch>
            <a:fillRect/>
          </a:stretch>
        </p:blipFill>
        <p:spPr>
          <a:xfrm>
            <a:off x="5669280" y="1352119"/>
            <a:ext cx="4886345" cy="1642923"/>
          </a:xfrm>
          <a:prstGeom prst="rect">
            <a:avLst/>
          </a:prstGeom>
        </p:spPr>
      </p:pic>
      <p:pic>
        <p:nvPicPr>
          <p:cNvPr id="15" name="Picture 14">
            <a:extLst>
              <a:ext uri="{FF2B5EF4-FFF2-40B4-BE49-F238E27FC236}">
                <a16:creationId xmlns:a16="http://schemas.microsoft.com/office/drawing/2014/main" id="{943E71D1-CABB-2F08-EF70-36882A1DF4A4}"/>
              </a:ext>
            </a:extLst>
          </p:cNvPr>
          <p:cNvPicPr>
            <a:picLocks noChangeAspect="1"/>
          </p:cNvPicPr>
          <p:nvPr/>
        </p:nvPicPr>
        <p:blipFill>
          <a:blip r:embed="rId6"/>
          <a:stretch>
            <a:fillRect/>
          </a:stretch>
        </p:blipFill>
        <p:spPr>
          <a:xfrm>
            <a:off x="5669280" y="3094649"/>
            <a:ext cx="4886345" cy="1406231"/>
          </a:xfrm>
          <a:prstGeom prst="rect">
            <a:avLst/>
          </a:prstGeom>
        </p:spPr>
      </p:pic>
      <p:pic>
        <p:nvPicPr>
          <p:cNvPr id="17" name="Picture 16">
            <a:extLst>
              <a:ext uri="{FF2B5EF4-FFF2-40B4-BE49-F238E27FC236}">
                <a16:creationId xmlns:a16="http://schemas.microsoft.com/office/drawing/2014/main" id="{7E2619BA-A4D5-74C0-D021-A1AA5D707B23}"/>
              </a:ext>
            </a:extLst>
          </p:cNvPr>
          <p:cNvPicPr>
            <a:picLocks noChangeAspect="1"/>
          </p:cNvPicPr>
          <p:nvPr/>
        </p:nvPicPr>
        <p:blipFill>
          <a:blip r:embed="rId7"/>
          <a:stretch>
            <a:fillRect/>
          </a:stretch>
        </p:blipFill>
        <p:spPr>
          <a:xfrm>
            <a:off x="5669280" y="4700750"/>
            <a:ext cx="4886345" cy="1989133"/>
          </a:xfrm>
          <a:prstGeom prst="rect">
            <a:avLst/>
          </a:prstGeom>
        </p:spPr>
      </p:pic>
      <p:pic>
        <p:nvPicPr>
          <p:cNvPr id="3" name="Picture 2" descr="Why Is The Python Programming Language So Popular?">
            <a:extLst>
              <a:ext uri="{FF2B5EF4-FFF2-40B4-BE49-F238E27FC236}">
                <a16:creationId xmlns:a16="http://schemas.microsoft.com/office/drawing/2014/main" id="{E7D5F97A-FC82-2A30-A7FB-F319059C2E89}"/>
              </a:ext>
            </a:extLst>
          </p:cNvPr>
          <p:cNvPicPr>
            <a:picLocks noChangeAspect="1"/>
          </p:cNvPicPr>
          <p:nvPr/>
        </p:nvPicPr>
        <p:blipFill>
          <a:blip r:embed="rId8"/>
          <a:stretch>
            <a:fillRect/>
          </a:stretch>
        </p:blipFill>
        <p:spPr>
          <a:xfrm>
            <a:off x="9446795" y="2005"/>
            <a:ext cx="2743200" cy="2743200"/>
          </a:xfrm>
          <a:prstGeom prst="rect">
            <a:avLst/>
          </a:prstGeom>
        </p:spPr>
      </p:pic>
      <p:sp>
        <p:nvSpPr>
          <p:cNvPr id="4" name="TextBox 3">
            <a:extLst>
              <a:ext uri="{FF2B5EF4-FFF2-40B4-BE49-F238E27FC236}">
                <a16:creationId xmlns:a16="http://schemas.microsoft.com/office/drawing/2014/main" id="{71AA83F5-0413-71D0-2444-B52D97425ACB}"/>
              </a:ext>
            </a:extLst>
          </p:cNvPr>
          <p:cNvSpPr txBox="1"/>
          <p:nvPr/>
        </p:nvSpPr>
        <p:spPr>
          <a:xfrm>
            <a:off x="260684" y="1153026"/>
            <a:ext cx="463215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Used Libraries: pandas, </a:t>
            </a:r>
            <a:r>
              <a:rPr lang="en-US" err="1"/>
              <a:t>sklearn</a:t>
            </a:r>
            <a:endParaRPr lang="en-US"/>
          </a:p>
        </p:txBody>
      </p:sp>
    </p:spTree>
    <p:extLst>
      <p:ext uri="{BB962C8B-B14F-4D97-AF65-F5344CB8AC3E}">
        <p14:creationId xmlns:p14="http://schemas.microsoft.com/office/powerpoint/2010/main" val="1905276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6F539-E95F-32FC-D62F-2E5ECB24EA14}"/>
              </a:ext>
            </a:extLst>
          </p:cNvPr>
          <p:cNvSpPr>
            <a:spLocks noGrp="1"/>
          </p:cNvSpPr>
          <p:nvPr>
            <p:ph type="title"/>
          </p:nvPr>
        </p:nvSpPr>
        <p:spPr>
          <a:xfrm>
            <a:off x="609600" y="557784"/>
            <a:ext cx="10972800" cy="1446390"/>
          </a:xfrm>
        </p:spPr>
        <p:txBody>
          <a:bodyPr>
            <a:normAutofit/>
          </a:bodyPr>
          <a:lstStyle/>
          <a:p>
            <a:r>
              <a:rPr lang="en-CA"/>
              <a:t>Recommendations and Business Impacts</a:t>
            </a:r>
          </a:p>
        </p:txBody>
      </p:sp>
      <p:graphicFrame>
        <p:nvGraphicFramePr>
          <p:cNvPr id="5" name="Content Placeholder 2">
            <a:extLst>
              <a:ext uri="{FF2B5EF4-FFF2-40B4-BE49-F238E27FC236}">
                <a16:creationId xmlns:a16="http://schemas.microsoft.com/office/drawing/2014/main" id="{CF88B2C9-AE07-5CD1-8914-1418AD8E4F50}"/>
              </a:ext>
            </a:extLst>
          </p:cNvPr>
          <p:cNvGraphicFramePr>
            <a:graphicFrameLocks noGrp="1"/>
          </p:cNvGraphicFramePr>
          <p:nvPr>
            <p:ph idx="1"/>
            <p:extLst>
              <p:ext uri="{D42A27DB-BD31-4B8C-83A1-F6EECF244321}">
                <p14:modId xmlns:p14="http://schemas.microsoft.com/office/powerpoint/2010/main" val="1280886510"/>
              </p:ext>
            </p:extLst>
          </p:nvPr>
        </p:nvGraphicFramePr>
        <p:xfrm>
          <a:off x="608076" y="2140698"/>
          <a:ext cx="10972800" cy="46157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5456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8249B-2DBA-D4BF-9C96-023272187ACF}"/>
              </a:ext>
            </a:extLst>
          </p:cNvPr>
          <p:cNvSpPr>
            <a:spLocks noGrp="1"/>
          </p:cNvSpPr>
          <p:nvPr>
            <p:ph type="title"/>
          </p:nvPr>
        </p:nvSpPr>
        <p:spPr/>
        <p:txBody>
          <a:bodyPr/>
          <a:lstStyle/>
          <a:p>
            <a:r>
              <a:rPr lang="en-CA"/>
              <a:t>Timeline</a:t>
            </a:r>
          </a:p>
        </p:txBody>
      </p:sp>
      <p:graphicFrame>
        <p:nvGraphicFramePr>
          <p:cNvPr id="10" name="Content Placeholder 2">
            <a:extLst>
              <a:ext uri="{FF2B5EF4-FFF2-40B4-BE49-F238E27FC236}">
                <a16:creationId xmlns:a16="http://schemas.microsoft.com/office/drawing/2014/main" id="{C25FC118-943B-2391-A219-8764E7FDF0DD}"/>
              </a:ext>
            </a:extLst>
          </p:cNvPr>
          <p:cNvGraphicFramePr>
            <a:graphicFrameLocks/>
          </p:cNvGraphicFramePr>
          <p:nvPr>
            <p:extLst>
              <p:ext uri="{D42A27DB-BD31-4B8C-83A1-F6EECF244321}">
                <p14:modId xmlns:p14="http://schemas.microsoft.com/office/powerpoint/2010/main" val="4239555786"/>
              </p:ext>
            </p:extLst>
          </p:nvPr>
        </p:nvGraphicFramePr>
        <p:xfrm>
          <a:off x="855189" y="2237361"/>
          <a:ext cx="10487262" cy="39494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3713061"/>
      </p:ext>
    </p:extLst>
  </p:cSld>
  <p:clrMapOvr>
    <a:masterClrMapping/>
  </p:clrMapOvr>
</p:sld>
</file>

<file path=ppt/theme/theme1.xml><?xml version="1.0" encoding="utf-8"?>
<a:theme xmlns:a="http://schemas.openxmlformats.org/drawingml/2006/main" name="SplashVTI">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74057DC5ED894C8623C4710E7CBE79" ma:contentTypeVersion="16" ma:contentTypeDescription="Create a new document." ma:contentTypeScope="" ma:versionID="88aabf00fa0aeaa169c93500c9a883d2">
  <xsd:schema xmlns:xsd="http://www.w3.org/2001/XMLSchema" xmlns:xs="http://www.w3.org/2001/XMLSchema" xmlns:p="http://schemas.microsoft.com/office/2006/metadata/properties" xmlns:ns3="1aace3a2-135d-4a22-a460-ab4d46a833a8" xmlns:ns4="312f8e13-6979-412c-a7a6-0a7753309a1b" targetNamespace="http://schemas.microsoft.com/office/2006/metadata/properties" ma:root="true" ma:fieldsID="e67c880461524d2ec6ccd522f8434abd" ns3:_="" ns4:_="">
    <xsd:import namespace="1aace3a2-135d-4a22-a460-ab4d46a833a8"/>
    <xsd:import namespace="312f8e13-6979-412c-a7a6-0a7753309a1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LengthInSeconds" minOccurs="0"/>
                <xsd:element ref="ns3:MediaServiceObjectDetectorVersions" minOccurs="0"/>
                <xsd:element ref="ns3:_activity" minOccurs="0"/>
                <xsd:element ref="ns3:MediaServiceSearchProperties" minOccurs="0"/>
                <xsd:element ref="ns3:MediaServiceSystemTag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ace3a2-135d-4a22-a460-ab4d46a833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_activity" ma:index="19" nillable="true" ma:displayName="_activity" ma:hidden="true" ma:internalName="_activity">
      <xsd:simpleType>
        <xsd:restriction base="dms:Note"/>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12f8e13-6979-412c-a7a6-0a7753309a1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1aace3a2-135d-4a22-a460-ab4d46a833a8" xsi:nil="true"/>
  </documentManagement>
</p:properties>
</file>

<file path=customXml/itemProps1.xml><?xml version="1.0" encoding="utf-8"?>
<ds:datastoreItem xmlns:ds="http://schemas.openxmlformats.org/officeDocument/2006/customXml" ds:itemID="{7D6942A6-70A7-4877-85DB-05A101049AD3}">
  <ds:schemaRefs>
    <ds:schemaRef ds:uri="1aace3a2-135d-4a22-a460-ab4d46a833a8"/>
    <ds:schemaRef ds:uri="312f8e13-6979-412c-a7a6-0a7753309a1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BA67F53-CE54-4447-89E9-D691BD42651A}">
  <ds:schemaRefs>
    <ds:schemaRef ds:uri="http://schemas.microsoft.com/sharepoint/v3/contenttype/forms"/>
  </ds:schemaRefs>
</ds:datastoreItem>
</file>

<file path=customXml/itemProps3.xml><?xml version="1.0" encoding="utf-8"?>
<ds:datastoreItem xmlns:ds="http://schemas.openxmlformats.org/officeDocument/2006/customXml" ds:itemID="{6D931893-1306-4818-9011-46FC06996656}">
  <ds:schemaRefs>
    <ds:schemaRef ds:uri="1aace3a2-135d-4a22-a460-ab4d46a833a8"/>
    <ds:schemaRef ds:uri="312f8e13-6979-412c-a7a6-0a7753309a1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SplashVTI</vt:lpstr>
      <vt:lpstr>Predicting Loan Applicant Risk Profile Using Machine Learning</vt:lpstr>
      <vt:lpstr>Problem Background </vt:lpstr>
      <vt:lpstr>Project Objective</vt:lpstr>
      <vt:lpstr>Proposed Solution</vt:lpstr>
      <vt:lpstr>Dataset</vt:lpstr>
      <vt:lpstr>Summary of Results</vt:lpstr>
      <vt:lpstr>Solution Details</vt:lpstr>
      <vt:lpstr>Recommendations and Business Impacts</vt:lpstr>
      <vt:lpstr>Timeline</vt:lpstr>
      <vt:lpstr>Conclusion – What we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Beg</dc:creator>
  <cp:revision>4</cp:revision>
  <dcterms:created xsi:type="dcterms:W3CDTF">2024-12-08T19:28:09Z</dcterms:created>
  <dcterms:modified xsi:type="dcterms:W3CDTF">2024-12-09T14:22:34Z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0x0101000274057DC5ED894C8623C4710E7CBE79</vt:lpwstr>
  </property>
</Properties>
</file>