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26"/>
  </p:notesMasterIdLst>
  <p:sldIdLst>
    <p:sldId id="256" r:id="rId2"/>
    <p:sldId id="269" r:id="rId3"/>
    <p:sldId id="274" r:id="rId4"/>
    <p:sldId id="271" r:id="rId5"/>
    <p:sldId id="272" r:id="rId6"/>
    <p:sldId id="257" r:id="rId7"/>
    <p:sldId id="281" r:id="rId8"/>
    <p:sldId id="258" r:id="rId9"/>
    <p:sldId id="282" r:id="rId10"/>
    <p:sldId id="277" r:id="rId11"/>
    <p:sldId id="259" r:id="rId12"/>
    <p:sldId id="260" r:id="rId13"/>
    <p:sldId id="283" r:id="rId14"/>
    <p:sldId id="263" r:id="rId15"/>
    <p:sldId id="270" r:id="rId16"/>
    <p:sldId id="264" r:id="rId17"/>
    <p:sldId id="284" r:id="rId18"/>
    <p:sldId id="267" r:id="rId19"/>
    <p:sldId id="285" r:id="rId20"/>
    <p:sldId id="265" r:id="rId21"/>
    <p:sldId id="280" r:id="rId22"/>
    <p:sldId id="278" r:id="rId23"/>
    <p:sldId id="279"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61039" autoAdjust="0"/>
  </p:normalViewPr>
  <p:slideViewPr>
    <p:cSldViewPr snapToGrid="0">
      <p:cViewPr varScale="1">
        <p:scale>
          <a:sx n="61" d="100"/>
          <a:sy n="61" d="100"/>
        </p:scale>
        <p:origin x="153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01276-A0D0-43FF-B1F7-A77D2AE83979}" type="datetimeFigureOut">
              <a:rPr lang="en-GB" smtClean="0"/>
              <a:t>06/06/2018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C6241-D2A8-43BE-887E-11C3896CD827}" type="slidenum">
              <a:rPr lang="en-GB" smtClean="0"/>
              <a:t>‹#›</a:t>
            </a:fld>
            <a:endParaRPr lang="en-GB"/>
          </a:p>
        </p:txBody>
      </p:sp>
    </p:spTree>
    <p:extLst>
      <p:ext uri="{BB962C8B-B14F-4D97-AF65-F5344CB8AC3E}">
        <p14:creationId xmlns:p14="http://schemas.microsoft.com/office/powerpoint/2010/main" val="31073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REST (an architectural style) != Web (an application) != HTTP (a technology)</a:t>
            </a:r>
          </a:p>
          <a:p>
            <a:endParaRPr lang="en-GB" dirty="0"/>
          </a:p>
          <a:p>
            <a:endParaRPr lang="en-GB" dirty="0"/>
          </a:p>
          <a:p>
            <a:r>
              <a:rPr lang="en-GB" dirty="0"/>
              <a:t>Our “top 10” is entirely arbitrary, there are more, but these are some really common ones. If we did our top 25, we would need over an hour!</a:t>
            </a:r>
          </a:p>
        </p:txBody>
      </p:sp>
      <p:sp>
        <p:nvSpPr>
          <p:cNvPr id="4" name="Slide Number Placeholder 3"/>
          <p:cNvSpPr>
            <a:spLocks noGrp="1"/>
          </p:cNvSpPr>
          <p:nvPr>
            <p:ph type="sldNum" sz="quarter" idx="10"/>
          </p:nvPr>
        </p:nvSpPr>
        <p:spPr/>
        <p:txBody>
          <a:bodyPr/>
          <a:lstStyle/>
          <a:p>
            <a:fld id="{DE3C6241-D2A8-43BE-887E-11C3896CD827}" type="slidenum">
              <a:rPr lang="en-GB" smtClean="0"/>
              <a:t>2</a:t>
            </a:fld>
            <a:endParaRPr lang="en-GB"/>
          </a:p>
        </p:txBody>
      </p:sp>
    </p:spTree>
    <p:extLst>
      <p:ext uri="{BB962C8B-B14F-4D97-AF65-F5344CB8AC3E}">
        <p14:creationId xmlns:p14="http://schemas.microsoft.com/office/powerpoint/2010/main" val="39416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14</a:t>
            </a:fld>
            <a:endParaRPr lang="en-GB"/>
          </a:p>
        </p:txBody>
      </p:sp>
    </p:spTree>
    <p:extLst>
      <p:ext uri="{BB962C8B-B14F-4D97-AF65-F5344CB8AC3E}">
        <p14:creationId xmlns:p14="http://schemas.microsoft.com/office/powerpoint/2010/main" val="942845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Using a custom HTTP header to specify the version. This is a fairly common practice in the real world, but there are several arguments against this practice.</a:t>
            </a:r>
          </a:p>
          <a:p>
            <a:pPr marL="171450" indent="-171450">
              <a:buFont typeface="Arial" panose="020B0604020202020204" pitchFamily="34" charset="0"/>
              <a:buChar char="•"/>
            </a:pPr>
            <a:r>
              <a:rPr lang="en-GB" dirty="0"/>
              <a:t>Using the Accept-Type header along with vendor definitions. This approach seems to be picking up some momentum and certainly favoured over using a custom header.</a:t>
            </a:r>
          </a:p>
          <a:p>
            <a:pPr marL="171450" indent="-171450">
              <a:buFont typeface="Arial" panose="020B0604020202020204" pitchFamily="34" charset="0"/>
              <a:buChar char="•"/>
            </a:pPr>
            <a:r>
              <a:rPr lang="en-GB" dirty="0"/>
              <a:t>Using the URL path. This is another common practice, but it is against core REST principles. The URL should uniquely identify the resource, not the contract. Putting the version number BEFORE your main URL aggregate root is arguably not a breech though.</a:t>
            </a:r>
          </a:p>
          <a:p>
            <a:pPr marL="171450" indent="-171450">
              <a:buFont typeface="Arial" panose="020B0604020202020204" pitchFamily="34" charset="0"/>
              <a:buChar char="•"/>
            </a:pPr>
            <a:r>
              <a:rPr lang="en-GB" dirty="0"/>
              <a:t>Using query parameters. Another common practice that is compatible with a variety of clients. But is a violation of #10 don’t pollute your API</a:t>
            </a:r>
          </a:p>
          <a:p>
            <a:pPr marL="171450" indent="-171450">
              <a:buFont typeface="Arial" panose="020B0604020202020204" pitchFamily="34" charset="0"/>
              <a:buChar char="•"/>
            </a:pPr>
            <a:r>
              <a:rPr lang="en-GB" dirty="0"/>
              <a:t>Using the request body. This should definitely be avoided. Not only are you directly violating REST principles, not all HTTP methods expect request bodies so you may find some frameworks don’t support this scheme.</a:t>
            </a:r>
          </a:p>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15</a:t>
            </a:fld>
            <a:endParaRPr lang="en-GB"/>
          </a:p>
        </p:txBody>
      </p:sp>
    </p:spTree>
    <p:extLst>
      <p:ext uri="{BB962C8B-B14F-4D97-AF65-F5344CB8AC3E}">
        <p14:creationId xmlns:p14="http://schemas.microsoft.com/office/powerpoint/2010/main" val="1872708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Future APIs… We will touch on specification driven development later</a:t>
            </a:r>
          </a:p>
        </p:txBody>
      </p:sp>
      <p:sp>
        <p:nvSpPr>
          <p:cNvPr id="4" name="Slide Number Placeholder 3"/>
          <p:cNvSpPr>
            <a:spLocks noGrp="1"/>
          </p:cNvSpPr>
          <p:nvPr>
            <p:ph type="sldNum" sz="quarter" idx="10"/>
          </p:nvPr>
        </p:nvSpPr>
        <p:spPr/>
        <p:txBody>
          <a:bodyPr/>
          <a:lstStyle/>
          <a:p>
            <a:fld id="{DE3C6241-D2A8-43BE-887E-11C3896CD827}" type="slidenum">
              <a:rPr lang="en-GB" smtClean="0"/>
              <a:t>16</a:t>
            </a:fld>
            <a:endParaRPr lang="en-GB"/>
          </a:p>
        </p:txBody>
      </p:sp>
    </p:spTree>
    <p:extLst>
      <p:ext uri="{BB962C8B-B14F-4D97-AF65-F5344CB8AC3E}">
        <p14:creationId xmlns:p14="http://schemas.microsoft.com/office/powerpoint/2010/main" val="249734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17</a:t>
            </a:fld>
            <a:endParaRPr lang="en-GB"/>
          </a:p>
        </p:txBody>
      </p:sp>
    </p:spTree>
    <p:extLst>
      <p:ext uri="{BB962C8B-B14F-4D97-AF65-F5344CB8AC3E}">
        <p14:creationId xmlns:p14="http://schemas.microsoft.com/office/powerpoint/2010/main" val="216904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24</a:t>
            </a:fld>
            <a:endParaRPr lang="en-GB"/>
          </a:p>
        </p:txBody>
      </p:sp>
    </p:spTree>
    <p:extLst>
      <p:ext uri="{BB962C8B-B14F-4D97-AF65-F5344CB8AC3E}">
        <p14:creationId xmlns:p14="http://schemas.microsoft.com/office/powerpoint/2010/main" val="3041438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the five HTTP methods GET, POST, PUT, PATCH and DELETE you can provide CRUD functionality (Create, Read, Update, Delete) and beyond.</a:t>
            </a:r>
          </a:p>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5</a:t>
            </a:fld>
            <a:endParaRPr lang="en-GB"/>
          </a:p>
        </p:txBody>
      </p:sp>
    </p:spTree>
    <p:extLst>
      <p:ext uri="{BB962C8B-B14F-4D97-AF65-F5344CB8AC3E}">
        <p14:creationId xmlns:p14="http://schemas.microsoft.com/office/powerpoint/2010/main" val="50413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Accept and Content-Type headers negotiate the type of information that will be sent or received between a client and server. Some APIs will accept requests that don't contain any of those headers, and just default to a common format like JSON or XML.</a:t>
            </a:r>
          </a:p>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6</a:t>
            </a:fld>
            <a:endParaRPr lang="en-GB"/>
          </a:p>
        </p:txBody>
      </p:sp>
    </p:spTree>
    <p:extLst>
      <p:ext uri="{BB962C8B-B14F-4D97-AF65-F5344CB8AC3E}">
        <p14:creationId xmlns:p14="http://schemas.microsoft.com/office/powerpoint/2010/main" val="14298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your client select their preferred format, if appropriate!</a:t>
            </a:r>
          </a:p>
        </p:txBody>
      </p:sp>
      <p:sp>
        <p:nvSpPr>
          <p:cNvPr id="4" name="Slide Number Placeholder 3"/>
          <p:cNvSpPr>
            <a:spLocks noGrp="1"/>
          </p:cNvSpPr>
          <p:nvPr>
            <p:ph type="sldNum" sz="quarter" idx="10"/>
          </p:nvPr>
        </p:nvSpPr>
        <p:spPr/>
        <p:txBody>
          <a:bodyPr/>
          <a:lstStyle/>
          <a:p>
            <a:fld id="{DE3C6241-D2A8-43BE-887E-11C3896CD827}" type="slidenum">
              <a:rPr lang="en-GB" smtClean="0"/>
              <a:t>7</a:t>
            </a:fld>
            <a:endParaRPr lang="en-GB"/>
          </a:p>
        </p:txBody>
      </p:sp>
    </p:spTree>
    <p:extLst>
      <p:ext uri="{BB962C8B-B14F-4D97-AF65-F5344CB8AC3E}">
        <p14:creationId xmlns:p14="http://schemas.microsoft.com/office/powerpoint/2010/main" val="3034965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Unfortunately, this means that the consumption code needs to “Just Know” how to construct URLs for Photo resources, and this means a brittleness between the client and server and leads to all sorts of annoying library incompatibilities. Nearly every API on the planet makes this mistake, and it means that client libraries eventually go stale as URLs change on the server.</a:t>
            </a:r>
          </a:p>
          <a:p>
            <a:endParaRPr lang="en-GB" dirty="0"/>
          </a:p>
          <a:p>
            <a:r>
              <a:rPr lang="en-GB" dirty="0"/>
              <a:t>This is a step towards implementing HATEOAS</a:t>
            </a:r>
          </a:p>
        </p:txBody>
      </p:sp>
      <p:sp>
        <p:nvSpPr>
          <p:cNvPr id="4" name="Slide Number Placeholder 3"/>
          <p:cNvSpPr>
            <a:spLocks noGrp="1"/>
          </p:cNvSpPr>
          <p:nvPr>
            <p:ph type="sldNum" sz="quarter" idx="10"/>
          </p:nvPr>
        </p:nvSpPr>
        <p:spPr/>
        <p:txBody>
          <a:bodyPr/>
          <a:lstStyle/>
          <a:p>
            <a:fld id="{DE3C6241-D2A8-43BE-887E-11C3896CD827}" type="slidenum">
              <a:rPr lang="en-GB" smtClean="0"/>
              <a:t>8</a:t>
            </a:fld>
            <a:endParaRPr lang="en-GB"/>
          </a:p>
        </p:txBody>
      </p:sp>
    </p:spTree>
    <p:extLst>
      <p:ext uri="{BB962C8B-B14F-4D97-AF65-F5344CB8AC3E}">
        <p14:creationId xmlns:p14="http://schemas.microsoft.com/office/powerpoint/2010/main" val="26571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10</a:t>
            </a:fld>
            <a:endParaRPr lang="en-GB"/>
          </a:p>
        </p:txBody>
      </p:sp>
    </p:spTree>
    <p:extLst>
      <p:ext uri="{BB962C8B-B14F-4D97-AF65-F5344CB8AC3E}">
        <p14:creationId xmlns:p14="http://schemas.microsoft.com/office/powerpoint/2010/main" val="941827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performance characteristics of large-scale APIs are different from web apps </a:t>
            </a:r>
          </a:p>
          <a:p>
            <a:endParaRPr lang="en-GB" dirty="0"/>
          </a:p>
          <a:p>
            <a:endParaRPr lang="en-GB" dirty="0"/>
          </a:p>
          <a:p>
            <a:r>
              <a:rPr lang="en-GB" dirty="0"/>
              <a:t>This means you should use stateless services!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may need to cache some long-lived, little changed, frequently used objects from persistent storage into memory, but if you cache too much (e.g. sticky sessions with users) that changes too often, then you may not be able to scale horizontally and load balance across multiple nodes. Be as stateless as possible, but no more.</a:t>
            </a:r>
          </a:p>
          <a:p>
            <a:endParaRPr lang="en-GB" dirty="0"/>
          </a:p>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11</a:t>
            </a:fld>
            <a:endParaRPr lang="en-GB"/>
          </a:p>
        </p:txBody>
      </p:sp>
    </p:spTree>
    <p:extLst>
      <p:ext uri="{BB962C8B-B14F-4D97-AF65-F5344CB8AC3E}">
        <p14:creationId xmlns:p14="http://schemas.microsoft.com/office/powerpoint/2010/main" val="292148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Using a 200 status code for every response:</a:t>
            </a:r>
          </a:p>
          <a:p>
            <a:r>
              <a:rPr lang="en-GB" dirty="0"/>
              <a:t>This anti-pattern is common for SOAP-like RPC APIs. Using a 200 status code for all your responses is incorrect because you end up having to reinvent an error-indication in your response body instead, and nobody knows your new standard.</a:t>
            </a:r>
          </a:p>
          <a:p>
            <a:endParaRPr lang="en-GB" dirty="0"/>
          </a:p>
          <a:p>
            <a:r>
              <a:rPr lang="en-GB" dirty="0"/>
              <a:t>It’s also extremely confusing in the cases that an error has occurred because a status code of 200 means everything is ok. </a:t>
            </a:r>
          </a:p>
          <a:p>
            <a:endParaRPr lang="en-GB" dirty="0"/>
          </a:p>
          <a:p>
            <a:r>
              <a:rPr lang="en-GB" b="1" dirty="0"/>
              <a:t>Using a 500 status code for all errors:</a:t>
            </a:r>
          </a:p>
          <a:p>
            <a:r>
              <a:rPr lang="en-GB" dirty="0"/>
              <a:t>This anti-pattern is common because 500 is what most frameworks will do when a web application throws an uncaught exception, and so it becomes convenient to just throw exceptions and not worry about the repercussions. </a:t>
            </a:r>
          </a:p>
          <a:p>
            <a:endParaRPr lang="en-GB" dirty="0"/>
          </a:p>
          <a:p>
            <a:r>
              <a:rPr lang="en-GB" dirty="0"/>
              <a:t>Throwing lots of 500s (erroneously, when you should be using a 4xx) can end up with your cloud provider tearing down your server and re-provisioning it, imagining it to be defective.</a:t>
            </a:r>
          </a:p>
          <a:p>
            <a:endParaRPr lang="en-GB" dirty="0"/>
          </a:p>
          <a:p>
            <a:r>
              <a:rPr lang="en-GB" b="1" dirty="0"/>
              <a:t>Logging 400-level codes at ‘error’ level:</a:t>
            </a:r>
          </a:p>
          <a:p>
            <a:r>
              <a:rPr lang="en-GB" dirty="0"/>
              <a:t>Logging is pretty important to measuring the quality of implementation of an API, and learning about specific defects. The ‘error’ level in your logs should be a way to indicate “things that should not have happened that are within this application’s control”, so that you actually have a hope of attempting a zero-error policy. </a:t>
            </a:r>
          </a:p>
          <a:p>
            <a:endParaRPr lang="en-GB" dirty="0"/>
          </a:p>
          <a:p>
            <a:r>
              <a:rPr lang="en-GB" dirty="0"/>
              <a:t>400 level codes are errors, but they’re client errors, and not your server application’s error, so they should not be logged as errors along with your 5xx-level errors (of course you might still log them as “info” level)</a:t>
            </a:r>
          </a:p>
          <a:p>
            <a:endParaRPr lang="en-GB" dirty="0"/>
          </a:p>
        </p:txBody>
      </p:sp>
      <p:sp>
        <p:nvSpPr>
          <p:cNvPr id="4" name="Slide Number Placeholder 3"/>
          <p:cNvSpPr>
            <a:spLocks noGrp="1"/>
          </p:cNvSpPr>
          <p:nvPr>
            <p:ph type="sldNum" sz="quarter" idx="10"/>
          </p:nvPr>
        </p:nvSpPr>
        <p:spPr/>
        <p:txBody>
          <a:bodyPr/>
          <a:lstStyle/>
          <a:p>
            <a:fld id="{DE3C6241-D2A8-43BE-887E-11C3896CD827}" type="slidenum">
              <a:rPr lang="en-GB" smtClean="0"/>
              <a:t>12</a:t>
            </a:fld>
            <a:endParaRPr lang="en-GB"/>
          </a:p>
        </p:txBody>
      </p:sp>
    </p:spTree>
    <p:extLst>
      <p:ext uri="{BB962C8B-B14F-4D97-AF65-F5344CB8AC3E}">
        <p14:creationId xmlns:p14="http://schemas.microsoft.com/office/powerpoint/2010/main" val="73178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not leaky security, once you’re </a:t>
            </a:r>
            <a:r>
              <a:rPr lang="en-GB" dirty="0" err="1"/>
              <a:t>Auth</a:t>
            </a:r>
            <a:r>
              <a:rPr lang="en-GB" dirty="0"/>
              <a:t> and </a:t>
            </a:r>
            <a:r>
              <a:rPr lang="en-GB" dirty="0" err="1"/>
              <a:t>Auth’ed</a:t>
            </a:r>
            <a:r>
              <a:rPr lang="en-GB" dirty="0"/>
              <a:t>, you should be able to leak hints</a:t>
            </a:r>
          </a:p>
          <a:p>
            <a:endParaRPr lang="en-GB" dirty="0"/>
          </a:p>
          <a:p>
            <a:endParaRPr lang="en-GB" dirty="0"/>
          </a:p>
          <a:p>
            <a:r>
              <a:rPr lang="en-GB" dirty="0"/>
              <a:t>Don’t throw straight 500 errors, validate properly!</a:t>
            </a:r>
          </a:p>
        </p:txBody>
      </p:sp>
      <p:sp>
        <p:nvSpPr>
          <p:cNvPr id="4" name="Slide Number Placeholder 3"/>
          <p:cNvSpPr>
            <a:spLocks noGrp="1"/>
          </p:cNvSpPr>
          <p:nvPr>
            <p:ph type="sldNum" sz="quarter" idx="10"/>
          </p:nvPr>
        </p:nvSpPr>
        <p:spPr/>
        <p:txBody>
          <a:bodyPr/>
          <a:lstStyle/>
          <a:p>
            <a:fld id="{DE3C6241-D2A8-43BE-887E-11C3896CD827}" type="slidenum">
              <a:rPr lang="en-GB" smtClean="0"/>
              <a:t>13</a:t>
            </a:fld>
            <a:endParaRPr lang="en-GB"/>
          </a:p>
        </p:txBody>
      </p:sp>
    </p:spTree>
    <p:extLst>
      <p:ext uri="{BB962C8B-B14F-4D97-AF65-F5344CB8AC3E}">
        <p14:creationId xmlns:p14="http://schemas.microsoft.com/office/powerpoint/2010/main" val="271759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919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57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245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393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8304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966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201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58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07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77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26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1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02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873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45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52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61BEF0D-F0BB-DE4B-95CE-6DB70DBA9567}" type="datetimeFigureOut">
              <a:rPr lang="en-US" smtClean="0"/>
              <a:pPr/>
              <a:t>6/6/2018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13385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FB0B-1B6B-4B76-9DAB-8132141C473E}"/>
              </a:ext>
            </a:extLst>
          </p:cNvPr>
          <p:cNvSpPr>
            <a:spLocks noGrp="1"/>
          </p:cNvSpPr>
          <p:nvPr>
            <p:ph type="ctrTitle"/>
          </p:nvPr>
        </p:nvSpPr>
        <p:spPr>
          <a:xfrm>
            <a:off x="519289" y="1964267"/>
            <a:ext cx="10640836" cy="2421464"/>
          </a:xfrm>
        </p:spPr>
        <p:txBody>
          <a:bodyPr/>
          <a:lstStyle/>
          <a:p>
            <a:r>
              <a:rPr lang="en-GB" dirty="0"/>
              <a:t>Top 10 Common RESTful API Mistakes</a:t>
            </a:r>
          </a:p>
        </p:txBody>
      </p:sp>
      <p:sp>
        <p:nvSpPr>
          <p:cNvPr id="3" name="Subtitle 2">
            <a:extLst>
              <a:ext uri="{FF2B5EF4-FFF2-40B4-BE49-F238E27FC236}">
                <a16:creationId xmlns:a16="http://schemas.microsoft.com/office/drawing/2014/main" id="{5E379178-EA64-480B-8AA4-8C824F1A99F1}"/>
              </a:ext>
            </a:extLst>
          </p:cNvPr>
          <p:cNvSpPr>
            <a:spLocks noGrp="1"/>
          </p:cNvSpPr>
          <p:nvPr>
            <p:ph type="subTitle" idx="1"/>
          </p:nvPr>
        </p:nvSpPr>
        <p:spPr>
          <a:xfrm rot="21420000">
            <a:off x="1397221" y="4640627"/>
            <a:ext cx="9755187" cy="550333"/>
          </a:xfrm>
        </p:spPr>
        <p:txBody>
          <a:bodyPr/>
          <a:lstStyle/>
          <a:p>
            <a:r>
              <a:rPr lang="en-GB" dirty="0"/>
              <a:t>Andrew Norman and Jeff Watkins </a:t>
            </a:r>
          </a:p>
          <a:p>
            <a:r>
              <a:rPr lang="en-GB" dirty="0"/>
              <a:t>June 2018</a:t>
            </a:r>
          </a:p>
        </p:txBody>
      </p:sp>
    </p:spTree>
    <p:extLst>
      <p:ext uri="{BB962C8B-B14F-4D97-AF65-F5344CB8AC3E}">
        <p14:creationId xmlns:p14="http://schemas.microsoft.com/office/powerpoint/2010/main" val="422082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9ABC-C7D6-48B4-A25F-C00A79D1FC16}"/>
              </a:ext>
            </a:extLst>
          </p:cNvPr>
          <p:cNvSpPr>
            <a:spLocks noGrp="1"/>
          </p:cNvSpPr>
          <p:nvPr>
            <p:ph type="title"/>
          </p:nvPr>
        </p:nvSpPr>
        <p:spPr/>
        <p:txBody>
          <a:bodyPr/>
          <a:lstStyle/>
          <a:p>
            <a:r>
              <a:rPr lang="en-GB" dirty="0"/>
              <a:t>#4 Failing to Consider Scalability</a:t>
            </a:r>
          </a:p>
        </p:txBody>
      </p:sp>
      <p:sp>
        <p:nvSpPr>
          <p:cNvPr id="3" name="Content Placeholder 2">
            <a:extLst>
              <a:ext uri="{FF2B5EF4-FFF2-40B4-BE49-F238E27FC236}">
                <a16:creationId xmlns:a16="http://schemas.microsoft.com/office/drawing/2014/main" id="{8E597787-6434-449A-8FF4-E9AD09DDED26}"/>
              </a:ext>
            </a:extLst>
          </p:cNvPr>
          <p:cNvSpPr>
            <a:spLocks noGrp="1"/>
          </p:cNvSpPr>
          <p:nvPr>
            <p:ph sz="quarter" idx="13"/>
          </p:nvPr>
        </p:nvSpPr>
        <p:spPr/>
        <p:txBody>
          <a:bodyPr>
            <a:normAutofit/>
          </a:bodyPr>
          <a:lstStyle/>
          <a:p>
            <a:r>
              <a:rPr lang="en-GB" dirty="0"/>
              <a:t>If you do not design for scalability and do not plan for additional capacity buffers, then you may become a victim of your API’s success</a:t>
            </a:r>
          </a:p>
          <a:p>
            <a:r>
              <a:rPr lang="en-GB" dirty="0"/>
              <a:t>Not having agreed NFRs means it’s unknown if you’ll be able to scale</a:t>
            </a:r>
          </a:p>
          <a:p>
            <a:r>
              <a:rPr lang="en-GB" dirty="0"/>
              <a:t>Having single points of failure in your stack</a:t>
            </a:r>
          </a:p>
          <a:p>
            <a:r>
              <a:rPr lang="en-GB" dirty="0"/>
              <a:t>Forgetting caching is another key mistake</a:t>
            </a:r>
          </a:p>
          <a:p>
            <a:r>
              <a:rPr lang="en-GB" dirty="0"/>
              <a:t>Relying on committed ACID compliant data-stores exclusively</a:t>
            </a:r>
          </a:p>
          <a:p>
            <a:endParaRPr lang="en-GB" dirty="0"/>
          </a:p>
        </p:txBody>
      </p:sp>
    </p:spTree>
    <p:extLst>
      <p:ext uri="{BB962C8B-B14F-4D97-AF65-F5344CB8AC3E}">
        <p14:creationId xmlns:p14="http://schemas.microsoft.com/office/powerpoint/2010/main" val="100051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A4B5-2F85-42FA-AF23-54BFCE727A2B}"/>
              </a:ext>
            </a:extLst>
          </p:cNvPr>
          <p:cNvSpPr>
            <a:spLocks noGrp="1"/>
          </p:cNvSpPr>
          <p:nvPr>
            <p:ph type="title"/>
          </p:nvPr>
        </p:nvSpPr>
        <p:spPr/>
        <p:txBody>
          <a:bodyPr/>
          <a:lstStyle/>
          <a:p>
            <a:r>
              <a:rPr lang="en-GB" dirty="0"/>
              <a:t>Design your API to Scale</a:t>
            </a:r>
          </a:p>
        </p:txBody>
      </p:sp>
      <p:sp>
        <p:nvSpPr>
          <p:cNvPr id="3" name="Content Placeholder 2">
            <a:extLst>
              <a:ext uri="{FF2B5EF4-FFF2-40B4-BE49-F238E27FC236}">
                <a16:creationId xmlns:a16="http://schemas.microsoft.com/office/drawing/2014/main" id="{32C1E8A7-9451-4BBB-81DB-DA00E7159A75}"/>
              </a:ext>
            </a:extLst>
          </p:cNvPr>
          <p:cNvSpPr>
            <a:spLocks noGrp="1"/>
          </p:cNvSpPr>
          <p:nvPr>
            <p:ph sz="quarter" idx="13"/>
          </p:nvPr>
        </p:nvSpPr>
        <p:spPr/>
        <p:txBody>
          <a:bodyPr>
            <a:normAutofit/>
          </a:bodyPr>
          <a:lstStyle/>
          <a:p>
            <a:r>
              <a:rPr lang="en-GB" dirty="0"/>
              <a:t>have dedicated servers that just serve APIs</a:t>
            </a:r>
          </a:p>
          <a:p>
            <a:r>
              <a:rPr lang="en-GB" dirty="0"/>
              <a:t>Design your service so that it can be cloned horizontally</a:t>
            </a:r>
          </a:p>
          <a:p>
            <a:r>
              <a:rPr lang="en-GB" dirty="0"/>
              <a:t>separately-tune your API Servers</a:t>
            </a:r>
          </a:p>
          <a:p>
            <a:r>
              <a:rPr lang="en-GB" dirty="0"/>
              <a:t>API servers should be able to crash and not affect the rest of the system</a:t>
            </a:r>
          </a:p>
          <a:p>
            <a:r>
              <a:rPr lang="en-GB" dirty="0"/>
              <a:t>Embrace eventual consistency, for when current data is less important</a:t>
            </a:r>
          </a:p>
          <a:p>
            <a:r>
              <a:rPr lang="en-GB" dirty="0"/>
              <a:t>Implement caching intelligently</a:t>
            </a:r>
          </a:p>
        </p:txBody>
      </p:sp>
    </p:spTree>
    <p:extLst>
      <p:ext uri="{BB962C8B-B14F-4D97-AF65-F5344CB8AC3E}">
        <p14:creationId xmlns:p14="http://schemas.microsoft.com/office/powerpoint/2010/main" val="415496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E5DE-488E-4BFD-ACD9-524C2F9DDDED}"/>
              </a:ext>
            </a:extLst>
          </p:cNvPr>
          <p:cNvSpPr>
            <a:spLocks noGrp="1"/>
          </p:cNvSpPr>
          <p:nvPr>
            <p:ph type="title"/>
          </p:nvPr>
        </p:nvSpPr>
        <p:spPr/>
        <p:txBody>
          <a:bodyPr/>
          <a:lstStyle/>
          <a:p>
            <a:r>
              <a:rPr lang="en-GB" dirty="0"/>
              <a:t>#5 Abusing Status Codes</a:t>
            </a:r>
          </a:p>
        </p:txBody>
      </p:sp>
      <p:sp>
        <p:nvSpPr>
          <p:cNvPr id="3" name="Content Placeholder 2">
            <a:extLst>
              <a:ext uri="{FF2B5EF4-FFF2-40B4-BE49-F238E27FC236}">
                <a16:creationId xmlns:a16="http://schemas.microsoft.com/office/drawing/2014/main" id="{6A4FDC24-401A-45BA-B242-256804C3711E}"/>
              </a:ext>
            </a:extLst>
          </p:cNvPr>
          <p:cNvSpPr>
            <a:spLocks noGrp="1"/>
          </p:cNvSpPr>
          <p:nvPr>
            <p:ph sz="quarter" idx="13"/>
          </p:nvPr>
        </p:nvSpPr>
        <p:spPr/>
        <p:txBody>
          <a:bodyPr>
            <a:normAutofit/>
          </a:bodyPr>
          <a:lstStyle/>
          <a:p>
            <a:r>
              <a:rPr lang="en-GB" dirty="0"/>
              <a:t>Using confusing or non-standard Status Codes is a common mistake</a:t>
            </a:r>
          </a:p>
          <a:p>
            <a:r>
              <a:rPr lang="en-GB" dirty="0"/>
              <a:t>A bad API error message will cause an increase in support tickets and wasted time</a:t>
            </a:r>
          </a:p>
          <a:p>
            <a:r>
              <a:rPr lang="en-GB" dirty="0"/>
              <a:t>Do not tunnel failure through 200</a:t>
            </a:r>
          </a:p>
          <a:p>
            <a:r>
              <a:rPr lang="en-GB" dirty="0"/>
              <a:t>Do not expect to return 5xx errors, especially not for validation!</a:t>
            </a:r>
          </a:p>
          <a:p>
            <a:r>
              <a:rPr lang="en-GB" dirty="0"/>
              <a:t>Logging 4xx, errors as errors in your log. They’re not server errors!</a:t>
            </a:r>
          </a:p>
        </p:txBody>
      </p:sp>
    </p:spTree>
    <p:extLst>
      <p:ext uri="{BB962C8B-B14F-4D97-AF65-F5344CB8AC3E}">
        <p14:creationId xmlns:p14="http://schemas.microsoft.com/office/powerpoint/2010/main" val="226295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F2F-9987-4DDA-83AD-A3649F8047C1}"/>
              </a:ext>
            </a:extLst>
          </p:cNvPr>
          <p:cNvSpPr>
            <a:spLocks noGrp="1"/>
          </p:cNvSpPr>
          <p:nvPr>
            <p:ph type="title"/>
          </p:nvPr>
        </p:nvSpPr>
        <p:spPr/>
        <p:txBody>
          <a:bodyPr/>
          <a:lstStyle/>
          <a:p>
            <a:r>
              <a:rPr lang="en-GB" dirty="0"/>
              <a:t>Appropriate use of Status Codes</a:t>
            </a:r>
          </a:p>
        </p:txBody>
      </p:sp>
      <p:sp>
        <p:nvSpPr>
          <p:cNvPr id="3" name="Content Placeholder 2">
            <a:extLst>
              <a:ext uri="{FF2B5EF4-FFF2-40B4-BE49-F238E27FC236}">
                <a16:creationId xmlns:a16="http://schemas.microsoft.com/office/drawing/2014/main" id="{FCBFC043-F214-4C24-9B4F-8ACAC23F6382}"/>
              </a:ext>
            </a:extLst>
          </p:cNvPr>
          <p:cNvSpPr>
            <a:spLocks noGrp="1"/>
          </p:cNvSpPr>
          <p:nvPr>
            <p:ph sz="quarter" idx="13"/>
          </p:nvPr>
        </p:nvSpPr>
        <p:spPr/>
        <p:txBody>
          <a:bodyPr/>
          <a:lstStyle/>
          <a:p>
            <a:r>
              <a:rPr lang="en-GB" dirty="0"/>
              <a:t>A good API error message will allow developers to quickly find why, and how, they can fix a failed call</a:t>
            </a:r>
          </a:p>
          <a:p>
            <a:r>
              <a:rPr lang="en-GB" dirty="0"/>
              <a:t>Understand the HTTP standard and the five families: 1xx, 2xx, 3xx, 4xx and 5xx </a:t>
            </a:r>
          </a:p>
          <a:p>
            <a:r>
              <a:rPr lang="en-GB" dirty="0"/>
              <a:t>APIs should probably use at least the 2xx, 4xx and 5xx codes</a:t>
            </a:r>
          </a:p>
          <a:p>
            <a:r>
              <a:rPr lang="en-GB" dirty="0"/>
              <a:t>2xx for success</a:t>
            </a:r>
          </a:p>
          <a:p>
            <a:r>
              <a:rPr lang="en-GB" dirty="0"/>
              <a:t>4xx for client errors (validation, authorisation etc.)</a:t>
            </a:r>
          </a:p>
          <a:p>
            <a:r>
              <a:rPr lang="en-GB" dirty="0"/>
              <a:t>5xx for downstream service errors</a:t>
            </a:r>
          </a:p>
          <a:p>
            <a:endParaRPr lang="en-GB" dirty="0"/>
          </a:p>
        </p:txBody>
      </p:sp>
    </p:spTree>
    <p:extLst>
      <p:ext uri="{BB962C8B-B14F-4D97-AF65-F5344CB8AC3E}">
        <p14:creationId xmlns:p14="http://schemas.microsoft.com/office/powerpoint/2010/main" val="257444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85AF-1873-4408-B25F-548100C703F3}"/>
              </a:ext>
            </a:extLst>
          </p:cNvPr>
          <p:cNvSpPr>
            <a:spLocks noGrp="1"/>
          </p:cNvSpPr>
          <p:nvPr>
            <p:ph type="title"/>
          </p:nvPr>
        </p:nvSpPr>
        <p:spPr/>
        <p:txBody>
          <a:bodyPr/>
          <a:lstStyle/>
          <a:p>
            <a:r>
              <a:rPr lang="en-GB" dirty="0"/>
              <a:t>#6 Ignoring versioning</a:t>
            </a:r>
          </a:p>
        </p:txBody>
      </p:sp>
      <p:sp>
        <p:nvSpPr>
          <p:cNvPr id="3" name="Content Placeholder 2">
            <a:extLst>
              <a:ext uri="{FF2B5EF4-FFF2-40B4-BE49-F238E27FC236}">
                <a16:creationId xmlns:a16="http://schemas.microsoft.com/office/drawing/2014/main" id="{1C6EC53E-CC8A-46F8-821B-D1BAE9B0A418}"/>
              </a:ext>
            </a:extLst>
          </p:cNvPr>
          <p:cNvSpPr>
            <a:spLocks noGrp="1"/>
          </p:cNvSpPr>
          <p:nvPr>
            <p:ph sz="quarter" idx="13"/>
          </p:nvPr>
        </p:nvSpPr>
        <p:spPr/>
        <p:txBody>
          <a:bodyPr/>
          <a:lstStyle/>
          <a:p>
            <a:r>
              <a:rPr lang="en-GB" dirty="0"/>
              <a:t>Not appropriately versioning APIs and interfaces between microservices</a:t>
            </a:r>
            <a:endParaRPr lang="en-GB" b="1" dirty="0"/>
          </a:p>
          <a:p>
            <a:r>
              <a:rPr lang="en-GB" dirty="0"/>
              <a:t>Things change, and so will your API </a:t>
            </a:r>
          </a:p>
          <a:p>
            <a:r>
              <a:rPr lang="en-GB" dirty="0"/>
              <a:t>Not choosing your strategy early (before the first adopters) will cause problems</a:t>
            </a:r>
          </a:p>
          <a:p>
            <a:r>
              <a:rPr lang="en-GB" dirty="0"/>
              <a:t>when the API is updated without backwards compatibility, the contract is broken</a:t>
            </a:r>
          </a:p>
          <a:p>
            <a:r>
              <a:rPr lang="en-GB" dirty="0"/>
              <a:t>Or you end up cloning APIs (hard to maintain)</a:t>
            </a:r>
          </a:p>
          <a:p>
            <a:r>
              <a:rPr lang="en-GB" dirty="0"/>
              <a:t>There are different versioning approaches; understand the trade-offs and choose one </a:t>
            </a:r>
          </a:p>
        </p:txBody>
      </p:sp>
    </p:spTree>
    <p:extLst>
      <p:ext uri="{BB962C8B-B14F-4D97-AF65-F5344CB8AC3E}">
        <p14:creationId xmlns:p14="http://schemas.microsoft.com/office/powerpoint/2010/main" val="368545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F7B7-CF43-4B27-A78E-3CE9C6C14C7C}"/>
              </a:ext>
            </a:extLst>
          </p:cNvPr>
          <p:cNvSpPr>
            <a:spLocks noGrp="1"/>
          </p:cNvSpPr>
          <p:nvPr>
            <p:ph type="title"/>
          </p:nvPr>
        </p:nvSpPr>
        <p:spPr/>
        <p:txBody>
          <a:bodyPr/>
          <a:lstStyle/>
          <a:p>
            <a:r>
              <a:rPr lang="en-GB" dirty="0"/>
              <a:t>Types of Versioning</a:t>
            </a:r>
          </a:p>
        </p:txBody>
      </p:sp>
      <p:sp>
        <p:nvSpPr>
          <p:cNvPr id="3" name="Content Placeholder 2">
            <a:extLst>
              <a:ext uri="{FF2B5EF4-FFF2-40B4-BE49-F238E27FC236}">
                <a16:creationId xmlns:a16="http://schemas.microsoft.com/office/drawing/2014/main" id="{EF2E61A0-84BC-4901-AD60-D468CD369FB8}"/>
              </a:ext>
            </a:extLst>
          </p:cNvPr>
          <p:cNvSpPr>
            <a:spLocks noGrp="1"/>
          </p:cNvSpPr>
          <p:nvPr>
            <p:ph sz="quarter" idx="13"/>
          </p:nvPr>
        </p:nvSpPr>
        <p:spPr/>
        <p:txBody>
          <a:bodyPr>
            <a:normAutofit/>
          </a:bodyPr>
          <a:lstStyle/>
          <a:p>
            <a:r>
              <a:rPr lang="en-GB" dirty="0"/>
              <a:t>Several Options:</a:t>
            </a:r>
          </a:p>
          <a:p>
            <a:pPr lvl="1"/>
            <a:r>
              <a:rPr lang="en-GB" dirty="0"/>
              <a:t>Using a custom HTTP header to specify the version</a:t>
            </a:r>
          </a:p>
          <a:p>
            <a:pPr lvl="1"/>
            <a:r>
              <a:rPr lang="en-GB" dirty="0"/>
              <a:t>Using the Accept-Type header along with vendor definitions. E.g. JSON+v3</a:t>
            </a:r>
          </a:p>
          <a:p>
            <a:pPr lvl="1"/>
            <a:r>
              <a:rPr lang="en-GB" dirty="0"/>
              <a:t>Using the URL path</a:t>
            </a:r>
          </a:p>
          <a:p>
            <a:pPr lvl="1"/>
            <a:r>
              <a:rPr lang="en-GB" dirty="0"/>
              <a:t>Using query parameters</a:t>
            </a:r>
          </a:p>
          <a:p>
            <a:pPr lvl="1"/>
            <a:r>
              <a:rPr lang="en-GB" dirty="0"/>
              <a:t>Using the request body</a:t>
            </a:r>
          </a:p>
          <a:p>
            <a:r>
              <a:rPr lang="en-GB" dirty="0"/>
              <a:t>Choose one and be consistent!</a:t>
            </a:r>
          </a:p>
          <a:p>
            <a:pPr lvl="1"/>
            <a:endParaRPr lang="en-GB" dirty="0"/>
          </a:p>
        </p:txBody>
      </p:sp>
    </p:spTree>
    <p:extLst>
      <p:ext uri="{BB962C8B-B14F-4D97-AF65-F5344CB8AC3E}">
        <p14:creationId xmlns:p14="http://schemas.microsoft.com/office/powerpoint/2010/main" val="248636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7ABE-94CD-4234-944C-6AC395A4EA6D}"/>
              </a:ext>
            </a:extLst>
          </p:cNvPr>
          <p:cNvSpPr>
            <a:spLocks noGrp="1"/>
          </p:cNvSpPr>
          <p:nvPr>
            <p:ph type="title"/>
          </p:nvPr>
        </p:nvSpPr>
        <p:spPr/>
        <p:txBody>
          <a:bodyPr/>
          <a:lstStyle/>
          <a:p>
            <a:r>
              <a:rPr lang="en-GB" dirty="0"/>
              <a:t>#7 Lack of Documentation</a:t>
            </a:r>
          </a:p>
        </p:txBody>
      </p:sp>
      <p:sp>
        <p:nvSpPr>
          <p:cNvPr id="3" name="Content Placeholder 2">
            <a:extLst>
              <a:ext uri="{FF2B5EF4-FFF2-40B4-BE49-F238E27FC236}">
                <a16:creationId xmlns:a16="http://schemas.microsoft.com/office/drawing/2014/main" id="{28AFFF34-CE4A-44D8-9BD5-62FDC812C8FA}"/>
              </a:ext>
            </a:extLst>
          </p:cNvPr>
          <p:cNvSpPr>
            <a:spLocks noGrp="1"/>
          </p:cNvSpPr>
          <p:nvPr>
            <p:ph sz="quarter" idx="13"/>
          </p:nvPr>
        </p:nvSpPr>
        <p:spPr/>
        <p:txBody>
          <a:bodyPr>
            <a:normAutofit/>
          </a:bodyPr>
          <a:lstStyle/>
          <a:p>
            <a:r>
              <a:rPr lang="en-GB" dirty="0"/>
              <a:t>No usable documentation means people have to ask directly</a:t>
            </a:r>
          </a:p>
          <a:p>
            <a:r>
              <a:rPr lang="en-GB" dirty="0"/>
              <a:t>Outdated Word documents or Wikis aren’t any better</a:t>
            </a:r>
          </a:p>
          <a:p>
            <a:r>
              <a:rPr lang="en-GB" dirty="0"/>
              <a:t>Exposing word documents and wikis can be hard from a security point of view</a:t>
            </a:r>
          </a:p>
          <a:p>
            <a:r>
              <a:rPr lang="en-GB" dirty="0"/>
              <a:t>No possibility of showing “future APIs”</a:t>
            </a:r>
          </a:p>
          <a:p>
            <a:endParaRPr lang="en-GB" dirty="0"/>
          </a:p>
        </p:txBody>
      </p:sp>
    </p:spTree>
    <p:extLst>
      <p:ext uri="{BB962C8B-B14F-4D97-AF65-F5344CB8AC3E}">
        <p14:creationId xmlns:p14="http://schemas.microsoft.com/office/powerpoint/2010/main" val="47146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356-0FA3-4A5B-B3C3-63C40EA4D0A0}"/>
              </a:ext>
            </a:extLst>
          </p:cNvPr>
          <p:cNvSpPr>
            <a:spLocks noGrp="1"/>
          </p:cNvSpPr>
          <p:nvPr>
            <p:ph type="title"/>
          </p:nvPr>
        </p:nvSpPr>
        <p:spPr/>
        <p:txBody>
          <a:bodyPr/>
          <a:lstStyle/>
          <a:p>
            <a:r>
              <a:rPr lang="en-GB" dirty="0"/>
              <a:t>Use Swagger/</a:t>
            </a:r>
            <a:r>
              <a:rPr lang="en-GB" dirty="0" err="1"/>
              <a:t>OpenAPI</a:t>
            </a:r>
            <a:endParaRPr lang="en-GB" dirty="0"/>
          </a:p>
        </p:txBody>
      </p:sp>
      <p:sp>
        <p:nvSpPr>
          <p:cNvPr id="3" name="Content Placeholder 2">
            <a:extLst>
              <a:ext uri="{FF2B5EF4-FFF2-40B4-BE49-F238E27FC236}">
                <a16:creationId xmlns:a16="http://schemas.microsoft.com/office/drawing/2014/main" id="{78AB2FE5-D5DC-4805-982D-175EEA6938D0}"/>
              </a:ext>
            </a:extLst>
          </p:cNvPr>
          <p:cNvSpPr>
            <a:spLocks noGrp="1"/>
          </p:cNvSpPr>
          <p:nvPr>
            <p:ph sz="quarter" idx="13"/>
          </p:nvPr>
        </p:nvSpPr>
        <p:spPr/>
        <p:txBody>
          <a:bodyPr/>
          <a:lstStyle/>
          <a:p>
            <a:r>
              <a:rPr lang="en-GB" u="sng" dirty="0"/>
              <a:t>Make it live</a:t>
            </a:r>
            <a:r>
              <a:rPr lang="en-GB" dirty="0"/>
              <a:t>… i.e. don’t hide it away in a Wiki</a:t>
            </a:r>
          </a:p>
          <a:p>
            <a:r>
              <a:rPr lang="en-GB" dirty="0"/>
              <a:t>Let your Developers go 0-to-60 and beyond </a:t>
            </a:r>
          </a:p>
          <a:p>
            <a:r>
              <a:rPr lang="en-GB" dirty="0"/>
              <a:t>Blueprint/RAML is also an option, but is being merged into </a:t>
            </a:r>
            <a:r>
              <a:rPr lang="en-GB" dirty="0" err="1"/>
              <a:t>OpenAPI</a:t>
            </a:r>
            <a:endParaRPr lang="en-GB" dirty="0"/>
          </a:p>
          <a:p>
            <a:r>
              <a:rPr lang="en-GB" dirty="0"/>
              <a:t>Make sure the documentation is accurate, clear, complete, regularly updated, and searchable</a:t>
            </a:r>
          </a:p>
          <a:p>
            <a:r>
              <a:rPr lang="en-GB" dirty="0"/>
              <a:t>Put it in an API Gateway solution</a:t>
            </a:r>
          </a:p>
        </p:txBody>
      </p:sp>
    </p:spTree>
    <p:extLst>
      <p:ext uri="{BB962C8B-B14F-4D97-AF65-F5344CB8AC3E}">
        <p14:creationId xmlns:p14="http://schemas.microsoft.com/office/powerpoint/2010/main" val="63838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AAFA-80D7-473E-A7FF-8E8B675D7950}"/>
              </a:ext>
            </a:extLst>
          </p:cNvPr>
          <p:cNvSpPr>
            <a:spLocks noGrp="1"/>
          </p:cNvSpPr>
          <p:nvPr>
            <p:ph type="title"/>
          </p:nvPr>
        </p:nvSpPr>
        <p:spPr/>
        <p:txBody>
          <a:bodyPr/>
          <a:lstStyle/>
          <a:p>
            <a:r>
              <a:rPr lang="en-GB" dirty="0"/>
              <a:t>#8 Not Having a Logging Strategy</a:t>
            </a:r>
          </a:p>
        </p:txBody>
      </p:sp>
      <p:sp>
        <p:nvSpPr>
          <p:cNvPr id="3" name="Content Placeholder 2">
            <a:extLst>
              <a:ext uri="{FF2B5EF4-FFF2-40B4-BE49-F238E27FC236}">
                <a16:creationId xmlns:a16="http://schemas.microsoft.com/office/drawing/2014/main" id="{D4869989-1BEA-45CB-85BB-D01674F2BC01}"/>
              </a:ext>
            </a:extLst>
          </p:cNvPr>
          <p:cNvSpPr>
            <a:spLocks noGrp="1"/>
          </p:cNvSpPr>
          <p:nvPr>
            <p:ph sz="quarter" idx="13"/>
          </p:nvPr>
        </p:nvSpPr>
        <p:spPr>
          <a:xfrm>
            <a:off x="685800" y="2063396"/>
            <a:ext cx="10394707" cy="3311189"/>
          </a:xfrm>
        </p:spPr>
        <p:txBody>
          <a:bodyPr>
            <a:normAutofit/>
          </a:bodyPr>
          <a:lstStyle/>
          <a:p>
            <a:r>
              <a:rPr lang="en-GB" dirty="0"/>
              <a:t>Failing to consider log aggregation and correlation early on in a microservices architecture</a:t>
            </a:r>
          </a:p>
          <a:p>
            <a:r>
              <a:rPr lang="en-GB" dirty="0"/>
              <a:t>Without good logs, its difficult to troubleshoot, plan for capacity changes and follow up with track usage</a:t>
            </a:r>
          </a:p>
          <a:p>
            <a:r>
              <a:rPr lang="en-GB" dirty="0"/>
              <a:t>Multi-node environments make it very difficult to scrape multiple logs manually</a:t>
            </a:r>
          </a:p>
        </p:txBody>
      </p:sp>
    </p:spTree>
    <p:extLst>
      <p:ext uri="{BB962C8B-B14F-4D97-AF65-F5344CB8AC3E}">
        <p14:creationId xmlns:p14="http://schemas.microsoft.com/office/powerpoint/2010/main" val="47544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44AD-CDD7-4748-8F12-8986504E9B52}"/>
              </a:ext>
            </a:extLst>
          </p:cNvPr>
          <p:cNvSpPr>
            <a:spLocks noGrp="1"/>
          </p:cNvSpPr>
          <p:nvPr>
            <p:ph type="title"/>
          </p:nvPr>
        </p:nvSpPr>
        <p:spPr/>
        <p:txBody>
          <a:bodyPr>
            <a:normAutofit fontScale="90000"/>
          </a:bodyPr>
          <a:lstStyle/>
          <a:p>
            <a:r>
              <a:rPr lang="en-GB" dirty="0"/>
              <a:t>Build in Logging from the Ground Up</a:t>
            </a:r>
          </a:p>
        </p:txBody>
      </p:sp>
      <p:sp>
        <p:nvSpPr>
          <p:cNvPr id="3" name="Content Placeholder 2">
            <a:extLst>
              <a:ext uri="{FF2B5EF4-FFF2-40B4-BE49-F238E27FC236}">
                <a16:creationId xmlns:a16="http://schemas.microsoft.com/office/drawing/2014/main" id="{7CD70AE8-91E0-4D28-B1FC-97965F1DE9F7}"/>
              </a:ext>
            </a:extLst>
          </p:cNvPr>
          <p:cNvSpPr>
            <a:spLocks noGrp="1"/>
          </p:cNvSpPr>
          <p:nvPr>
            <p:ph sz="quarter" idx="13"/>
          </p:nvPr>
        </p:nvSpPr>
        <p:spPr/>
        <p:txBody>
          <a:bodyPr/>
          <a:lstStyle/>
          <a:p>
            <a:r>
              <a:rPr lang="en-GB" dirty="0"/>
              <a:t>Anytime an HTTP request is </a:t>
            </a:r>
            <a:r>
              <a:rPr lang="en-GB" u="sng" dirty="0"/>
              <a:t>received </a:t>
            </a:r>
            <a:r>
              <a:rPr lang="en-GB" dirty="0"/>
              <a:t>by a microservice, attach a correlation/transaction ID</a:t>
            </a:r>
          </a:p>
          <a:p>
            <a:r>
              <a:rPr lang="en-GB" dirty="0"/>
              <a:t>Anytime an HTTP request is </a:t>
            </a:r>
            <a:r>
              <a:rPr lang="en-GB" u="sng" dirty="0"/>
              <a:t>sent</a:t>
            </a:r>
            <a:r>
              <a:rPr lang="en-GB" dirty="0"/>
              <a:t> by a microservice, if the correlation ID is present we simply propagate it. If it’s not present, generate a new one</a:t>
            </a:r>
          </a:p>
          <a:p>
            <a:r>
              <a:rPr lang="en-GB" dirty="0"/>
              <a:t>Consider using a “Step number” to allow for easier sequence analysis</a:t>
            </a:r>
          </a:p>
          <a:p>
            <a:r>
              <a:rPr lang="en-GB" dirty="0"/>
              <a:t>Don’t rely on the client to supply a correlation ID</a:t>
            </a:r>
          </a:p>
          <a:p>
            <a:r>
              <a:rPr lang="en-GB" dirty="0"/>
              <a:t> Monitor and log API activity across multiple nodes, use ELK or similar</a:t>
            </a:r>
          </a:p>
        </p:txBody>
      </p:sp>
    </p:spTree>
    <p:extLst>
      <p:ext uri="{BB962C8B-B14F-4D97-AF65-F5344CB8AC3E}">
        <p14:creationId xmlns:p14="http://schemas.microsoft.com/office/powerpoint/2010/main" val="39908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815A-E561-4768-8B57-69585DF448E3}"/>
              </a:ext>
            </a:extLst>
          </p:cNvPr>
          <p:cNvSpPr>
            <a:spLocks noGrp="1"/>
          </p:cNvSpPr>
          <p:nvPr>
            <p:ph type="title"/>
          </p:nvPr>
        </p:nvSpPr>
        <p:spPr/>
        <p:txBody>
          <a:bodyPr/>
          <a:lstStyle/>
          <a:p>
            <a:r>
              <a:rPr lang="en-GB" dirty="0"/>
              <a:t>Foreword</a:t>
            </a:r>
          </a:p>
        </p:txBody>
      </p:sp>
      <p:sp>
        <p:nvSpPr>
          <p:cNvPr id="3" name="Content Placeholder 2">
            <a:extLst>
              <a:ext uri="{FF2B5EF4-FFF2-40B4-BE49-F238E27FC236}">
                <a16:creationId xmlns:a16="http://schemas.microsoft.com/office/drawing/2014/main" id="{CC5EE135-6195-4A46-AED6-F2C8DD0E56F8}"/>
              </a:ext>
            </a:extLst>
          </p:cNvPr>
          <p:cNvSpPr>
            <a:spLocks noGrp="1"/>
          </p:cNvSpPr>
          <p:nvPr>
            <p:ph sz="quarter" idx="13"/>
          </p:nvPr>
        </p:nvSpPr>
        <p:spPr/>
        <p:txBody>
          <a:bodyPr>
            <a:normAutofit fontScale="92500" lnSpcReduction="20000"/>
          </a:bodyPr>
          <a:lstStyle/>
          <a:p>
            <a:r>
              <a:rPr lang="en-GB" dirty="0"/>
              <a:t>This isn’t an introduction to REST…</a:t>
            </a:r>
          </a:p>
          <a:p>
            <a:r>
              <a:rPr lang="en-GB" dirty="0"/>
              <a:t>But we do have one, if you’d like it!</a:t>
            </a:r>
          </a:p>
          <a:p>
            <a:endParaRPr lang="en-GB" dirty="0"/>
          </a:p>
          <a:p>
            <a:r>
              <a:rPr lang="en-GB" dirty="0"/>
              <a:t>understand what REST is and isn’t</a:t>
            </a:r>
          </a:p>
          <a:p>
            <a:r>
              <a:rPr lang="en-GB" dirty="0"/>
              <a:t>REST != Web != HTTP</a:t>
            </a:r>
          </a:p>
          <a:p>
            <a:endParaRPr lang="en-GB" dirty="0"/>
          </a:p>
          <a:p>
            <a:r>
              <a:rPr lang="en-GB" dirty="0"/>
              <a:t>Today we will present our “Top 10” REST API Mistakes…</a:t>
            </a:r>
          </a:p>
          <a:p>
            <a:r>
              <a:rPr lang="en-GB" dirty="0"/>
              <a:t>… and how to avoid or fix them!</a:t>
            </a:r>
          </a:p>
          <a:p>
            <a:endParaRPr lang="en-GB" dirty="0"/>
          </a:p>
        </p:txBody>
      </p:sp>
    </p:spTree>
    <p:extLst>
      <p:ext uri="{BB962C8B-B14F-4D97-AF65-F5344CB8AC3E}">
        <p14:creationId xmlns:p14="http://schemas.microsoft.com/office/powerpoint/2010/main" val="386681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7AAA-F605-49BD-A15E-DBDAA77FEA13}"/>
              </a:ext>
            </a:extLst>
          </p:cNvPr>
          <p:cNvSpPr>
            <a:spLocks noGrp="1"/>
          </p:cNvSpPr>
          <p:nvPr>
            <p:ph type="title"/>
          </p:nvPr>
        </p:nvSpPr>
        <p:spPr/>
        <p:txBody>
          <a:bodyPr/>
          <a:lstStyle/>
          <a:p>
            <a:r>
              <a:rPr lang="en-GB" dirty="0"/>
              <a:t>#9 Developer Led API Design</a:t>
            </a:r>
          </a:p>
        </p:txBody>
      </p:sp>
      <p:sp>
        <p:nvSpPr>
          <p:cNvPr id="3" name="Content Placeholder 2">
            <a:extLst>
              <a:ext uri="{FF2B5EF4-FFF2-40B4-BE49-F238E27FC236}">
                <a16:creationId xmlns:a16="http://schemas.microsoft.com/office/drawing/2014/main" id="{1EF132C9-AD77-425B-A55E-491DE9BEADED}"/>
              </a:ext>
            </a:extLst>
          </p:cNvPr>
          <p:cNvSpPr>
            <a:spLocks noGrp="1"/>
          </p:cNvSpPr>
          <p:nvPr>
            <p:ph sz="quarter" idx="13"/>
          </p:nvPr>
        </p:nvSpPr>
        <p:spPr/>
        <p:txBody>
          <a:bodyPr/>
          <a:lstStyle/>
          <a:p>
            <a:r>
              <a:rPr lang="en-GB" dirty="0"/>
              <a:t>Decisions being made in a vacuum without consideration of business needs or priorities</a:t>
            </a:r>
          </a:p>
          <a:p>
            <a:r>
              <a:rPr lang="en-GB" dirty="0"/>
              <a:t>API design reflecting schemas or technical concerns</a:t>
            </a:r>
          </a:p>
          <a:p>
            <a:r>
              <a:rPr lang="en-GB" dirty="0"/>
              <a:t>APIs built that nobody will ever use</a:t>
            </a:r>
          </a:p>
          <a:p>
            <a:r>
              <a:rPr lang="en-GB" dirty="0"/>
              <a:t>APIs built in the wrong priority order</a:t>
            </a:r>
          </a:p>
        </p:txBody>
      </p:sp>
    </p:spTree>
    <p:extLst>
      <p:ext uri="{BB962C8B-B14F-4D97-AF65-F5344CB8AC3E}">
        <p14:creationId xmlns:p14="http://schemas.microsoft.com/office/powerpoint/2010/main" val="54556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41D0-DB33-4506-B847-7EC6E8D2345F}"/>
              </a:ext>
            </a:extLst>
          </p:cNvPr>
          <p:cNvSpPr>
            <a:spLocks noGrp="1"/>
          </p:cNvSpPr>
          <p:nvPr>
            <p:ph type="title"/>
          </p:nvPr>
        </p:nvSpPr>
        <p:spPr/>
        <p:txBody>
          <a:bodyPr/>
          <a:lstStyle/>
          <a:p>
            <a:r>
              <a:rPr lang="en-GB" dirty="0"/>
              <a:t>Specification First Design</a:t>
            </a:r>
          </a:p>
        </p:txBody>
      </p:sp>
      <p:sp>
        <p:nvSpPr>
          <p:cNvPr id="3" name="Content Placeholder 2">
            <a:extLst>
              <a:ext uri="{FF2B5EF4-FFF2-40B4-BE49-F238E27FC236}">
                <a16:creationId xmlns:a16="http://schemas.microsoft.com/office/drawing/2014/main" id="{BE0C911C-56E7-458B-BB37-9469ABC32ED6}"/>
              </a:ext>
            </a:extLst>
          </p:cNvPr>
          <p:cNvSpPr>
            <a:spLocks noGrp="1"/>
          </p:cNvSpPr>
          <p:nvPr>
            <p:ph sz="quarter" idx="13"/>
          </p:nvPr>
        </p:nvSpPr>
        <p:spPr/>
        <p:txBody>
          <a:bodyPr/>
          <a:lstStyle/>
          <a:p>
            <a:r>
              <a:rPr lang="en-GB" dirty="0"/>
              <a:t>Make the API design driven from both the client and the provider</a:t>
            </a:r>
          </a:p>
          <a:p>
            <a:r>
              <a:rPr lang="en-GB" dirty="0"/>
              <a:t>Make it a design task</a:t>
            </a:r>
          </a:p>
          <a:p>
            <a:r>
              <a:rPr lang="en-GB" dirty="0"/>
              <a:t>Think First, Code Later - Do the design up-front</a:t>
            </a:r>
          </a:p>
          <a:p>
            <a:r>
              <a:rPr lang="en-GB" dirty="0"/>
              <a:t>Prioritise your API designs and implementations based on real needs</a:t>
            </a:r>
          </a:p>
          <a:p>
            <a:r>
              <a:rPr lang="en-GB" dirty="0"/>
              <a:t>Do not tie your API to technical implementation</a:t>
            </a:r>
          </a:p>
        </p:txBody>
      </p:sp>
    </p:spTree>
    <p:extLst>
      <p:ext uri="{BB962C8B-B14F-4D97-AF65-F5344CB8AC3E}">
        <p14:creationId xmlns:p14="http://schemas.microsoft.com/office/powerpoint/2010/main" val="319900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DF6A-8BDE-4465-9865-8F1614945260}"/>
              </a:ext>
            </a:extLst>
          </p:cNvPr>
          <p:cNvSpPr>
            <a:spLocks noGrp="1"/>
          </p:cNvSpPr>
          <p:nvPr>
            <p:ph type="title"/>
          </p:nvPr>
        </p:nvSpPr>
        <p:spPr/>
        <p:txBody>
          <a:bodyPr>
            <a:normAutofit/>
          </a:bodyPr>
          <a:lstStyle/>
          <a:p>
            <a:r>
              <a:rPr lang="en-GB" dirty="0"/>
              <a:t>#10 Polluting the API</a:t>
            </a:r>
          </a:p>
        </p:txBody>
      </p:sp>
      <p:sp>
        <p:nvSpPr>
          <p:cNvPr id="3" name="Content Placeholder 2">
            <a:extLst>
              <a:ext uri="{FF2B5EF4-FFF2-40B4-BE49-F238E27FC236}">
                <a16:creationId xmlns:a16="http://schemas.microsoft.com/office/drawing/2014/main" id="{9F667B39-624A-4409-820E-B896154AC917}"/>
              </a:ext>
            </a:extLst>
          </p:cNvPr>
          <p:cNvSpPr>
            <a:spLocks noGrp="1"/>
          </p:cNvSpPr>
          <p:nvPr>
            <p:ph sz="quarter" idx="13"/>
          </p:nvPr>
        </p:nvSpPr>
        <p:spPr/>
        <p:txBody>
          <a:bodyPr/>
          <a:lstStyle/>
          <a:p>
            <a:r>
              <a:rPr lang="en-GB" dirty="0"/>
              <a:t>Putting “Layered System” items into your </a:t>
            </a:r>
            <a:r>
              <a:rPr lang="en-GB" dirty="0" err="1"/>
              <a:t>QueryString</a:t>
            </a:r>
            <a:endParaRPr lang="en-GB" dirty="0"/>
          </a:p>
          <a:p>
            <a:r>
              <a:rPr lang="en-GB" dirty="0"/>
              <a:t>Or in the main body</a:t>
            </a:r>
          </a:p>
          <a:p>
            <a:r>
              <a:rPr lang="en-GB" dirty="0"/>
              <a:t>What is the “Layered System” constraint?</a:t>
            </a:r>
          </a:p>
          <a:p>
            <a:endParaRPr lang="en-GB" dirty="0"/>
          </a:p>
          <a:p>
            <a:r>
              <a:rPr lang="en-GB" dirty="0"/>
              <a:t>This makes your API coupled to your implementation, which is bad</a:t>
            </a:r>
          </a:p>
        </p:txBody>
      </p:sp>
    </p:spTree>
    <p:extLst>
      <p:ext uri="{BB962C8B-B14F-4D97-AF65-F5344CB8AC3E}">
        <p14:creationId xmlns:p14="http://schemas.microsoft.com/office/powerpoint/2010/main" val="4268798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293B-B3A7-497E-B389-8C3F041D2E31}"/>
              </a:ext>
            </a:extLst>
          </p:cNvPr>
          <p:cNvSpPr>
            <a:spLocks noGrp="1"/>
          </p:cNvSpPr>
          <p:nvPr>
            <p:ph type="title"/>
          </p:nvPr>
        </p:nvSpPr>
        <p:spPr/>
        <p:txBody>
          <a:bodyPr/>
          <a:lstStyle/>
          <a:p>
            <a:r>
              <a:rPr lang="en-GB" dirty="0"/>
              <a:t>Use Headers Appropriately</a:t>
            </a:r>
          </a:p>
        </p:txBody>
      </p:sp>
      <p:sp>
        <p:nvSpPr>
          <p:cNvPr id="3" name="Content Placeholder 2">
            <a:extLst>
              <a:ext uri="{FF2B5EF4-FFF2-40B4-BE49-F238E27FC236}">
                <a16:creationId xmlns:a16="http://schemas.microsoft.com/office/drawing/2014/main" id="{46C3F239-50B3-4B5C-9558-ECA3754B9252}"/>
              </a:ext>
            </a:extLst>
          </p:cNvPr>
          <p:cNvSpPr>
            <a:spLocks noGrp="1"/>
          </p:cNvSpPr>
          <p:nvPr>
            <p:ph sz="quarter" idx="13"/>
          </p:nvPr>
        </p:nvSpPr>
        <p:spPr/>
        <p:txBody>
          <a:bodyPr/>
          <a:lstStyle/>
          <a:p>
            <a:r>
              <a:rPr lang="en-GB" dirty="0"/>
              <a:t>URLs for identification, Body for meaning, Headers for layered system</a:t>
            </a:r>
          </a:p>
          <a:p>
            <a:r>
              <a:rPr lang="en-GB" dirty="0"/>
              <a:t>Use Headers for the purpose of Layered System implementation</a:t>
            </a:r>
          </a:p>
          <a:p>
            <a:r>
              <a:rPr lang="en-GB" dirty="0"/>
              <a:t>Caching</a:t>
            </a:r>
          </a:p>
          <a:p>
            <a:r>
              <a:rPr lang="en-GB" dirty="0"/>
              <a:t>Security</a:t>
            </a:r>
          </a:p>
          <a:p>
            <a:r>
              <a:rPr lang="en-GB" dirty="0"/>
              <a:t>Optimistic locking</a:t>
            </a:r>
          </a:p>
          <a:p>
            <a:r>
              <a:rPr lang="en-GB" dirty="0"/>
              <a:t>Content type</a:t>
            </a:r>
          </a:p>
          <a:p>
            <a:endParaRPr lang="en-GB" dirty="0"/>
          </a:p>
        </p:txBody>
      </p:sp>
    </p:spTree>
    <p:extLst>
      <p:ext uri="{BB962C8B-B14F-4D97-AF65-F5344CB8AC3E}">
        <p14:creationId xmlns:p14="http://schemas.microsoft.com/office/powerpoint/2010/main" val="149281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445D15-0AA6-4250-853E-7D432E6BE7EC}"/>
              </a:ext>
            </a:extLst>
          </p:cNvPr>
          <p:cNvSpPr>
            <a:spLocks noGrp="1"/>
          </p:cNvSpPr>
          <p:nvPr>
            <p:ph type="ctrTitle"/>
          </p:nvPr>
        </p:nvSpPr>
        <p:spPr/>
        <p:txBody>
          <a:bodyPr/>
          <a:lstStyle/>
          <a:p>
            <a:r>
              <a:rPr lang="en-GB" dirty="0"/>
              <a:t>The End!</a:t>
            </a:r>
          </a:p>
        </p:txBody>
      </p:sp>
      <p:sp>
        <p:nvSpPr>
          <p:cNvPr id="5" name="Subtitle 4">
            <a:extLst>
              <a:ext uri="{FF2B5EF4-FFF2-40B4-BE49-F238E27FC236}">
                <a16:creationId xmlns:a16="http://schemas.microsoft.com/office/drawing/2014/main" id="{1D93A004-42FC-44A7-B19C-71B3A032A39A}"/>
              </a:ext>
            </a:extLst>
          </p:cNvPr>
          <p:cNvSpPr>
            <a:spLocks noGrp="1"/>
          </p:cNvSpPr>
          <p:nvPr>
            <p:ph type="subTitle" idx="1"/>
          </p:nvPr>
        </p:nvSpPr>
        <p:spPr/>
        <p:txBody>
          <a:bodyPr/>
          <a:lstStyle/>
          <a:p>
            <a:r>
              <a:rPr lang="en-GB" dirty="0"/>
              <a:t>Any Questions?</a:t>
            </a:r>
          </a:p>
        </p:txBody>
      </p:sp>
    </p:spTree>
    <p:extLst>
      <p:ext uri="{BB962C8B-B14F-4D97-AF65-F5344CB8AC3E}">
        <p14:creationId xmlns:p14="http://schemas.microsoft.com/office/powerpoint/2010/main" val="171477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E77B-7DC9-4BF7-AA67-6CB18459F3FD}"/>
              </a:ext>
            </a:extLst>
          </p:cNvPr>
          <p:cNvSpPr>
            <a:spLocks noGrp="1"/>
          </p:cNvSpPr>
          <p:nvPr>
            <p:ph type="title"/>
          </p:nvPr>
        </p:nvSpPr>
        <p:spPr/>
        <p:txBody>
          <a:bodyPr/>
          <a:lstStyle/>
          <a:p>
            <a:r>
              <a:rPr lang="en-GB" dirty="0"/>
              <a:t>What we’ll Cover Today</a:t>
            </a:r>
          </a:p>
        </p:txBody>
      </p:sp>
      <p:sp>
        <p:nvSpPr>
          <p:cNvPr id="3" name="Content Placeholder 2">
            <a:extLst>
              <a:ext uri="{FF2B5EF4-FFF2-40B4-BE49-F238E27FC236}">
                <a16:creationId xmlns:a16="http://schemas.microsoft.com/office/drawing/2014/main" id="{D17D0E91-AA4A-4177-93C0-8852427F8286}"/>
              </a:ext>
            </a:extLst>
          </p:cNvPr>
          <p:cNvSpPr>
            <a:spLocks noGrp="1"/>
          </p:cNvSpPr>
          <p:nvPr>
            <p:ph sz="quarter" idx="13"/>
          </p:nvPr>
        </p:nvSpPr>
        <p:spPr/>
        <p:txBody>
          <a:bodyPr>
            <a:normAutofit/>
          </a:bodyPr>
          <a:lstStyle/>
          <a:p>
            <a:r>
              <a:rPr lang="en-GB" dirty="0"/>
              <a:t>Abusing Verbs</a:t>
            </a:r>
          </a:p>
          <a:p>
            <a:r>
              <a:rPr lang="en-GB" dirty="0"/>
              <a:t>Not using content types properly</a:t>
            </a:r>
          </a:p>
          <a:p>
            <a:r>
              <a:rPr lang="en-GB" dirty="0"/>
              <a:t>Using inferred links</a:t>
            </a:r>
          </a:p>
          <a:p>
            <a:r>
              <a:rPr lang="en-GB" dirty="0"/>
              <a:t>Not considering scalability</a:t>
            </a:r>
          </a:p>
          <a:p>
            <a:r>
              <a:rPr lang="en-GB" dirty="0"/>
              <a:t>Misusing Status Codes</a:t>
            </a:r>
          </a:p>
          <a:p>
            <a:endParaRPr lang="en-GB" dirty="0"/>
          </a:p>
        </p:txBody>
      </p:sp>
      <p:sp>
        <p:nvSpPr>
          <p:cNvPr id="4" name="Content Placeholder 3">
            <a:extLst>
              <a:ext uri="{FF2B5EF4-FFF2-40B4-BE49-F238E27FC236}">
                <a16:creationId xmlns:a16="http://schemas.microsoft.com/office/drawing/2014/main" id="{F40EDB81-FE1D-49CF-A80B-428AAEAA9540}"/>
              </a:ext>
            </a:extLst>
          </p:cNvPr>
          <p:cNvSpPr>
            <a:spLocks noGrp="1"/>
          </p:cNvSpPr>
          <p:nvPr>
            <p:ph sz="quarter" idx="14"/>
          </p:nvPr>
        </p:nvSpPr>
        <p:spPr/>
        <p:txBody>
          <a:bodyPr/>
          <a:lstStyle/>
          <a:p>
            <a:r>
              <a:rPr lang="en-GB" dirty="0"/>
              <a:t>Ignoring Versioning</a:t>
            </a:r>
          </a:p>
          <a:p>
            <a:r>
              <a:rPr lang="en-GB" dirty="0"/>
              <a:t>Failing to Document your API</a:t>
            </a:r>
          </a:p>
          <a:p>
            <a:r>
              <a:rPr lang="en-GB" dirty="0"/>
              <a:t>Not having a logging strategy</a:t>
            </a:r>
          </a:p>
          <a:p>
            <a:r>
              <a:rPr lang="en-GB" dirty="0"/>
              <a:t>Writing developer led APIs</a:t>
            </a:r>
          </a:p>
          <a:p>
            <a:r>
              <a:rPr lang="en-GB" dirty="0"/>
              <a:t>Polluting your API</a:t>
            </a:r>
          </a:p>
          <a:p>
            <a:endParaRPr lang="en-GB" dirty="0"/>
          </a:p>
        </p:txBody>
      </p:sp>
    </p:spTree>
    <p:extLst>
      <p:ext uri="{BB962C8B-B14F-4D97-AF65-F5344CB8AC3E}">
        <p14:creationId xmlns:p14="http://schemas.microsoft.com/office/powerpoint/2010/main" val="11970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96A6-27DF-4F16-9E32-EC2A308FCB66}"/>
              </a:ext>
            </a:extLst>
          </p:cNvPr>
          <p:cNvSpPr>
            <a:spLocks noGrp="1"/>
          </p:cNvSpPr>
          <p:nvPr>
            <p:ph type="title"/>
          </p:nvPr>
        </p:nvSpPr>
        <p:spPr/>
        <p:txBody>
          <a:bodyPr/>
          <a:lstStyle/>
          <a:p>
            <a:r>
              <a:rPr lang="en-GB" dirty="0"/>
              <a:t>#1 Abusing Verbs</a:t>
            </a:r>
          </a:p>
        </p:txBody>
      </p:sp>
      <p:sp>
        <p:nvSpPr>
          <p:cNvPr id="3" name="Content Placeholder 2">
            <a:extLst>
              <a:ext uri="{FF2B5EF4-FFF2-40B4-BE49-F238E27FC236}">
                <a16:creationId xmlns:a16="http://schemas.microsoft.com/office/drawing/2014/main" id="{E642BF5C-8645-43A8-A692-A0E583CDD932}"/>
              </a:ext>
            </a:extLst>
          </p:cNvPr>
          <p:cNvSpPr>
            <a:spLocks noGrp="1"/>
          </p:cNvSpPr>
          <p:nvPr>
            <p:ph sz="quarter" idx="13"/>
          </p:nvPr>
        </p:nvSpPr>
        <p:spPr/>
        <p:txBody>
          <a:bodyPr/>
          <a:lstStyle/>
          <a:p>
            <a:r>
              <a:rPr lang="en-GB" dirty="0"/>
              <a:t>Use HTTP standard verbs</a:t>
            </a:r>
          </a:p>
          <a:p>
            <a:r>
              <a:rPr lang="en-GB" dirty="0"/>
              <a:t>Do not tunnel everything through POST</a:t>
            </a:r>
          </a:p>
          <a:p>
            <a:r>
              <a:rPr lang="en-GB" dirty="0"/>
              <a:t>Do not misuse GET</a:t>
            </a:r>
          </a:p>
          <a:p>
            <a:r>
              <a:rPr lang="en-GB" dirty="0"/>
              <a:t>What is “idempotency” anyway?</a:t>
            </a:r>
          </a:p>
        </p:txBody>
      </p:sp>
    </p:spTree>
    <p:extLst>
      <p:ext uri="{BB962C8B-B14F-4D97-AF65-F5344CB8AC3E}">
        <p14:creationId xmlns:p14="http://schemas.microsoft.com/office/powerpoint/2010/main" val="280985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D250-9284-4DA1-9042-3474D45882D2}"/>
              </a:ext>
            </a:extLst>
          </p:cNvPr>
          <p:cNvSpPr>
            <a:spLocks noGrp="1"/>
          </p:cNvSpPr>
          <p:nvPr>
            <p:ph type="title"/>
          </p:nvPr>
        </p:nvSpPr>
        <p:spPr/>
        <p:txBody>
          <a:bodyPr/>
          <a:lstStyle/>
          <a:p>
            <a:r>
              <a:rPr lang="en-GB" dirty="0"/>
              <a:t>Appropriate Use of Verbs</a:t>
            </a:r>
          </a:p>
        </p:txBody>
      </p:sp>
      <p:sp>
        <p:nvSpPr>
          <p:cNvPr id="3" name="Content Placeholder 2">
            <a:extLst>
              <a:ext uri="{FF2B5EF4-FFF2-40B4-BE49-F238E27FC236}">
                <a16:creationId xmlns:a16="http://schemas.microsoft.com/office/drawing/2014/main" id="{3DC844BC-3F41-467B-B5A5-6A43204C30BD}"/>
              </a:ext>
            </a:extLst>
          </p:cNvPr>
          <p:cNvSpPr>
            <a:spLocks noGrp="1"/>
          </p:cNvSpPr>
          <p:nvPr>
            <p:ph sz="quarter" idx="13"/>
          </p:nvPr>
        </p:nvSpPr>
        <p:spPr/>
        <p:txBody>
          <a:bodyPr>
            <a:normAutofit/>
          </a:bodyPr>
          <a:lstStyle/>
          <a:p>
            <a:r>
              <a:rPr lang="en-GB" dirty="0"/>
              <a:t>Use URLs to specify </a:t>
            </a:r>
            <a:r>
              <a:rPr lang="en-GB" u="sng" dirty="0"/>
              <a:t>the resources</a:t>
            </a:r>
            <a:r>
              <a:rPr lang="en-GB" dirty="0"/>
              <a:t> you want to work with. </a:t>
            </a:r>
          </a:p>
          <a:p>
            <a:r>
              <a:rPr lang="en-GB" dirty="0"/>
              <a:t>Use the HTTP verbs to specify </a:t>
            </a:r>
            <a:r>
              <a:rPr lang="en-GB" u="sng" dirty="0"/>
              <a:t>what</a:t>
            </a:r>
            <a:r>
              <a:rPr lang="en-GB" dirty="0"/>
              <a:t> to do with this resource</a:t>
            </a:r>
          </a:p>
          <a:p>
            <a:r>
              <a:rPr lang="en-GB" dirty="0"/>
              <a:t>Read: Use </a:t>
            </a:r>
            <a:r>
              <a:rPr lang="en-GB" u="sng" dirty="0"/>
              <a:t>GET</a:t>
            </a:r>
            <a:r>
              <a:rPr lang="en-GB" dirty="0"/>
              <a:t> for reading resources</a:t>
            </a:r>
          </a:p>
          <a:p>
            <a:r>
              <a:rPr lang="en-GB" dirty="0"/>
              <a:t>Create: Use </a:t>
            </a:r>
            <a:r>
              <a:rPr lang="en-GB" u="sng" dirty="0"/>
              <a:t>POST</a:t>
            </a:r>
            <a:r>
              <a:rPr lang="en-GB" dirty="0"/>
              <a:t> or </a:t>
            </a:r>
            <a:r>
              <a:rPr lang="en-GB" u="sng" dirty="0"/>
              <a:t>PUT</a:t>
            </a:r>
            <a:r>
              <a:rPr lang="en-GB" dirty="0"/>
              <a:t> for creating new resources</a:t>
            </a:r>
          </a:p>
          <a:p>
            <a:r>
              <a:rPr lang="en-GB" dirty="0"/>
              <a:t>Update: Use </a:t>
            </a:r>
            <a:r>
              <a:rPr lang="en-GB" u="sng" dirty="0"/>
              <a:t>PUT</a:t>
            </a:r>
            <a:r>
              <a:rPr lang="en-GB" dirty="0"/>
              <a:t> and </a:t>
            </a:r>
            <a:r>
              <a:rPr lang="en-GB" u="sng" dirty="0"/>
              <a:t>PATCH</a:t>
            </a:r>
            <a:r>
              <a:rPr lang="en-GB" dirty="0"/>
              <a:t> for updating existing resources</a:t>
            </a:r>
          </a:p>
          <a:p>
            <a:r>
              <a:rPr lang="en-GB" dirty="0"/>
              <a:t>Delete: Use </a:t>
            </a:r>
            <a:r>
              <a:rPr lang="en-GB" u="sng" dirty="0"/>
              <a:t>DELETE</a:t>
            </a:r>
            <a:r>
              <a:rPr lang="en-GB" dirty="0"/>
              <a:t> for deleting existing resources</a:t>
            </a:r>
          </a:p>
          <a:p>
            <a:endParaRPr lang="en-GB" dirty="0"/>
          </a:p>
        </p:txBody>
      </p:sp>
    </p:spTree>
    <p:extLst>
      <p:ext uri="{BB962C8B-B14F-4D97-AF65-F5344CB8AC3E}">
        <p14:creationId xmlns:p14="http://schemas.microsoft.com/office/powerpoint/2010/main" val="171964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6736-6730-46D3-9FB3-C875310A207B}"/>
              </a:ext>
            </a:extLst>
          </p:cNvPr>
          <p:cNvSpPr>
            <a:spLocks noGrp="1"/>
          </p:cNvSpPr>
          <p:nvPr>
            <p:ph type="title"/>
          </p:nvPr>
        </p:nvSpPr>
        <p:spPr/>
        <p:txBody>
          <a:bodyPr>
            <a:normAutofit fontScale="90000"/>
          </a:bodyPr>
          <a:lstStyle/>
          <a:p>
            <a:r>
              <a:rPr lang="en-GB" dirty="0"/>
              <a:t>#2 Not Using Content Types Properly</a:t>
            </a:r>
          </a:p>
        </p:txBody>
      </p:sp>
      <p:sp>
        <p:nvSpPr>
          <p:cNvPr id="3" name="Content Placeholder 2">
            <a:extLst>
              <a:ext uri="{FF2B5EF4-FFF2-40B4-BE49-F238E27FC236}">
                <a16:creationId xmlns:a16="http://schemas.microsoft.com/office/drawing/2014/main" id="{B97C6CD4-137F-4713-927B-4528F11790C3}"/>
              </a:ext>
            </a:extLst>
          </p:cNvPr>
          <p:cNvSpPr>
            <a:spLocks noGrp="1"/>
          </p:cNvSpPr>
          <p:nvPr>
            <p:ph sz="quarter" idx="13"/>
          </p:nvPr>
        </p:nvSpPr>
        <p:spPr/>
        <p:txBody>
          <a:bodyPr/>
          <a:lstStyle/>
          <a:p>
            <a:r>
              <a:rPr lang="en-GB" dirty="0"/>
              <a:t>Don’t just presume a single content type (i.e. hardcode it)</a:t>
            </a:r>
          </a:p>
          <a:p>
            <a:r>
              <a:rPr lang="en-GB" dirty="0"/>
              <a:t>We will usually support JSON as default</a:t>
            </a:r>
          </a:p>
          <a:p>
            <a:r>
              <a:rPr lang="en-GB" dirty="0"/>
              <a:t>But we might want to use a different format </a:t>
            </a:r>
          </a:p>
          <a:p>
            <a:r>
              <a:rPr lang="en-GB" dirty="0"/>
              <a:t>That could be XML, or any MIME Type</a:t>
            </a:r>
          </a:p>
        </p:txBody>
      </p:sp>
    </p:spTree>
    <p:extLst>
      <p:ext uri="{BB962C8B-B14F-4D97-AF65-F5344CB8AC3E}">
        <p14:creationId xmlns:p14="http://schemas.microsoft.com/office/powerpoint/2010/main" val="60850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DA17-9A97-4E09-A902-D27643388A6E}"/>
              </a:ext>
            </a:extLst>
          </p:cNvPr>
          <p:cNvSpPr>
            <a:spLocks noGrp="1"/>
          </p:cNvSpPr>
          <p:nvPr>
            <p:ph type="title"/>
          </p:nvPr>
        </p:nvSpPr>
        <p:spPr/>
        <p:txBody>
          <a:bodyPr>
            <a:normAutofit fontScale="90000"/>
          </a:bodyPr>
          <a:lstStyle/>
          <a:p>
            <a:r>
              <a:rPr lang="en-GB" dirty="0"/>
              <a:t>Use the Accept and Content headers</a:t>
            </a:r>
          </a:p>
        </p:txBody>
      </p:sp>
      <p:sp>
        <p:nvSpPr>
          <p:cNvPr id="3" name="Content Placeholder 2">
            <a:extLst>
              <a:ext uri="{FF2B5EF4-FFF2-40B4-BE49-F238E27FC236}">
                <a16:creationId xmlns:a16="http://schemas.microsoft.com/office/drawing/2014/main" id="{BC9531C5-FF4C-41FB-8163-61FE9C381993}"/>
              </a:ext>
            </a:extLst>
          </p:cNvPr>
          <p:cNvSpPr>
            <a:spLocks noGrp="1"/>
          </p:cNvSpPr>
          <p:nvPr>
            <p:ph sz="quarter" idx="13"/>
          </p:nvPr>
        </p:nvSpPr>
        <p:spPr/>
        <p:txBody>
          <a:bodyPr/>
          <a:lstStyle/>
          <a:p>
            <a:r>
              <a:rPr lang="en-GB" dirty="0"/>
              <a:t>the output format should be determined from the HTTP Accept header</a:t>
            </a:r>
          </a:p>
          <a:p>
            <a:r>
              <a:rPr lang="en-GB" dirty="0"/>
              <a:t>Provide a Content-Type in response</a:t>
            </a:r>
          </a:p>
          <a:p>
            <a:r>
              <a:rPr lang="en-GB" dirty="0"/>
              <a:t>Don’t use the </a:t>
            </a:r>
            <a:r>
              <a:rPr lang="en-GB" dirty="0" err="1"/>
              <a:t>querystring</a:t>
            </a:r>
            <a:r>
              <a:rPr lang="en-GB" dirty="0"/>
              <a:t> e.g. format=</a:t>
            </a:r>
            <a:r>
              <a:rPr lang="en-GB" dirty="0" err="1"/>
              <a:t>xML</a:t>
            </a:r>
            <a:endParaRPr lang="en-GB" dirty="0"/>
          </a:p>
          <a:p>
            <a:r>
              <a:rPr lang="en-GB" dirty="0"/>
              <a:t>Use standard MIME types where possible</a:t>
            </a:r>
          </a:p>
          <a:p>
            <a:r>
              <a:rPr lang="en-GB" u="sng" dirty="0"/>
              <a:t>Your framework should support this out of the box!</a:t>
            </a:r>
          </a:p>
          <a:p>
            <a:endParaRPr lang="en-GB" dirty="0"/>
          </a:p>
        </p:txBody>
      </p:sp>
    </p:spTree>
    <p:extLst>
      <p:ext uri="{BB962C8B-B14F-4D97-AF65-F5344CB8AC3E}">
        <p14:creationId xmlns:p14="http://schemas.microsoft.com/office/powerpoint/2010/main" val="56689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EF9A-3A04-42C4-8CDF-917FB7946123}"/>
              </a:ext>
            </a:extLst>
          </p:cNvPr>
          <p:cNvSpPr>
            <a:spLocks noGrp="1"/>
          </p:cNvSpPr>
          <p:nvPr>
            <p:ph type="title"/>
          </p:nvPr>
        </p:nvSpPr>
        <p:spPr/>
        <p:txBody>
          <a:bodyPr/>
          <a:lstStyle/>
          <a:p>
            <a:r>
              <a:rPr lang="en-GB" dirty="0"/>
              <a:t>#3 Using Inferred Links</a:t>
            </a:r>
          </a:p>
        </p:txBody>
      </p:sp>
      <p:sp>
        <p:nvSpPr>
          <p:cNvPr id="3" name="Content Placeholder 2">
            <a:extLst>
              <a:ext uri="{FF2B5EF4-FFF2-40B4-BE49-F238E27FC236}">
                <a16:creationId xmlns:a16="http://schemas.microsoft.com/office/drawing/2014/main" id="{54DA9729-1D67-4EE7-ACA0-226E7EE2868E}"/>
              </a:ext>
            </a:extLst>
          </p:cNvPr>
          <p:cNvSpPr>
            <a:spLocks noGrp="1"/>
          </p:cNvSpPr>
          <p:nvPr>
            <p:ph sz="quarter" idx="13"/>
          </p:nvPr>
        </p:nvSpPr>
        <p:spPr/>
        <p:txBody>
          <a:bodyPr>
            <a:normAutofit/>
          </a:bodyPr>
          <a:lstStyle/>
          <a:p>
            <a:r>
              <a:rPr lang="en-GB" dirty="0"/>
              <a:t>So you want some resource to reference another resource </a:t>
            </a:r>
          </a:p>
          <a:p>
            <a:r>
              <a:rPr lang="en-GB" dirty="0"/>
              <a:t>E.g. A Photo Album referencing some Photo objects:</a:t>
            </a:r>
          </a:p>
          <a:p>
            <a:r>
              <a:rPr lang="en-GB" dirty="0"/>
              <a:t>{'album': ‘</a:t>
            </a:r>
            <a:r>
              <a:rPr lang="en-GB" dirty="0" err="1"/>
              <a:t>MyAlbum</a:t>
            </a:r>
            <a:r>
              <a:rPr lang="en-GB" dirty="0"/>
              <a:t>', 'photos': [1, 2, 3, 4]}</a:t>
            </a:r>
          </a:p>
          <a:p>
            <a:endParaRPr lang="en-GB" dirty="0"/>
          </a:p>
          <a:p>
            <a:r>
              <a:rPr lang="en-GB" dirty="0"/>
              <a:t>Just include the other object IDs… right? </a:t>
            </a:r>
          </a:p>
          <a:p>
            <a:r>
              <a:rPr lang="en-GB" dirty="0"/>
              <a:t>No! You’re then relying on the client to build the URL</a:t>
            </a:r>
          </a:p>
        </p:txBody>
      </p:sp>
    </p:spTree>
    <p:extLst>
      <p:ext uri="{BB962C8B-B14F-4D97-AF65-F5344CB8AC3E}">
        <p14:creationId xmlns:p14="http://schemas.microsoft.com/office/powerpoint/2010/main" val="360136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F1BB-B9A8-4C35-A6E4-36925AB053AB}"/>
              </a:ext>
            </a:extLst>
          </p:cNvPr>
          <p:cNvSpPr>
            <a:spLocks noGrp="1"/>
          </p:cNvSpPr>
          <p:nvPr>
            <p:ph type="title"/>
          </p:nvPr>
        </p:nvSpPr>
        <p:spPr/>
        <p:txBody>
          <a:bodyPr/>
          <a:lstStyle/>
          <a:p>
            <a:r>
              <a:rPr lang="en-GB" dirty="0"/>
              <a:t>Provide Real Links</a:t>
            </a:r>
          </a:p>
        </p:txBody>
      </p:sp>
      <p:sp>
        <p:nvSpPr>
          <p:cNvPr id="3" name="Content Placeholder 2">
            <a:extLst>
              <a:ext uri="{FF2B5EF4-FFF2-40B4-BE49-F238E27FC236}">
                <a16:creationId xmlns:a16="http://schemas.microsoft.com/office/drawing/2014/main" id="{3CA9CAC2-74F2-43EE-B7E2-B36F4600EC4E}"/>
              </a:ext>
            </a:extLst>
          </p:cNvPr>
          <p:cNvSpPr>
            <a:spLocks noGrp="1"/>
          </p:cNvSpPr>
          <p:nvPr>
            <p:ph sz="quarter" idx="13"/>
          </p:nvPr>
        </p:nvSpPr>
        <p:spPr/>
        <p:txBody>
          <a:bodyPr>
            <a:normAutofit lnSpcReduction="10000"/>
          </a:bodyPr>
          <a:lstStyle/>
          <a:p>
            <a:r>
              <a:rPr lang="en-GB" dirty="0"/>
              <a:t>Just do what the Web does!</a:t>
            </a:r>
          </a:p>
          <a:p>
            <a:r>
              <a:rPr lang="en-GB" dirty="0"/>
              <a:t>i.e. Include real links</a:t>
            </a:r>
          </a:p>
          <a:p>
            <a:endParaRPr lang="en-GB" dirty="0"/>
          </a:p>
          <a:p>
            <a:r>
              <a:rPr lang="en-GB" dirty="0"/>
              <a:t>{'photos': ['http://example.com/</a:t>
            </a:r>
            <a:r>
              <a:rPr lang="en-GB" dirty="0" err="1"/>
              <a:t>ph</a:t>
            </a:r>
            <a:r>
              <a:rPr lang="en-GB" dirty="0"/>
              <a:t>/1’]}</a:t>
            </a:r>
          </a:p>
          <a:p>
            <a:endParaRPr lang="en-GB" dirty="0"/>
          </a:p>
          <a:p>
            <a:r>
              <a:rPr lang="en-GB" dirty="0"/>
              <a:t>This removes brittleness in your client-server relationship</a:t>
            </a:r>
          </a:p>
          <a:p>
            <a:r>
              <a:rPr lang="en-GB" dirty="0"/>
              <a:t>But it does add to the payload, so beware</a:t>
            </a:r>
          </a:p>
        </p:txBody>
      </p:sp>
    </p:spTree>
    <p:extLst>
      <p:ext uri="{BB962C8B-B14F-4D97-AF65-F5344CB8AC3E}">
        <p14:creationId xmlns:p14="http://schemas.microsoft.com/office/powerpoint/2010/main" val="13134884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242</TotalTime>
  <Words>1784</Words>
  <Application>Microsoft Office PowerPoint</Application>
  <PresentationFormat>Widescreen</PresentationFormat>
  <Paragraphs>204</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Impact</vt:lpstr>
      <vt:lpstr>Main Event</vt:lpstr>
      <vt:lpstr>Top 10 Common RESTful API Mistakes</vt:lpstr>
      <vt:lpstr>Foreword</vt:lpstr>
      <vt:lpstr>What we’ll Cover Today</vt:lpstr>
      <vt:lpstr>#1 Abusing Verbs</vt:lpstr>
      <vt:lpstr>Appropriate Use of Verbs</vt:lpstr>
      <vt:lpstr>#2 Not Using Content Types Properly</vt:lpstr>
      <vt:lpstr>Use the Accept and Content headers</vt:lpstr>
      <vt:lpstr>#3 Using Inferred Links</vt:lpstr>
      <vt:lpstr>Provide Real Links</vt:lpstr>
      <vt:lpstr>#4 Failing to Consider Scalability</vt:lpstr>
      <vt:lpstr>Design your API to Scale</vt:lpstr>
      <vt:lpstr>#5 Abusing Status Codes</vt:lpstr>
      <vt:lpstr>Appropriate use of Status Codes</vt:lpstr>
      <vt:lpstr>#6 Ignoring versioning</vt:lpstr>
      <vt:lpstr>Types of Versioning</vt:lpstr>
      <vt:lpstr>#7 Lack of Documentation</vt:lpstr>
      <vt:lpstr>Use Swagger/OpenAPI</vt:lpstr>
      <vt:lpstr>#8 Not Having a Logging Strategy</vt:lpstr>
      <vt:lpstr>Build in Logging from the Ground Up</vt:lpstr>
      <vt:lpstr>#9 Developer Led API Design</vt:lpstr>
      <vt:lpstr>Specification First Design</vt:lpstr>
      <vt:lpstr>#10 Polluting the API</vt:lpstr>
      <vt:lpstr>Use Headers Appropriately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Watkins</dc:creator>
  <cp:lastModifiedBy>Jeff Watkins</cp:lastModifiedBy>
  <cp:revision>114</cp:revision>
  <dcterms:created xsi:type="dcterms:W3CDTF">2018-06-03T17:45:19Z</dcterms:created>
  <dcterms:modified xsi:type="dcterms:W3CDTF">2018-06-06T12:12:44Z</dcterms:modified>
</cp:coreProperties>
</file>