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kJ9cLxVAgowArMCrp+kXSr2nF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b3f23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123b3f2371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dedf4ec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3dedf4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dedf4ec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dedf4e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3dedf4ec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3dedf4e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3dedf4ec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3dedf4e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74e05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23b74e0551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b3f237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123b3f23718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3b3f2371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3b3f237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d4afe6d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d4afe6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3dedf4ec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3dedf4e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dedf4ec7_2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dedf4ec7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b3f2371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b3f2371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b3f23718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3b3f2371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3b3f23718_0_0"/>
          <p:cNvSpPr txBox="1"/>
          <p:nvPr>
            <p:ph type="ctrTitle"/>
          </p:nvPr>
        </p:nvSpPr>
        <p:spPr>
          <a:xfrm>
            <a:off x="2458500" y="3194350"/>
            <a:ext cx="66036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None/>
            </a:pPr>
            <a:r>
              <a:rPr lang="en-US" sz="3000"/>
              <a:t> Team 16: Fault Classification on Power Cables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None/>
            </a:pPr>
            <a:r>
              <a:rPr lang="en-US" sz="3000"/>
              <a:t>Adam Reed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None/>
            </a:pPr>
            <a:r>
              <a:rPr lang="en-US" sz="3000"/>
              <a:t>Aayush Bhattarai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None/>
            </a:pPr>
            <a:r>
              <a:rPr lang="en-US" sz="3000"/>
              <a:t>Keith Adams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None/>
            </a:pPr>
            <a:r>
              <a:rPr lang="en-US" sz="3000"/>
              <a:t>TA: Qasim Khan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None/>
            </a:pPr>
            <a:r>
              <a:rPr lang="en-US" sz="3000"/>
              <a:t>Sponsor: Qasim Khan</a:t>
            </a:r>
            <a:endParaRPr sz="3000"/>
          </a:p>
        </p:txBody>
      </p:sp>
      <p:sp>
        <p:nvSpPr>
          <p:cNvPr id="55" name="Google Shape;55;g123b3f23718_0_0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g123b3f2371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dedf4ec7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20" name="Google Shape;120;gf3dedf4ec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4849"/>
            <a:ext cx="9144000" cy="324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3dedf4ec7_0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26" name="Google Shape;126;gf3dedf4ec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9353"/>
            <a:ext cx="9143999" cy="2471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dedf4ec7_0_10"/>
          <p:cNvSpPr txBox="1"/>
          <p:nvPr>
            <p:ph type="title"/>
          </p:nvPr>
        </p:nvSpPr>
        <p:spPr>
          <a:xfrm>
            <a:off x="457200" y="64355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Tasks</a:t>
            </a:r>
            <a:endParaRPr/>
          </a:p>
        </p:txBody>
      </p:sp>
      <p:sp>
        <p:nvSpPr>
          <p:cNvPr id="132" name="Google Shape;132;gf3dedf4ec7_0_10"/>
          <p:cNvSpPr txBox="1"/>
          <p:nvPr>
            <p:ph idx="1" type="body"/>
          </p:nvPr>
        </p:nvSpPr>
        <p:spPr>
          <a:xfrm>
            <a:off x="457200" y="1330101"/>
            <a:ext cx="8229600" cy="47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Signal Generation: Validate the generated partial </a:t>
            </a:r>
            <a:r>
              <a:rPr lang="en-US"/>
              <a:t>discharge</a:t>
            </a:r>
            <a:r>
              <a:rPr lang="en-US"/>
              <a:t> signals.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Signal Denoising:  Validate that the denoising method works for the remaining PD types, Compile fully complete feature matrix data into matfile file.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ML and AI: Validate the Machine Learning and ANN </a:t>
            </a:r>
            <a:r>
              <a:rPr lang="en-US"/>
              <a:t>model</a:t>
            </a:r>
            <a:r>
              <a:rPr lang="en-US"/>
              <a:t> against the Experimental Data provided by the </a:t>
            </a:r>
            <a:r>
              <a:rPr lang="en-US"/>
              <a:t>Sponsor</a:t>
            </a:r>
            <a:r>
              <a:rPr lang="en-US"/>
              <a:t>, and Hyperparameter Tuning for better results.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dedf4ec7_0_15"/>
          <p:cNvSpPr txBox="1"/>
          <p:nvPr>
            <p:ph type="title"/>
          </p:nvPr>
        </p:nvSpPr>
        <p:spPr>
          <a:xfrm>
            <a:off x="457200" y="622600"/>
            <a:ext cx="8229600" cy="90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Looking Ahead to 404</a:t>
            </a:r>
            <a:endParaRPr/>
          </a:p>
        </p:txBody>
      </p:sp>
      <p:sp>
        <p:nvSpPr>
          <p:cNvPr id="138" name="Google Shape;138;gf3dedf4ec7_0_15"/>
          <p:cNvSpPr txBox="1"/>
          <p:nvPr>
            <p:ph idx="1" type="body"/>
          </p:nvPr>
        </p:nvSpPr>
        <p:spPr>
          <a:xfrm>
            <a:off x="457200" y="1584801"/>
            <a:ext cx="8229600" cy="454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Signal Generation: Create models for different types of wires (different voltages, frequencies, and insulation material). Look into modeling different types of Partial Discharge.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Signal Processing &amp; Feature Extraction:  </a:t>
            </a:r>
            <a:r>
              <a:rPr lang="en-US"/>
              <a:t>Optimize</a:t>
            </a:r>
            <a:r>
              <a:rPr lang="en-US"/>
              <a:t> denoising and feature extraction code so that it runs faster.  Develop an easier way to pass data to ML subsystem.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ML and AI: Choosing the best model by</a:t>
            </a:r>
            <a:r>
              <a:rPr b="1" lang="en-US" sz="3082"/>
              <a:t> </a:t>
            </a:r>
            <a:r>
              <a:rPr lang="en-US" sz="3082"/>
              <a:t>rigorous testing</a:t>
            </a:r>
            <a:r>
              <a:rPr b="1" lang="en-US"/>
              <a:t> </a:t>
            </a:r>
            <a:r>
              <a:rPr lang="en-US"/>
              <a:t>and save the model to be used in the GUI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Bringing it all together: We plan on integrating all of our subsystems into one program a user can install and interact with.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3b74e0551_1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2" name="Google Shape;62;g123b74e0551_1_5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“</a:t>
            </a:r>
            <a:r>
              <a:rPr lang="en-US"/>
              <a:t>As power cables age their insulation wears down. Overtime this wear will cause the power cable to start producing partial discharge pulses. Eventually the partial discharges will lead to cable failure</a:t>
            </a:r>
            <a:r>
              <a:rPr lang="en-US" sz="3200"/>
              <a:t>”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“To help reduce the impact of partial discharge we will be taking in the signal of a wire and determining what if any discharge is present. This will let our users react to the discharge.”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b3f23718_0_8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Subsystems Diagram</a:t>
            </a:r>
            <a:endParaRPr/>
          </a:p>
        </p:txBody>
      </p:sp>
      <p:pic>
        <p:nvPicPr>
          <p:cNvPr id="68" name="Google Shape;68;g123b3f23718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6250"/>
            <a:ext cx="9144003" cy="376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b3f23718_0_5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Signal Generation - Keith</a:t>
            </a:r>
            <a:endParaRPr/>
          </a:p>
        </p:txBody>
      </p:sp>
      <p:sp>
        <p:nvSpPr>
          <p:cNvPr id="74" name="Google Shape;74;g123b3f23718_0_51"/>
          <p:cNvSpPr txBox="1"/>
          <p:nvPr>
            <p:ph idx="1" type="body"/>
          </p:nvPr>
        </p:nvSpPr>
        <p:spPr>
          <a:xfrm>
            <a:off x="457200" y="2049275"/>
            <a:ext cx="3430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Went through several revisions and two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Models Void discharge.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Cv and Rv control the Void’s size.</a:t>
            </a:r>
            <a:endParaRPr/>
          </a:p>
        </p:txBody>
      </p:sp>
      <p:pic>
        <p:nvPicPr>
          <p:cNvPr id="75" name="Google Shape;75;g123b3f23718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800" y="2447175"/>
            <a:ext cx="5085200" cy="44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d4afe6da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Generation - Keith</a:t>
            </a:r>
            <a:endParaRPr/>
          </a:p>
        </p:txBody>
      </p:sp>
      <p:sp>
        <p:nvSpPr>
          <p:cNvPr id="81" name="Google Shape;81;g123d4afe6da_1_0"/>
          <p:cNvSpPr txBox="1"/>
          <p:nvPr>
            <p:ph idx="1" type="body"/>
          </p:nvPr>
        </p:nvSpPr>
        <p:spPr>
          <a:xfrm>
            <a:off x="457200" y="2049275"/>
            <a:ext cx="4629300" cy="421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Partial discharge signal.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Discharge is happening at random intervals.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Larger voids will have bigger spikes.</a:t>
            </a:r>
            <a:endParaRPr/>
          </a:p>
        </p:txBody>
      </p:sp>
      <p:pic>
        <p:nvPicPr>
          <p:cNvPr id="82" name="Google Shape;82;g123d4afe6d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350" y="3190863"/>
            <a:ext cx="40576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dedf4ec7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Processing - Adam</a:t>
            </a:r>
            <a:endParaRPr/>
          </a:p>
        </p:txBody>
      </p:sp>
      <p:sp>
        <p:nvSpPr>
          <p:cNvPr id="88" name="Google Shape;88;gf3dedf4ec7_2_0"/>
          <p:cNvSpPr txBox="1"/>
          <p:nvPr>
            <p:ph idx="1" type="body"/>
          </p:nvPr>
        </p:nvSpPr>
        <p:spPr>
          <a:xfrm>
            <a:off x="457200" y="1934700"/>
            <a:ext cx="4403100" cy="419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Wavelet denoising performed of various db and symlet family waveforms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Method with the lowest MSE selected</a:t>
            </a:r>
            <a:endParaRPr/>
          </a:p>
        </p:txBody>
      </p:sp>
      <p:sp>
        <p:nvSpPr>
          <p:cNvPr id="89" name="Google Shape;89;gf3dedf4ec7_2_0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xlabel('Time(s)')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ylabel('Amplitude')</a:t>
            </a:r>
            <a:endParaRPr/>
          </a:p>
        </p:txBody>
      </p:sp>
      <p:pic>
        <p:nvPicPr>
          <p:cNvPr id="90" name="Google Shape;90;gf3dedf4ec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800" y="1776800"/>
            <a:ext cx="3000000" cy="23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f3dedf4ec7_2_0"/>
          <p:cNvPicPr preferRelativeResize="0"/>
          <p:nvPr/>
        </p:nvPicPr>
        <p:blipFill rotWithShape="1">
          <a:blip r:embed="rId4">
            <a:alphaModFix/>
          </a:blip>
          <a:srcRect b="-5641" l="-5652" r="0" t="0"/>
          <a:stretch/>
        </p:blipFill>
        <p:spPr>
          <a:xfrm>
            <a:off x="5322825" y="4029400"/>
            <a:ext cx="3211600" cy="2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dedf4ec7_2_5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Processing - Adam</a:t>
            </a:r>
            <a:endParaRPr/>
          </a:p>
        </p:txBody>
      </p:sp>
      <p:sp>
        <p:nvSpPr>
          <p:cNvPr id="97" name="Google Shape;97;gf3dedf4ec7_2_53"/>
          <p:cNvSpPr txBox="1"/>
          <p:nvPr>
            <p:ph idx="1" type="body"/>
          </p:nvPr>
        </p:nvSpPr>
        <p:spPr>
          <a:xfrm>
            <a:off x="457200" y="1934700"/>
            <a:ext cx="4403100" cy="419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Time signal broken up into 10 blocks, then denoised to 7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6 features extracted from each level in each block combined in a 420 Feature matrix</a:t>
            </a:r>
            <a:endParaRPr/>
          </a:p>
        </p:txBody>
      </p:sp>
      <p:sp>
        <p:nvSpPr>
          <p:cNvPr id="98" name="Google Shape;98;gf3dedf4ec7_2_53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xlabel('Time(s)')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ylabel('Amplitude')</a:t>
            </a:r>
            <a:endParaRPr/>
          </a:p>
        </p:txBody>
      </p:sp>
      <p:pic>
        <p:nvPicPr>
          <p:cNvPr id="99" name="Google Shape;99;gf3dedf4ec7_2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150" y="2744552"/>
            <a:ext cx="3978901" cy="3117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f3dedf4ec7_2_53"/>
          <p:cNvSpPr txBox="1"/>
          <p:nvPr/>
        </p:nvSpPr>
        <p:spPr>
          <a:xfrm>
            <a:off x="5390200" y="20986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FEATURE MATRIX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b3f23718_0_71"/>
          <p:cNvSpPr txBox="1"/>
          <p:nvPr>
            <p:ph type="title"/>
          </p:nvPr>
        </p:nvSpPr>
        <p:spPr>
          <a:xfrm>
            <a:off x="524250" y="73310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and ML - Aayush</a:t>
            </a:r>
            <a:endParaRPr/>
          </a:p>
        </p:txBody>
      </p:sp>
      <p:sp>
        <p:nvSpPr>
          <p:cNvPr id="106" name="Google Shape;106;g123b3f23718_0_71"/>
          <p:cNvSpPr txBox="1"/>
          <p:nvPr>
            <p:ph idx="1" type="body"/>
          </p:nvPr>
        </p:nvSpPr>
        <p:spPr>
          <a:xfrm>
            <a:off x="457200" y="1536800"/>
            <a:ext cx="4511100" cy="466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Normalize the Data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Splitted the Feature Matrix into Training and Test Sets </a:t>
            </a:r>
            <a:endParaRPr sz="23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Created 4 different models (Artificial Neural Network, Decision Tree Classification, Random Forest Classification, and Kernel SVM). </a:t>
            </a:r>
            <a:endParaRPr sz="22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Trained the model with training set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Saved those model for future (.ckpt) and (.sav)</a:t>
            </a:r>
            <a:endParaRPr sz="2300"/>
          </a:p>
        </p:txBody>
      </p:sp>
      <p:pic>
        <p:nvPicPr>
          <p:cNvPr id="107" name="Google Shape;107;g123b3f23718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297" y="2127750"/>
            <a:ext cx="3833501" cy="374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b3f23718_0_7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and ML (Continued)</a:t>
            </a:r>
            <a:endParaRPr/>
          </a:p>
        </p:txBody>
      </p:sp>
      <p:sp>
        <p:nvSpPr>
          <p:cNvPr id="113" name="Google Shape;113;g123b3f23718_0_76"/>
          <p:cNvSpPr txBox="1"/>
          <p:nvPr>
            <p:ph idx="1" type="body"/>
          </p:nvPr>
        </p:nvSpPr>
        <p:spPr>
          <a:xfrm>
            <a:off x="457200" y="2049272"/>
            <a:ext cx="8229600" cy="195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Classification report for each model on the test 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Normalizing the validation set (Experimental Data)</a:t>
            </a:r>
            <a:endParaRPr/>
          </a:p>
        </p:txBody>
      </p:sp>
      <p:pic>
        <p:nvPicPr>
          <p:cNvPr id="114" name="Google Shape;114;g123b3f23718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00" y="4373875"/>
            <a:ext cx="7384399" cy="1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