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15" name="Google Shape;11;p13"/>
          <p:cNvSpPr/>
          <p:nvPr/>
        </p:nvSpPr>
        <p:spPr>
          <a:xfrm>
            <a:off x="0" y="-2"/>
            <a:ext cx="9144000" cy="565612"/>
          </a:xfrm>
          <a:prstGeom prst="rect">
            <a:avLst/>
          </a:prstGeom>
          <a:solidFill>
            <a:srgbClr val="D9D8DA"/>
          </a:solidFill>
          <a:ln w="19050">
            <a:solidFill>
              <a:srgbClr val="FFFFFF"/>
            </a:solidFill>
            <a:miter lim="8000"/>
          </a:ln>
        </p:spPr>
        <p:txBody>
          <a:bodyPr lIns="0" tIns="0" rIns="0" bIns="0" anchor="ctr"/>
          <a:lstStyle/>
          <a:p>
            <a:pPr>
              <a:defRPr sz="1800">
                <a:latin typeface="Calibri"/>
                <a:ea typeface="Calibri"/>
                <a:cs typeface="Calibri"/>
                <a:sym typeface="Calibri"/>
              </a:defRPr>
            </a:pPr>
          </a:p>
        </p:txBody>
      </p:sp>
      <p:sp>
        <p:nvSpPr>
          <p:cNvPr id="16" name="Google Shape;12;p13"/>
          <p:cNvSpPr txBox="1"/>
          <p:nvPr/>
        </p:nvSpPr>
        <p:spPr>
          <a:xfrm>
            <a:off x="673736" y="1935442"/>
            <a:ext cx="8050525" cy="12651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lnSpc>
                <a:spcPct val="80000"/>
              </a:lnSpc>
              <a:defRPr sz="4500"/>
            </a:lvl1pPr>
          </a:lstStyle>
          <a:p>
            <a:pPr/>
            <a:r>
              <a:t>Module 7: Final Project Template</a:t>
            </a:r>
          </a:p>
        </p:txBody>
      </p:sp>
      <p:sp>
        <p:nvSpPr>
          <p:cNvPr id="17" name="Title Text"/>
          <p:cNvSpPr txBox="1"/>
          <p:nvPr>
            <p:ph type="title"/>
          </p:nvPr>
        </p:nvSpPr>
        <p:spPr>
          <a:xfrm>
            <a:off x="685800" y="1822693"/>
            <a:ext cx="7772400" cy="2387603"/>
          </a:xfrm>
          <a:prstGeom prst="rect">
            <a:avLst/>
          </a:prstGeom>
        </p:spPr>
        <p:txBody>
          <a:bodyPr anchor="b"/>
          <a:lstStyle>
            <a:lvl1pPr algn="ctr">
              <a:defRPr b="1" sz="4000">
                <a:latin typeface="+mn-lt"/>
                <a:ea typeface="+mn-ea"/>
                <a:cs typeface="+mn-cs"/>
                <a:sym typeface="Arial"/>
              </a:defRPr>
            </a:lvl1pPr>
          </a:lstStyle>
          <a:p>
            <a:pPr/>
            <a:r>
              <a:t>Title Text</a:t>
            </a:r>
          </a:p>
        </p:txBody>
      </p:sp>
      <p:sp>
        <p:nvSpPr>
          <p:cNvPr id="18" name="Slide Number"/>
          <p:cNvSpPr txBox="1"/>
          <p:nvPr>
            <p:ph type="sldNum" sz="quarter" idx="2"/>
          </p:nvPr>
        </p:nvSpPr>
        <p:spPr>
          <a:xfrm>
            <a:off x="4400682" y="6356351"/>
            <a:ext cx="342636" cy="358101"/>
          </a:xfrm>
          <a:prstGeom prst="rect">
            <a:avLst/>
          </a:prstGeom>
        </p:spPr>
        <p:txBody>
          <a:bodyPr/>
          <a:lstStyle>
            <a:lvl1pPr algn="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Layout">
    <p:spTree>
      <p:nvGrpSpPr>
        <p:cNvPr id="1" name=""/>
        <p:cNvGrpSpPr/>
        <p:nvPr/>
      </p:nvGrpSpPr>
      <p:grpSpPr>
        <a:xfrm>
          <a:off x="0" y="0"/>
          <a:ext cx="0" cy="0"/>
          <a:chOff x="0" y="0"/>
          <a:chExt cx="0" cy="0"/>
        </a:xfrm>
      </p:grpSpPr>
      <p:sp>
        <p:nvSpPr>
          <p:cNvPr id="122" name="Google Shape;75;p22"/>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123" name="Google Shape;76;p22" descr="Google Shape;76;p22"/>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124" name="Google Shape;77;p22" descr="Google Shape;77;p22"/>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pic>
        <p:nvPicPr>
          <p:cNvPr id="125" name="Google Shape;78;p22" descr="Google Shape;78;p22"/>
          <p:cNvPicPr>
            <a:picLocks noChangeAspect="1"/>
          </p:cNvPicPr>
          <p:nvPr/>
        </p:nvPicPr>
        <p:blipFill>
          <a:blip r:embed="rId4">
            <a:extLst/>
          </a:blip>
          <a:stretch>
            <a:fillRect/>
          </a:stretch>
        </p:blipFill>
        <p:spPr>
          <a:xfrm>
            <a:off x="2366940" y="1627907"/>
            <a:ext cx="4410119" cy="3602186"/>
          </a:xfrm>
          <a:prstGeom prst="rect">
            <a:avLst/>
          </a:prstGeom>
          <a:ln w="12700">
            <a:miter lim="400000"/>
          </a:ln>
        </p:spPr>
      </p:pic>
      <p:sp>
        <p:nvSpPr>
          <p:cNvPr id="126" name="Google Shape;79;p22"/>
          <p:cNvSpPr/>
          <p:nvPr/>
        </p:nvSpPr>
        <p:spPr>
          <a:xfrm>
            <a:off x="0" y="0"/>
            <a:ext cx="9144000" cy="900545"/>
          </a:xfrm>
          <a:prstGeom prst="rect">
            <a:avLst/>
          </a:prstGeom>
          <a:solidFill>
            <a:srgbClr val="FFFFFF"/>
          </a:solidFill>
          <a:ln w="12700">
            <a:miter lim="400000"/>
          </a:ln>
        </p:spPr>
        <p:txBody>
          <a:bodyPr lIns="0" tIns="0" rIns="0" bIns="0" anchor="ctr"/>
          <a:lstStyle/>
          <a:p>
            <a:pPr algn="ctr">
              <a:defRPr sz="1800">
                <a:latin typeface="Calibri"/>
                <a:ea typeface="Calibri"/>
                <a:cs typeface="Calibri"/>
                <a:sym typeface="Calibri"/>
              </a:defRPr>
            </a:pPr>
          </a:p>
        </p:txBody>
      </p:sp>
      <p:sp>
        <p:nvSpPr>
          <p:cNvPr id="127" name="Slide Number"/>
          <p:cNvSpPr txBox="1"/>
          <p:nvPr>
            <p:ph type="sldNum" sz="quarter" idx="2"/>
          </p:nvPr>
        </p:nvSpPr>
        <p:spPr>
          <a:xfrm>
            <a:off x="6290077" y="6221750"/>
            <a:ext cx="263124" cy="2692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134" name="Google Shape;82;p23" descr="Google Shape;82;p23"/>
          <p:cNvPicPr>
            <a:picLocks noChangeAspect="1"/>
          </p:cNvPicPr>
          <p:nvPr/>
        </p:nvPicPr>
        <p:blipFill>
          <a:blip r:embed="rId2">
            <a:extLst/>
          </a:blip>
          <a:stretch>
            <a:fillRect/>
          </a:stretch>
        </p:blipFill>
        <p:spPr>
          <a:xfrm>
            <a:off x="534324" y="569519"/>
            <a:ext cx="4989253" cy="458389"/>
          </a:xfrm>
          <a:prstGeom prst="rect">
            <a:avLst/>
          </a:prstGeom>
          <a:ln w="12700">
            <a:miter lim="400000"/>
          </a:ln>
        </p:spPr>
      </p:pic>
      <p:sp>
        <p:nvSpPr>
          <p:cNvPr id="135" name="Google Shape;83;p23"/>
          <p:cNvSpPr/>
          <p:nvPr/>
        </p:nvSpPr>
        <p:spPr>
          <a:xfrm>
            <a:off x="0" y="0"/>
            <a:ext cx="9144000" cy="437322"/>
          </a:xfrm>
          <a:prstGeom prst="rect">
            <a:avLst/>
          </a:prstGeom>
          <a:solidFill>
            <a:srgbClr val="0081CC"/>
          </a:solidFill>
          <a:ln w="12700">
            <a:miter lim="400000"/>
          </a:ln>
        </p:spPr>
        <p:txBody>
          <a:bodyPr lIns="0" tIns="0" rIns="0" bIns="0" anchor="ctr"/>
          <a:lstStyle/>
          <a:p>
            <a:pPr algn="ctr">
              <a:defRPr sz="1800">
                <a:latin typeface="Calibri"/>
                <a:ea typeface="Calibri"/>
                <a:cs typeface="Calibri"/>
                <a:sym typeface="Calibri"/>
              </a:defRPr>
            </a:pPr>
          </a:p>
        </p:txBody>
      </p:sp>
      <p:sp>
        <p:nvSpPr>
          <p:cNvPr id="136" name="Google Shape;84;p23"/>
          <p:cNvSpPr txBox="1"/>
          <p:nvPr/>
        </p:nvSpPr>
        <p:spPr>
          <a:xfrm>
            <a:off x="2520493" y="1071"/>
            <a:ext cx="3875035" cy="33304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sz="1800">
                <a:solidFill>
                  <a:srgbClr val="FFFFFF"/>
                </a:solidFill>
                <a:latin typeface="Calibri"/>
                <a:ea typeface="Calibri"/>
                <a:cs typeface="Calibri"/>
                <a:sym typeface="Calibri"/>
              </a:defRPr>
            </a:lvl1pPr>
          </a:lstStyle>
          <a:p>
            <a:pPr/>
            <a:r>
              <a:t>Blockchain in Business: Beyond the Hype</a:t>
            </a:r>
          </a:p>
        </p:txBody>
      </p:sp>
      <p:sp>
        <p:nvSpPr>
          <p:cNvPr id="137" name="Title Text"/>
          <p:cNvSpPr txBox="1"/>
          <p:nvPr>
            <p:ph type="title"/>
          </p:nvPr>
        </p:nvSpPr>
        <p:spPr>
          <a:xfrm>
            <a:off x="1143000" y="1122362"/>
            <a:ext cx="6858000" cy="2387601"/>
          </a:xfrm>
          <a:prstGeom prst="rect">
            <a:avLst/>
          </a:prstGeom>
        </p:spPr>
        <p:txBody>
          <a:bodyPr anchor="b"/>
          <a:lstStyle>
            <a:lvl1pPr algn="ctr">
              <a:defRPr sz="6000">
                <a:latin typeface="Calibri"/>
                <a:ea typeface="Calibri"/>
                <a:cs typeface="Calibri"/>
                <a:sym typeface="Calibri"/>
              </a:defRPr>
            </a:lvl1pPr>
          </a:lstStyle>
          <a:p>
            <a:pPr/>
            <a:r>
              <a:t>Title Text</a:t>
            </a:r>
          </a:p>
        </p:txBody>
      </p:sp>
      <p:sp>
        <p:nvSpPr>
          <p:cNvPr id="138" name="Body Level One…"/>
          <p:cNvSpPr txBox="1"/>
          <p:nvPr>
            <p:ph type="body" sz="quarter" idx="1"/>
          </p:nvPr>
        </p:nvSpPr>
        <p:spPr>
          <a:xfrm>
            <a:off x="1143000" y="3602037"/>
            <a:ext cx="6858000" cy="1655765"/>
          </a:xfrm>
          <a:prstGeom prst="rect">
            <a:avLst/>
          </a:prstGeom>
        </p:spPr>
        <p:txBody>
          <a:bodyPr/>
          <a:lstStyle>
            <a:lvl1pPr marL="228600" indent="0" algn="ctr">
              <a:buClrTx/>
              <a:buSzTx/>
              <a:buFontTx/>
              <a:buNone/>
              <a:defRPr sz="2400">
                <a:latin typeface="Calibri"/>
                <a:ea typeface="Calibri"/>
                <a:cs typeface="Calibri"/>
                <a:sym typeface="Calibri"/>
              </a:defRPr>
            </a:lvl1pPr>
            <a:lvl2pPr marL="228600" indent="457200" algn="ctr">
              <a:buClrTx/>
              <a:buSzTx/>
              <a:buFontTx/>
              <a:buNone/>
              <a:defRPr sz="2400">
                <a:latin typeface="Calibri"/>
                <a:ea typeface="Calibri"/>
                <a:cs typeface="Calibri"/>
                <a:sym typeface="Calibri"/>
              </a:defRPr>
            </a:lvl2pPr>
            <a:lvl3pPr marL="228600" indent="914400" algn="ctr">
              <a:buClrTx/>
              <a:buSzTx/>
              <a:buFontTx/>
              <a:buNone/>
              <a:defRPr sz="2400">
                <a:latin typeface="Calibri"/>
                <a:ea typeface="Calibri"/>
                <a:cs typeface="Calibri"/>
                <a:sym typeface="Calibri"/>
              </a:defRPr>
            </a:lvl3pPr>
            <a:lvl4pPr marL="228600" indent="1371600" algn="ctr">
              <a:buClrTx/>
              <a:buSzTx/>
              <a:buFontTx/>
              <a:buNone/>
              <a:defRPr sz="2400">
                <a:latin typeface="Calibri"/>
                <a:ea typeface="Calibri"/>
                <a:cs typeface="Calibri"/>
                <a:sym typeface="Calibri"/>
              </a:defRPr>
            </a:lvl4pPr>
            <a:lvl5pPr marL="228600" indent="1828800" algn="ctr">
              <a:buClrTx/>
              <a:buSzTx/>
              <a:buFontTx/>
              <a:buNone/>
              <a:defRPr sz="2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xfrm>
            <a:off x="8256767" y="6414780"/>
            <a:ext cx="258584" cy="248265"/>
          </a:xfrm>
          <a:prstGeom prst="rect">
            <a:avLst/>
          </a:prstGeom>
        </p:spPr>
        <p:txBody>
          <a:bodyPr anchor="ct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5" name="Google Shape;6;p12"/>
          <p:cNvSpPr/>
          <p:nvPr/>
        </p:nvSpPr>
        <p:spPr>
          <a:xfrm>
            <a:off x="0" y="-2"/>
            <a:ext cx="9144000" cy="565612"/>
          </a:xfrm>
          <a:prstGeom prst="rect">
            <a:avLst/>
          </a:prstGeom>
          <a:solidFill>
            <a:schemeClr val="accent3"/>
          </a:solidFill>
          <a:ln w="19050">
            <a:solidFill>
              <a:srgbClr val="FFFFFF"/>
            </a:solidFill>
            <a:miter lim="8000"/>
          </a:ln>
        </p:spPr>
        <p:txBody>
          <a:bodyPr lIns="0" tIns="0" rIns="0" bIns="0" anchor="ctr"/>
          <a:lstStyle/>
          <a:p>
            <a:pPr>
              <a:defRPr sz="1800">
                <a:latin typeface="Calibri"/>
                <a:ea typeface="Calibri"/>
                <a:cs typeface="Calibri"/>
                <a:sym typeface="Calibri"/>
              </a:defRPr>
            </a:pPr>
          </a:p>
        </p:txBody>
      </p:sp>
      <p:sp>
        <p:nvSpPr>
          <p:cNvPr id="26" name="Title Text"/>
          <p:cNvSpPr txBox="1"/>
          <p:nvPr>
            <p:ph type="title"/>
          </p:nvPr>
        </p:nvSpPr>
        <p:spPr>
          <a:xfrm>
            <a:off x="487387" y="14139"/>
            <a:ext cx="7013410" cy="537330"/>
          </a:xfrm>
          <a:prstGeom prst="rect">
            <a:avLst/>
          </a:prstGeom>
        </p:spPr>
        <p:txBody>
          <a:bodyPr/>
          <a:lstStyle>
            <a:lvl1pPr>
              <a:defRPr sz="2000">
                <a:solidFill>
                  <a:srgbClr val="FFFFFF"/>
                </a:solidFill>
              </a:defRPr>
            </a:lvl1pPr>
          </a:lstStyle>
          <a:p>
            <a:pPr/>
            <a:r>
              <a:t>Title Text</a:t>
            </a:r>
          </a:p>
        </p:txBody>
      </p:sp>
      <p:sp>
        <p:nvSpPr>
          <p:cNvPr id="27" name="Body Level One…"/>
          <p:cNvSpPr txBox="1"/>
          <p:nvPr>
            <p:ph type="body" idx="1"/>
          </p:nvPr>
        </p:nvSpPr>
        <p:spPr>
          <a:xfrm>
            <a:off x="628650" y="1825625"/>
            <a:ext cx="7886700" cy="4351338"/>
          </a:xfrm>
          <a:prstGeom prst="rect">
            <a:avLst/>
          </a:prstGeom>
        </p:spPr>
        <p:txBody>
          <a:bodyPr/>
          <a:lstStyle>
            <a:lvl1pPr indent="-342900"/>
            <a:lvl2pPr indent="-342900"/>
            <a:lvl3pPr indent="-342900"/>
            <a:lvl4pPr indent="-342900"/>
            <a:lvl5pPr indent="-342900"/>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xfrm>
            <a:off x="4400682" y="6356351"/>
            <a:ext cx="342636" cy="358101"/>
          </a:xfrm>
          <a:prstGeom prst="rect">
            <a:avLst/>
          </a:prstGeom>
        </p:spPr>
        <p:txBody>
          <a:bodyPr/>
          <a:lstStyle>
            <a:lvl1pPr algn="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Google Shape;6;p12"/>
          <p:cNvSpPr/>
          <p:nvPr/>
        </p:nvSpPr>
        <p:spPr>
          <a:xfrm>
            <a:off x="0" y="-2"/>
            <a:ext cx="9144000" cy="565612"/>
          </a:xfrm>
          <a:prstGeom prst="rect">
            <a:avLst/>
          </a:prstGeom>
          <a:solidFill>
            <a:schemeClr val="accent3"/>
          </a:solidFill>
          <a:ln w="19050">
            <a:solidFill>
              <a:srgbClr val="FFFFFF"/>
            </a:solidFill>
            <a:miter lim="8000"/>
          </a:ln>
        </p:spPr>
        <p:txBody>
          <a:bodyPr lIns="0" tIns="0" rIns="0" bIns="0" anchor="ctr"/>
          <a:lstStyle/>
          <a:p>
            <a:pPr>
              <a:defRPr sz="1800">
                <a:latin typeface="Calibri"/>
                <a:ea typeface="Calibri"/>
                <a:cs typeface="Calibri"/>
                <a:sym typeface="Calibri"/>
              </a:defRPr>
            </a:pPr>
          </a:p>
        </p:txBody>
      </p:sp>
      <p:pic>
        <p:nvPicPr>
          <p:cNvPr id="36" name="Google Shape;20;p15" descr="Google Shape;20;p15"/>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37" name="Google Shape;21;p15" descr="Google Shape;21;p15"/>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38" name="Title Text"/>
          <p:cNvSpPr txBox="1"/>
          <p:nvPr>
            <p:ph type="title"/>
          </p:nvPr>
        </p:nvSpPr>
        <p:spPr>
          <a:xfrm>
            <a:off x="623887" y="1709739"/>
            <a:ext cx="7886701" cy="2852737"/>
          </a:xfrm>
          <a:prstGeom prst="rect">
            <a:avLst/>
          </a:prstGeom>
        </p:spPr>
        <p:txBody>
          <a:bodyPr anchor="b"/>
          <a:lstStyle>
            <a:lvl1pPr>
              <a:defRPr sz="6000"/>
            </a:lvl1pPr>
          </a:lstStyle>
          <a:p>
            <a:pPr/>
            <a:r>
              <a:t>Title Text</a:t>
            </a:r>
          </a:p>
        </p:txBody>
      </p:sp>
      <p:sp>
        <p:nvSpPr>
          <p:cNvPr id="39" name="Body Level One…"/>
          <p:cNvSpPr txBox="1"/>
          <p:nvPr>
            <p:ph type="body" sz="quarter" idx="1"/>
          </p:nvPr>
        </p:nvSpPr>
        <p:spPr>
          <a:xfrm>
            <a:off x="623887" y="4589464"/>
            <a:ext cx="7886701" cy="1500190"/>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40" name="Google Shape;24;p15" descr="Google Shape;24;p15"/>
          <p:cNvPicPr>
            <a:picLocks noChangeAspect="1"/>
          </p:cNvPicPr>
          <p:nvPr/>
        </p:nvPicPr>
        <p:blipFill>
          <a:blip r:embed="rId3">
            <a:extLst/>
          </a:blip>
          <a:srcRect l="76311" t="88219" r="0" b="0"/>
          <a:stretch>
            <a:fillRect/>
          </a:stretch>
        </p:blipFill>
        <p:spPr>
          <a:xfrm>
            <a:off x="6613862" y="6052938"/>
            <a:ext cx="2166154" cy="606822"/>
          </a:xfrm>
          <a:prstGeom prst="rect">
            <a:avLst/>
          </a:prstGeom>
          <a:ln w="12700">
            <a:miter lim="400000"/>
          </a:ln>
        </p:spPr>
      </p:pic>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Google Shape;27;p16"/>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49" name="Google Shape;28;p16" descr="Google Shape;28;p16"/>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50" name="Google Shape;29;p16" descr="Google Shape;29;p16"/>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51" name="Title Text"/>
          <p:cNvSpPr txBox="1"/>
          <p:nvPr>
            <p:ph type="title"/>
          </p:nvPr>
        </p:nvSpPr>
        <p:spPr>
          <a:prstGeom prst="rect">
            <a:avLst/>
          </a:prstGeom>
        </p:spPr>
        <p:txBody>
          <a:bodyPr/>
          <a:lstStyle/>
          <a:p>
            <a:pPr/>
            <a:r>
              <a:t>Title Text</a:t>
            </a:r>
          </a:p>
        </p:txBody>
      </p:sp>
      <p:sp>
        <p:nvSpPr>
          <p:cNvPr id="52" name="Body Level One…"/>
          <p:cNvSpPr txBox="1"/>
          <p:nvPr>
            <p:ph type="body" sz="half" idx="1"/>
          </p:nvPr>
        </p:nvSpPr>
        <p:spPr>
          <a:xfrm>
            <a:off x="628650" y="1825625"/>
            <a:ext cx="3886200" cy="4351338"/>
          </a:xfrm>
          <a:prstGeom prst="rect">
            <a:avLst/>
          </a:prstGeom>
        </p:spPr>
        <p:txBody>
          <a:bodyPr/>
          <a:lstStyle>
            <a:lvl1pPr indent="-342900"/>
            <a:lvl2pPr indent="-342900"/>
            <a:lvl3pPr indent="-342900"/>
            <a:lvl4pPr indent="-342900"/>
            <a:lvl5pPr indent="-342900"/>
          </a:lstStyle>
          <a:p>
            <a:pPr/>
            <a:r>
              <a:t>Body Level One</a:t>
            </a:r>
          </a:p>
          <a:p>
            <a:pPr lvl="1"/>
            <a:r>
              <a:t>Body Level Two</a:t>
            </a:r>
          </a:p>
          <a:p>
            <a:pPr lvl="2"/>
            <a:r>
              <a:t>Body Level Three</a:t>
            </a:r>
          </a:p>
          <a:p>
            <a:pPr lvl="3"/>
            <a:r>
              <a:t>Body Level Four</a:t>
            </a:r>
          </a:p>
          <a:p>
            <a:pPr lvl="4"/>
            <a:r>
              <a:t>Body Level Five</a:t>
            </a:r>
          </a:p>
        </p:txBody>
      </p:sp>
      <p:pic>
        <p:nvPicPr>
          <p:cNvPr id="53" name="Google Shape;32;p16" descr="Google Shape;32;p16"/>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Google Shape;35;p17"/>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62" name="Google Shape;36;p17" descr="Google Shape;36;p17"/>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63" name="Google Shape;37;p17" descr="Google Shape;37;p17"/>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64" name="Title Text"/>
          <p:cNvSpPr txBox="1"/>
          <p:nvPr>
            <p:ph type="title"/>
          </p:nvPr>
        </p:nvSpPr>
        <p:spPr>
          <a:xfrm>
            <a:off x="629841" y="365125"/>
            <a:ext cx="7886701" cy="1325564"/>
          </a:xfrm>
          <a:prstGeom prst="rect">
            <a:avLst/>
          </a:prstGeom>
        </p:spPr>
        <p:txBody>
          <a:bodyPr/>
          <a:lstStyle/>
          <a:p>
            <a:pPr/>
            <a:r>
              <a:t>Title Text</a:t>
            </a:r>
          </a:p>
        </p:txBody>
      </p:sp>
      <p:sp>
        <p:nvSpPr>
          <p:cNvPr id="65" name="Body Level One…"/>
          <p:cNvSpPr txBox="1"/>
          <p:nvPr>
            <p:ph type="body" sz="quarter" idx="1"/>
          </p:nvPr>
        </p:nvSpPr>
        <p:spPr>
          <a:xfrm>
            <a:off x="629841" y="1681163"/>
            <a:ext cx="3868343" cy="823915"/>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Google Shape;40;p17"/>
          <p:cNvSpPr txBox="1"/>
          <p:nvPr>
            <p:ph type="body" sz="quarter" idx="21"/>
          </p:nvPr>
        </p:nvSpPr>
        <p:spPr>
          <a:xfrm>
            <a:off x="4629150" y="1681163"/>
            <a:ext cx="3887393" cy="823914"/>
          </a:xfrm>
          <a:prstGeom prst="rect">
            <a:avLst/>
          </a:prstGeom>
        </p:spPr>
        <p:txBody>
          <a:bodyPr anchor="b"/>
          <a:lstStyle/>
          <a:p>
            <a:pPr indent="-342900"/>
          </a:p>
        </p:txBody>
      </p:sp>
      <p:pic>
        <p:nvPicPr>
          <p:cNvPr id="67" name="Google Shape;41;p17" descr="Google Shape;41;p17"/>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Google Shape;51;p19"/>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84" name="Google Shape;52;p19" descr="Google Shape;52;p19"/>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85" name="Google Shape;53;p19" descr="Google Shape;53;p19"/>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pic>
        <p:nvPicPr>
          <p:cNvPr id="86" name="Google Shape;54;p19" descr="Google Shape;54;p19"/>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4" name="Google Shape;57;p20"/>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95" name="Google Shape;58;p20" descr="Google Shape;58;p20"/>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96" name="Google Shape;59;p20" descr="Google Shape;59;p20"/>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97" name="Title Text"/>
          <p:cNvSpPr txBox="1"/>
          <p:nvPr>
            <p:ph type="title"/>
          </p:nvPr>
        </p:nvSpPr>
        <p:spPr>
          <a:xfrm>
            <a:off x="629841" y="457200"/>
            <a:ext cx="2949178" cy="1600200"/>
          </a:xfrm>
          <a:prstGeom prst="rect">
            <a:avLst/>
          </a:prstGeom>
        </p:spPr>
        <p:txBody>
          <a:bodyPr anchor="b"/>
          <a:lstStyle>
            <a:lvl1pPr>
              <a:defRPr sz="3200"/>
            </a:lvl1pPr>
          </a:lstStyle>
          <a:p>
            <a:pPr/>
            <a:r>
              <a:t>Title Text</a:t>
            </a:r>
          </a:p>
        </p:txBody>
      </p:sp>
      <p:sp>
        <p:nvSpPr>
          <p:cNvPr id="98" name="Body Level One…"/>
          <p:cNvSpPr txBox="1"/>
          <p:nvPr>
            <p:ph type="body" sz="half" idx="1"/>
          </p:nvPr>
        </p:nvSpPr>
        <p:spPr>
          <a:xfrm>
            <a:off x="3887391" y="987425"/>
            <a:ext cx="4629152" cy="4873627"/>
          </a:xfrm>
          <a:prstGeom prst="rect">
            <a:avLst/>
          </a:prstGeom>
        </p:spPr>
        <p:txBody>
          <a:bodyPr/>
          <a:lstStyle>
            <a:lvl1pPr indent="-431800">
              <a:buSzPts val="3200"/>
              <a:defRPr sz="3200"/>
            </a:lvl1pPr>
            <a:lvl2pPr indent="-431800">
              <a:buSzPts val="3200"/>
              <a:defRPr sz="3200"/>
            </a:lvl2pPr>
            <a:lvl3pPr indent="-431800">
              <a:buSzPts val="3200"/>
              <a:defRPr sz="3200"/>
            </a:lvl3pPr>
            <a:lvl4pPr indent="-431800">
              <a:buSzPts val="3200"/>
              <a:defRPr sz="3200"/>
            </a:lvl4pPr>
            <a:lvl5pPr indent="-43180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99" name="Google Shape;62;p20"/>
          <p:cNvSpPr txBox="1"/>
          <p:nvPr>
            <p:ph type="body" sz="quarter" idx="21"/>
          </p:nvPr>
        </p:nvSpPr>
        <p:spPr>
          <a:xfrm>
            <a:off x="629838" y="2057400"/>
            <a:ext cx="2949183" cy="3811588"/>
          </a:xfrm>
          <a:prstGeom prst="rect">
            <a:avLst/>
          </a:prstGeom>
        </p:spPr>
        <p:txBody>
          <a:bodyPr/>
          <a:lstStyle/>
          <a:p>
            <a:pPr indent="-342900"/>
          </a:p>
        </p:txBody>
      </p:sp>
      <p:pic>
        <p:nvPicPr>
          <p:cNvPr id="100" name="Google Shape;63;p20" descr="Google Shape;63;p20"/>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8" name="Google Shape;66;p21"/>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109" name="Google Shape;67;p21" descr="Google Shape;67;p21"/>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110" name="Google Shape;68;p21" descr="Google Shape;68;p21"/>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111" name="Title Text"/>
          <p:cNvSpPr txBox="1"/>
          <p:nvPr>
            <p:ph type="title"/>
          </p:nvPr>
        </p:nvSpPr>
        <p:spPr>
          <a:xfrm>
            <a:off x="629841" y="457200"/>
            <a:ext cx="2949178" cy="1600200"/>
          </a:xfrm>
          <a:prstGeom prst="rect">
            <a:avLst/>
          </a:prstGeom>
        </p:spPr>
        <p:txBody>
          <a:bodyPr anchor="b"/>
          <a:lstStyle>
            <a:lvl1pPr>
              <a:defRPr sz="3200"/>
            </a:lvl1pPr>
          </a:lstStyle>
          <a:p>
            <a:pPr/>
            <a:r>
              <a:t>Title Text</a:t>
            </a:r>
          </a:p>
        </p:txBody>
      </p:sp>
      <p:sp>
        <p:nvSpPr>
          <p:cNvPr id="112" name="Google Shape;70;p21"/>
          <p:cNvSpPr/>
          <p:nvPr>
            <p:ph type="pic" sz="half" idx="21"/>
          </p:nvPr>
        </p:nvSpPr>
        <p:spPr>
          <a:xfrm>
            <a:off x="3887391" y="987425"/>
            <a:ext cx="4629152" cy="4873627"/>
          </a:xfrm>
          <a:prstGeom prst="rect">
            <a:avLst/>
          </a:prstGeom>
        </p:spPr>
        <p:txBody>
          <a:bodyPr lIns="91439" tIns="45719" rIns="91439" bIns="45719">
            <a:noAutofit/>
          </a:bodyPr>
          <a:lstStyle/>
          <a:p>
            <a:pPr/>
          </a:p>
        </p:txBody>
      </p:sp>
      <p:sp>
        <p:nvSpPr>
          <p:cNvPr id="113" name="Body Level One…"/>
          <p:cNvSpPr txBox="1"/>
          <p:nvPr>
            <p:ph type="body" sz="quarter" idx="1"/>
          </p:nvPr>
        </p:nvSpPr>
        <p:spPr>
          <a:xfrm>
            <a:off x="629841" y="2057400"/>
            <a:ext cx="2949178"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pic>
        <p:nvPicPr>
          <p:cNvPr id="114" name="Google Shape;72;p21" descr="Google Shape;72;p21"/>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44;p18"/>
          <p:cNvSpPr/>
          <p:nvPr/>
        </p:nvSpPr>
        <p:spPr>
          <a:xfrm>
            <a:off x="0" y="-2"/>
            <a:ext cx="9144000" cy="565612"/>
          </a:xfrm>
          <a:prstGeom prst="rect">
            <a:avLst/>
          </a:prstGeom>
          <a:solidFill>
            <a:srgbClr val="01703B"/>
          </a:solidFill>
          <a:ln w="12700">
            <a:miter lim="400000"/>
          </a:ln>
        </p:spPr>
        <p:txBody>
          <a:bodyPr lIns="0" tIns="0" rIns="0" bIns="0" anchor="ctr"/>
          <a:lstStyle/>
          <a:p>
            <a:pPr algn="ctr">
              <a:defRPr sz="1800">
                <a:latin typeface="Calibri"/>
                <a:ea typeface="Calibri"/>
                <a:cs typeface="Calibri"/>
                <a:sym typeface="Calibri"/>
              </a:defRPr>
            </a:pPr>
          </a:p>
        </p:txBody>
      </p:sp>
      <p:pic>
        <p:nvPicPr>
          <p:cNvPr id="3" name="Google Shape;45;p18" descr="Google Shape;45;p18"/>
          <p:cNvPicPr>
            <a:picLocks noChangeAspect="1"/>
          </p:cNvPicPr>
          <p:nvPr/>
        </p:nvPicPr>
        <p:blipFill>
          <a:blip r:embed="rId2">
            <a:extLst/>
          </a:blip>
          <a:stretch>
            <a:fillRect/>
          </a:stretch>
        </p:blipFill>
        <p:spPr>
          <a:xfrm>
            <a:off x="74200" y="70534"/>
            <a:ext cx="2008498" cy="447453"/>
          </a:xfrm>
          <a:prstGeom prst="rect">
            <a:avLst/>
          </a:prstGeom>
          <a:ln w="12700">
            <a:miter lim="400000"/>
          </a:ln>
        </p:spPr>
      </p:pic>
      <p:pic>
        <p:nvPicPr>
          <p:cNvPr id="4" name="Google Shape;46;p18" descr="Google Shape;46;p18"/>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5" name="Title Text"/>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pic>
        <p:nvPicPr>
          <p:cNvPr id="6" name="Google Shape;48;p18" descr="Google Shape;48;p18"/>
          <p:cNvPicPr>
            <a:picLocks noChangeAspect="1"/>
          </p:cNvPicPr>
          <p:nvPr/>
        </p:nvPicPr>
        <p:blipFill>
          <a:blip r:embed="rId3">
            <a:extLst/>
          </a:blip>
          <a:srcRect l="76311" t="88219" r="0" b="0"/>
          <a:stretch>
            <a:fillRect/>
          </a:stretch>
        </p:blipFill>
        <p:spPr>
          <a:xfrm>
            <a:off x="6773660" y="6052938"/>
            <a:ext cx="2166154" cy="606822"/>
          </a:xfrm>
          <a:prstGeom prst="rect">
            <a:avLst/>
          </a:prstGeom>
          <a:ln w="12700">
            <a:miter lim="400000"/>
          </a:ln>
        </p:spPr>
      </p:pic>
      <p:sp>
        <p:nvSpPr>
          <p:cNvPr id="7"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6457950" y="6356351"/>
            <a:ext cx="342635" cy="358101"/>
          </a:xfrm>
          <a:prstGeom prst="rect">
            <a:avLst/>
          </a:prstGeom>
          <a:ln w="12700">
            <a:miter lim="400000"/>
          </a:ln>
        </p:spPr>
        <p:txBody>
          <a:bodyPr wrap="none" lIns="45699" tIns="45699" rIns="45699" bIns="45699">
            <a:spAutoFit/>
          </a:bodyPr>
          <a:lstStyle>
            <a:lvl1pPr>
              <a:defRPr sz="1800">
                <a:latin typeface="Georgia"/>
                <a:ea typeface="Georgia"/>
                <a:cs typeface="Georgia"/>
                <a:sym typeface="Georgi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Georgia"/>
          <a:ea typeface="Georgia"/>
          <a:cs typeface="Georgia"/>
          <a:sym typeface="Georgia"/>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1pPr>
      <a:lvl2pPr marL="9144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2pPr>
      <a:lvl3pPr marL="13716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3pPr>
      <a:lvl4pPr marL="18288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4pPr>
      <a:lvl5pPr marL="22860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5pPr>
      <a:lvl6pPr marL="2743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6pPr>
      <a:lvl7pPr marL="32004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7pPr>
      <a:lvl8pPr marL="36576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8pPr>
      <a:lvl9pPr marL="41148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Georgia"/>
          <a:ea typeface="Georgia"/>
          <a:cs typeface="Georgia"/>
          <a:sym typeface="Georgi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eorg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Relationship Id="rId3" Type="http://schemas.openxmlformats.org/officeDocument/2006/relationships/image" Target="../media/image8.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lpython.com/linear-regression-in-python/" TargetMode="External"/><Relationship Id="rId3" Type="http://schemas.openxmlformats.org/officeDocument/2006/relationships/hyperlink" Target="https://www.youtube.com/watch?v=8Uj3_BLEa6s&amp;t=508s" TargetMode="External"/><Relationship Id="rId4" Type="http://schemas.openxmlformats.org/officeDocument/2006/relationships/hyperlink" Target="https://towardsdatascience.com/a-simple-guide-to-linear-regression-using-python-7050e8c751c1"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93;p1"/>
          <p:cNvSpPr txBox="1"/>
          <p:nvPr/>
        </p:nvSpPr>
        <p:spPr>
          <a:xfrm>
            <a:off x="501472" y="5740548"/>
            <a:ext cx="7795260" cy="30106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nSpc>
                <a:spcPct val="90000"/>
              </a:lnSpc>
              <a:defRPr sz="1500"/>
            </a:lvl1pPr>
          </a:lstStyle>
          <a:p>
            <a:pPr/>
            <a:r>
              <a:t>Author: Adam Hans</a:t>
            </a:r>
          </a:p>
        </p:txBody>
      </p:sp>
      <p:sp>
        <p:nvSpPr>
          <p:cNvPr id="149" name="Google Shape;92;p1"/>
          <p:cNvSpPr txBox="1"/>
          <p:nvPr>
            <p:ph type="title"/>
          </p:nvPr>
        </p:nvSpPr>
        <p:spPr>
          <a:xfrm>
            <a:off x="812798" y="1730576"/>
            <a:ext cx="7772401" cy="2387604"/>
          </a:xfrm>
          <a:prstGeom prst="rect">
            <a:avLst/>
          </a:prstGeom>
        </p:spPr>
        <p:txBody>
          <a:bodyPr/>
          <a:lstStyle/>
          <a:p>
            <a:pPr/>
          </a:p>
          <a:p>
            <a:pPr>
              <a:defRPr b="0" sz="2900"/>
            </a:pPr>
            <a:r>
              <a:t>Predicting House Sale Prices using Linear Regression in Python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22;p5"/>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Preparation</a:t>
            </a:r>
          </a:p>
        </p:txBody>
      </p:sp>
      <p:sp>
        <p:nvSpPr>
          <p:cNvPr id="204" name="Google Shape;123;p5"/>
          <p:cNvSpPr txBox="1"/>
          <p:nvPr>
            <p:ph type="sldNum" sz="quarter" idx="4294967295"/>
          </p:nvPr>
        </p:nvSpPr>
        <p:spPr>
          <a:xfrm>
            <a:off x="4400682" y="6356351"/>
            <a:ext cx="342636"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05" name="Google Shape;124;p5"/>
          <p:cNvSpPr txBox="1"/>
          <p:nvPr>
            <p:ph type="body" sz="half" idx="1"/>
          </p:nvPr>
        </p:nvSpPr>
        <p:spPr>
          <a:xfrm>
            <a:off x="606342" y="1354901"/>
            <a:ext cx="5132993" cy="4148198"/>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Once it was determined there was indeed correlations in several data points, the next step was to search for any columns that contained Null values because this data would not be useful in the model. </a:t>
            </a:r>
          </a:p>
          <a:p>
            <a:pPr marL="0" indent="0">
              <a:lnSpc>
                <a:spcPct val="110000"/>
              </a:lnSpc>
              <a:spcBef>
                <a:spcPts val="0"/>
              </a:spcBef>
              <a:buSzTx/>
              <a:buNone/>
              <a:defRPr sz="1800">
                <a:latin typeface="+mn-lt"/>
                <a:ea typeface="+mn-ea"/>
                <a:cs typeface="+mn-cs"/>
                <a:sym typeface="Arial"/>
              </a:defRPr>
            </a:pPr>
          </a:p>
          <a:p>
            <a:pPr marL="0" indent="0">
              <a:lnSpc>
                <a:spcPct val="110000"/>
              </a:lnSpc>
              <a:spcBef>
                <a:spcPts val="0"/>
              </a:spcBef>
              <a:buSzTx/>
              <a:buNone/>
              <a:defRPr sz="1800">
                <a:latin typeface="+mn-lt"/>
                <a:ea typeface="+mn-ea"/>
                <a:cs typeface="+mn-cs"/>
                <a:sym typeface="Arial"/>
              </a:defRPr>
            </a:pPr>
            <a:r>
              <a:t>The list on the right shows the columns that contained Null values and their counts. </a:t>
            </a:r>
          </a:p>
          <a:p>
            <a:pPr marL="0" indent="0">
              <a:lnSpc>
                <a:spcPct val="110000"/>
              </a:lnSpc>
              <a:spcBef>
                <a:spcPts val="0"/>
              </a:spcBef>
              <a:buSzTx/>
              <a:buNone/>
              <a:defRPr sz="1800">
                <a:latin typeface="+mn-lt"/>
                <a:ea typeface="+mn-ea"/>
                <a:cs typeface="+mn-cs"/>
                <a:sym typeface="Arial"/>
              </a:defRPr>
            </a:pPr>
          </a:p>
          <a:p>
            <a:pPr marL="0" indent="0">
              <a:lnSpc>
                <a:spcPct val="110000"/>
              </a:lnSpc>
              <a:spcBef>
                <a:spcPts val="0"/>
              </a:spcBef>
              <a:buSzTx/>
              <a:buNone/>
              <a:defRPr sz="1800">
                <a:latin typeface="+mn-lt"/>
                <a:ea typeface="+mn-ea"/>
                <a:cs typeface="+mn-cs"/>
                <a:sym typeface="Arial"/>
              </a:defRPr>
            </a:pPr>
            <a:r>
              <a:t>The next step will be to pull only the numerical columns out of the data and then run a correlation on those columns only. </a:t>
            </a:r>
          </a:p>
        </p:txBody>
      </p:sp>
      <p:sp>
        <p:nvSpPr>
          <p:cNvPr id="206" name="Google Shape;125;p5"/>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pic>
        <p:nvPicPr>
          <p:cNvPr id="207" name="Screen Shot 2022-01-10 at 1.44.25 PM.png" descr="Screen Shot 2022-01-10 at 1.44.25 PM.png"/>
          <p:cNvPicPr>
            <a:picLocks noChangeAspect="1"/>
          </p:cNvPicPr>
          <p:nvPr/>
        </p:nvPicPr>
        <p:blipFill>
          <a:blip r:embed="rId2">
            <a:extLst/>
          </a:blip>
          <a:stretch>
            <a:fillRect/>
          </a:stretch>
        </p:blipFill>
        <p:spPr>
          <a:xfrm>
            <a:off x="6251351" y="720556"/>
            <a:ext cx="1394541" cy="54168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130;p6"/>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Correlation</a:t>
            </a:r>
          </a:p>
        </p:txBody>
      </p:sp>
      <p:sp>
        <p:nvSpPr>
          <p:cNvPr id="210" name="Google Shape;131;p6"/>
          <p:cNvSpPr txBox="1"/>
          <p:nvPr>
            <p:ph type="body" sz="half" idx="1"/>
          </p:nvPr>
        </p:nvSpPr>
        <p:spPr>
          <a:xfrm>
            <a:off x="628650" y="1253331"/>
            <a:ext cx="4566731" cy="4351338"/>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I chose to run a correlation on the top 20 results. Initially I ran it based on 10 values but noticed I was still getting relatively high correlations, so I took it out to 20. </a:t>
            </a:r>
          </a:p>
          <a:p>
            <a:pPr marL="0" indent="0">
              <a:lnSpc>
                <a:spcPct val="110000"/>
              </a:lnSpc>
              <a:spcBef>
                <a:spcPts val="0"/>
              </a:spcBef>
              <a:buSzTx/>
              <a:buNone/>
              <a:defRPr sz="1800">
                <a:latin typeface="+mn-lt"/>
                <a:ea typeface="+mn-ea"/>
                <a:cs typeface="+mn-cs"/>
                <a:sym typeface="Arial"/>
              </a:defRPr>
            </a:pPr>
          </a:p>
          <a:p>
            <a:pPr marL="0" indent="0">
              <a:lnSpc>
                <a:spcPct val="110000"/>
              </a:lnSpc>
              <a:spcBef>
                <a:spcPts val="0"/>
              </a:spcBef>
              <a:buSzTx/>
              <a:buNone/>
              <a:defRPr sz="1800">
                <a:latin typeface="+mn-lt"/>
                <a:ea typeface="+mn-ea"/>
                <a:cs typeface="+mn-cs"/>
                <a:sym typeface="Arial"/>
              </a:defRPr>
            </a:pPr>
            <a:r>
              <a:t>I used these correlations to run 3 independent test</a:t>
            </a:r>
          </a:p>
          <a:p>
            <a:pPr marL="0" indent="0">
              <a:lnSpc>
                <a:spcPct val="110000"/>
              </a:lnSpc>
              <a:spcBef>
                <a:spcPts val="0"/>
              </a:spcBef>
              <a:buSzTx/>
              <a:buNone/>
              <a:defRPr sz="1800">
                <a:latin typeface="+mn-lt"/>
                <a:ea typeface="+mn-ea"/>
                <a:cs typeface="+mn-cs"/>
                <a:sym typeface="Arial"/>
              </a:defRPr>
            </a:pPr>
          </a:p>
          <a:p>
            <a:pPr marL="180473" indent="-180473">
              <a:lnSpc>
                <a:spcPct val="110000"/>
              </a:lnSpc>
              <a:spcBef>
                <a:spcPts val="0"/>
              </a:spcBef>
              <a:buClrTx/>
              <a:buSzPct val="100000"/>
              <a:buFontTx/>
              <a:defRPr sz="1800">
                <a:latin typeface="+mn-lt"/>
                <a:ea typeface="+mn-ea"/>
                <a:cs typeface="+mn-cs"/>
                <a:sym typeface="Arial"/>
              </a:defRPr>
            </a:pPr>
            <a:r>
              <a:t>Top 5 Correlations</a:t>
            </a:r>
          </a:p>
          <a:p>
            <a:pPr marL="180473" indent="-180473">
              <a:lnSpc>
                <a:spcPct val="110000"/>
              </a:lnSpc>
              <a:spcBef>
                <a:spcPts val="0"/>
              </a:spcBef>
              <a:buClrTx/>
              <a:buSzPct val="100000"/>
              <a:buFontTx/>
              <a:defRPr sz="1800">
                <a:latin typeface="+mn-lt"/>
                <a:ea typeface="+mn-ea"/>
                <a:cs typeface="+mn-cs"/>
                <a:sym typeface="Arial"/>
              </a:defRPr>
            </a:pPr>
            <a:r>
              <a:t>Top 10 Correlations</a:t>
            </a:r>
          </a:p>
          <a:p>
            <a:pPr marL="180473" indent="-180473">
              <a:lnSpc>
                <a:spcPct val="110000"/>
              </a:lnSpc>
              <a:spcBef>
                <a:spcPts val="0"/>
              </a:spcBef>
              <a:buClrTx/>
              <a:buSzPct val="100000"/>
              <a:buFontTx/>
              <a:defRPr sz="1800">
                <a:latin typeface="+mn-lt"/>
                <a:ea typeface="+mn-ea"/>
                <a:cs typeface="+mn-cs"/>
                <a:sym typeface="Arial"/>
              </a:defRPr>
            </a:pPr>
            <a:r>
              <a:t>Top 20 Correlations</a:t>
            </a:r>
          </a:p>
        </p:txBody>
      </p:sp>
      <p:pic>
        <p:nvPicPr>
          <p:cNvPr id="211" name="Screen Shot 2022-01-10 at 1.47.37 PM.png" descr="Screen Shot 2022-01-10 at 1.47.37 PM.png"/>
          <p:cNvPicPr>
            <a:picLocks noChangeAspect="1"/>
          </p:cNvPicPr>
          <p:nvPr/>
        </p:nvPicPr>
        <p:blipFill>
          <a:blip r:embed="rId2">
            <a:extLst/>
          </a:blip>
          <a:stretch>
            <a:fillRect/>
          </a:stretch>
        </p:blipFill>
        <p:spPr>
          <a:xfrm>
            <a:off x="5434181" y="1092200"/>
            <a:ext cx="3492501" cy="46736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36;p7"/>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Project Description</a:t>
            </a:r>
          </a:p>
        </p:txBody>
      </p:sp>
      <p:sp>
        <p:nvSpPr>
          <p:cNvPr id="214" name="Google Shape;137;p7"/>
          <p:cNvSpPr txBox="1"/>
          <p:nvPr>
            <p:ph type="sldNum" sz="quarter" idx="4294967295"/>
          </p:nvPr>
        </p:nvSpPr>
        <p:spPr>
          <a:xfrm>
            <a:off x="4406987" y="6356351"/>
            <a:ext cx="330022"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15" name="Google Shape;138;p7"/>
          <p:cNvSpPr txBox="1"/>
          <p:nvPr>
            <p:ph type="body" idx="1"/>
          </p:nvPr>
        </p:nvSpPr>
        <p:spPr>
          <a:xfrm>
            <a:off x="606342" y="1354901"/>
            <a:ext cx="7931316" cy="4148198"/>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The analysis I performed improves upon Dr. Williams' because I am calculating several additional correlation data points that were not included in the original analysis, since it only used two columns to build the model. </a:t>
            </a:r>
          </a:p>
          <a:p>
            <a:pPr marL="0" indent="0">
              <a:lnSpc>
                <a:spcPct val="110000"/>
              </a:lnSpc>
              <a:spcBef>
                <a:spcPts val="0"/>
              </a:spcBef>
              <a:buSzTx/>
              <a:buNone/>
              <a:defRPr sz="1800">
                <a:latin typeface="+mn-lt"/>
                <a:ea typeface="+mn-ea"/>
                <a:cs typeface="+mn-cs"/>
                <a:sym typeface="Arial"/>
              </a:defRPr>
            </a:pPr>
          </a:p>
          <a:p>
            <a:pPr marL="0" indent="0">
              <a:lnSpc>
                <a:spcPct val="110000"/>
              </a:lnSpc>
              <a:spcBef>
                <a:spcPts val="0"/>
              </a:spcBef>
              <a:buSzTx/>
              <a:buNone/>
              <a:defRPr sz="1800">
                <a:latin typeface="+mn-lt"/>
                <a:ea typeface="+mn-ea"/>
                <a:cs typeface="+mn-cs"/>
                <a:sym typeface="Arial"/>
              </a:defRPr>
            </a:pPr>
            <a:r>
              <a:t>By using several additional points, each with their own degree of correlation, helped improve the overall predictions of the model. I noticed when deciding which elements to use that as I included more options and ran the model the R2 score continued to improve. This is why I chose as many as I did. </a:t>
            </a:r>
          </a:p>
          <a:p>
            <a:pPr marL="0" indent="0">
              <a:lnSpc>
                <a:spcPct val="110000"/>
              </a:lnSpc>
              <a:spcBef>
                <a:spcPts val="0"/>
              </a:spcBef>
              <a:buSzTx/>
              <a:buNone/>
              <a:defRPr sz="1800">
                <a:latin typeface="+mn-lt"/>
                <a:ea typeface="+mn-ea"/>
                <a:cs typeface="+mn-cs"/>
                <a:sym typeface="Arial"/>
              </a:defRPr>
            </a:pPr>
          </a:p>
          <a:p>
            <a:pPr marL="0" indent="0">
              <a:lnSpc>
                <a:spcPct val="110000"/>
              </a:lnSpc>
              <a:spcBef>
                <a:spcPts val="0"/>
              </a:spcBef>
              <a:buSzTx/>
              <a:buNone/>
              <a:defRPr sz="1800">
                <a:latin typeface="+mn-lt"/>
                <a:ea typeface="+mn-ea"/>
                <a:cs typeface="+mn-cs"/>
                <a:sym typeface="Arial"/>
              </a:defRPr>
            </a:pPr>
            <a:r>
              <a:t>I am using the Linear Regression model from scikit_learn to predict a model using these 20 correlation points as independent variables for my model. Hopefully, by including additional data points it will improve upon the R2 score. </a:t>
            </a:r>
          </a:p>
        </p:txBody>
      </p:sp>
      <p:sp>
        <p:nvSpPr>
          <p:cNvPr id="216" name="Google Shape;139;p7"/>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44;p8"/>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Analysis and Results</a:t>
            </a:r>
          </a:p>
        </p:txBody>
      </p:sp>
      <p:sp>
        <p:nvSpPr>
          <p:cNvPr id="219" name="Google Shape;145;p8"/>
          <p:cNvSpPr txBox="1"/>
          <p:nvPr>
            <p:ph type="sldNum" sz="quarter" idx="4294967295"/>
          </p:nvPr>
        </p:nvSpPr>
        <p:spPr>
          <a:xfrm>
            <a:off x="4407769" y="6356351"/>
            <a:ext cx="328460"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20" name="Google Shape;146;p8"/>
          <p:cNvSpPr txBox="1"/>
          <p:nvPr>
            <p:ph type="body" idx="1"/>
          </p:nvPr>
        </p:nvSpPr>
        <p:spPr>
          <a:xfrm>
            <a:off x="606342" y="1379811"/>
            <a:ext cx="7931316" cy="4148198"/>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Top 5 Correlations: </a:t>
            </a:r>
          </a:p>
          <a:p>
            <a:pPr marL="0" indent="0">
              <a:lnSpc>
                <a:spcPct val="110000"/>
              </a:lnSpc>
              <a:spcBef>
                <a:spcPts val="0"/>
              </a:spcBef>
              <a:buSzTx/>
              <a:buNone/>
              <a:defRPr sz="1800">
                <a:latin typeface="+mn-lt"/>
                <a:ea typeface="+mn-ea"/>
                <a:cs typeface="+mn-cs"/>
                <a:sym typeface="Arial"/>
              </a:defRPr>
            </a:pPr>
          </a:p>
          <a:p>
            <a:pPr marL="180473" indent="-180473">
              <a:lnSpc>
                <a:spcPct val="110000"/>
              </a:lnSpc>
              <a:spcBef>
                <a:spcPts val="0"/>
              </a:spcBef>
              <a:buClrTx/>
              <a:buSzPct val="100000"/>
              <a:buFontTx/>
              <a:defRPr sz="1800">
                <a:latin typeface="+mn-lt"/>
                <a:ea typeface="+mn-ea"/>
                <a:cs typeface="+mn-cs"/>
                <a:sym typeface="Arial"/>
              </a:defRPr>
            </a:pPr>
            <a:r>
              <a:t>Overall Quality</a:t>
            </a:r>
          </a:p>
          <a:p>
            <a:pPr marL="180473" indent="-180473">
              <a:lnSpc>
                <a:spcPct val="110000"/>
              </a:lnSpc>
              <a:spcBef>
                <a:spcPts val="0"/>
              </a:spcBef>
              <a:buClrTx/>
              <a:buSzPct val="100000"/>
              <a:buFontTx/>
              <a:defRPr sz="1800">
                <a:latin typeface="+mn-lt"/>
                <a:ea typeface="+mn-ea"/>
                <a:cs typeface="+mn-cs"/>
                <a:sym typeface="Arial"/>
              </a:defRPr>
            </a:pPr>
            <a:r>
              <a:t>GrLivArea</a:t>
            </a:r>
          </a:p>
          <a:p>
            <a:pPr marL="180473" indent="-180473">
              <a:lnSpc>
                <a:spcPct val="110000"/>
              </a:lnSpc>
              <a:spcBef>
                <a:spcPts val="0"/>
              </a:spcBef>
              <a:buClrTx/>
              <a:buSzPct val="100000"/>
              <a:buFontTx/>
              <a:defRPr sz="1800">
                <a:latin typeface="+mn-lt"/>
                <a:ea typeface="+mn-ea"/>
                <a:cs typeface="+mn-cs"/>
                <a:sym typeface="Arial"/>
              </a:defRPr>
            </a:pPr>
            <a:r>
              <a:t>GarageArea</a:t>
            </a:r>
          </a:p>
          <a:p>
            <a:pPr marL="180473" indent="-180473">
              <a:lnSpc>
                <a:spcPct val="110000"/>
              </a:lnSpc>
              <a:spcBef>
                <a:spcPts val="0"/>
              </a:spcBef>
              <a:buClrTx/>
              <a:buSzPct val="100000"/>
              <a:buFontTx/>
              <a:defRPr sz="1800">
                <a:latin typeface="+mn-lt"/>
                <a:ea typeface="+mn-ea"/>
                <a:cs typeface="+mn-cs"/>
                <a:sym typeface="Arial"/>
              </a:defRPr>
            </a:pPr>
            <a:r>
              <a:t>GarageCars</a:t>
            </a:r>
          </a:p>
          <a:p>
            <a:pPr marL="180473" indent="-180473">
              <a:lnSpc>
                <a:spcPct val="110000"/>
              </a:lnSpc>
              <a:spcBef>
                <a:spcPts val="0"/>
              </a:spcBef>
              <a:buClrTx/>
              <a:buSzPct val="100000"/>
              <a:buFontTx/>
              <a:defRPr sz="1800">
                <a:latin typeface="+mn-lt"/>
                <a:ea typeface="+mn-ea"/>
                <a:cs typeface="+mn-cs"/>
                <a:sym typeface="Arial"/>
              </a:defRPr>
            </a:pPr>
            <a:r>
              <a:t>YearsBuilt</a:t>
            </a:r>
          </a:p>
          <a:p>
            <a:pPr marL="180473" indent="-180473">
              <a:lnSpc>
                <a:spcPct val="110000"/>
              </a:lnSpc>
              <a:spcBef>
                <a:spcPts val="0"/>
              </a:spcBef>
              <a:buClrTx/>
              <a:buSzPct val="100000"/>
              <a:buFontTx/>
              <a:defRPr sz="1800">
                <a:latin typeface="+mn-lt"/>
                <a:ea typeface="+mn-ea"/>
                <a:cs typeface="+mn-cs"/>
                <a:sym typeface="Arial"/>
              </a:defRPr>
            </a:pPr>
          </a:p>
          <a:p>
            <a:pPr marL="0" indent="0">
              <a:lnSpc>
                <a:spcPct val="110000"/>
              </a:lnSpc>
              <a:spcBef>
                <a:spcPts val="0"/>
              </a:spcBef>
              <a:buClrTx/>
              <a:buSzTx/>
              <a:buFontTx/>
              <a:buNone/>
              <a:defRPr sz="1800">
                <a:latin typeface="+mn-lt"/>
                <a:ea typeface="+mn-ea"/>
                <a:cs typeface="+mn-cs"/>
                <a:sym typeface="Arial"/>
              </a:defRPr>
            </a:pPr>
            <a:r>
              <a:t>These 5 correlations rendered an R2 score of </a:t>
            </a:r>
            <a:r>
              <a:rPr b="1"/>
              <a:t>0.8309859964337735</a:t>
            </a:r>
          </a:p>
        </p:txBody>
      </p:sp>
      <p:sp>
        <p:nvSpPr>
          <p:cNvPr id="221" name="Google Shape;147;p8"/>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144;p8"/>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Analysis and Results</a:t>
            </a:r>
          </a:p>
        </p:txBody>
      </p:sp>
      <p:sp>
        <p:nvSpPr>
          <p:cNvPr id="224" name="Google Shape;145;p8"/>
          <p:cNvSpPr txBox="1"/>
          <p:nvPr>
            <p:ph type="sldNum" sz="quarter" idx="4294967295"/>
          </p:nvPr>
        </p:nvSpPr>
        <p:spPr>
          <a:xfrm>
            <a:off x="4406262" y="6356351"/>
            <a:ext cx="331473"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25" name="Google Shape;146;p8"/>
          <p:cNvSpPr txBox="1"/>
          <p:nvPr>
            <p:ph type="body" idx="1"/>
          </p:nvPr>
        </p:nvSpPr>
        <p:spPr>
          <a:xfrm>
            <a:off x="606342" y="1379811"/>
            <a:ext cx="7931316" cy="4148198"/>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Top 10 Correlations: </a:t>
            </a:r>
          </a:p>
          <a:p>
            <a:pPr marL="0" indent="0">
              <a:lnSpc>
                <a:spcPct val="110000"/>
              </a:lnSpc>
              <a:spcBef>
                <a:spcPts val="0"/>
              </a:spcBef>
              <a:buSzTx/>
              <a:buNone/>
              <a:defRPr sz="1800">
                <a:latin typeface="+mn-lt"/>
                <a:ea typeface="+mn-ea"/>
                <a:cs typeface="+mn-cs"/>
                <a:sym typeface="Arial"/>
              </a:defRPr>
            </a:pPr>
          </a:p>
          <a:p>
            <a:pPr marL="180473" indent="-180473">
              <a:lnSpc>
                <a:spcPct val="110000"/>
              </a:lnSpc>
              <a:spcBef>
                <a:spcPts val="0"/>
              </a:spcBef>
              <a:buClrTx/>
              <a:buSzPct val="100000"/>
              <a:buFontTx/>
              <a:defRPr sz="1800">
                <a:latin typeface="+mn-lt"/>
                <a:ea typeface="+mn-ea"/>
                <a:cs typeface="+mn-cs"/>
                <a:sym typeface="Arial"/>
              </a:defRPr>
            </a:pPr>
            <a:r>
              <a:t>Overall Quality</a:t>
            </a:r>
          </a:p>
          <a:p>
            <a:pPr marL="180473" indent="-180473">
              <a:lnSpc>
                <a:spcPct val="110000"/>
              </a:lnSpc>
              <a:spcBef>
                <a:spcPts val="0"/>
              </a:spcBef>
              <a:buClrTx/>
              <a:buSzPct val="100000"/>
              <a:buFontTx/>
              <a:defRPr sz="1800">
                <a:latin typeface="+mn-lt"/>
                <a:ea typeface="+mn-ea"/>
                <a:cs typeface="+mn-cs"/>
                <a:sym typeface="Arial"/>
              </a:defRPr>
            </a:pPr>
            <a:r>
              <a:t>GrLivArea</a:t>
            </a:r>
          </a:p>
          <a:p>
            <a:pPr marL="180473" indent="-180473">
              <a:lnSpc>
                <a:spcPct val="110000"/>
              </a:lnSpc>
              <a:spcBef>
                <a:spcPts val="0"/>
              </a:spcBef>
              <a:buClrTx/>
              <a:buSzPct val="100000"/>
              <a:buFontTx/>
              <a:defRPr sz="1800">
                <a:latin typeface="+mn-lt"/>
                <a:ea typeface="+mn-ea"/>
                <a:cs typeface="+mn-cs"/>
                <a:sym typeface="Arial"/>
              </a:defRPr>
            </a:pPr>
            <a:r>
              <a:t>GarageArea</a:t>
            </a:r>
          </a:p>
          <a:p>
            <a:pPr marL="180473" indent="-180473">
              <a:lnSpc>
                <a:spcPct val="110000"/>
              </a:lnSpc>
              <a:spcBef>
                <a:spcPts val="0"/>
              </a:spcBef>
              <a:buClrTx/>
              <a:buSzPct val="100000"/>
              <a:buFontTx/>
              <a:defRPr sz="1800">
                <a:latin typeface="+mn-lt"/>
                <a:ea typeface="+mn-ea"/>
                <a:cs typeface="+mn-cs"/>
                <a:sym typeface="Arial"/>
              </a:defRPr>
            </a:pPr>
            <a:r>
              <a:t>GarageCars</a:t>
            </a:r>
          </a:p>
          <a:p>
            <a:pPr marL="180473" indent="-180473">
              <a:lnSpc>
                <a:spcPct val="110000"/>
              </a:lnSpc>
              <a:spcBef>
                <a:spcPts val="0"/>
              </a:spcBef>
              <a:buClrTx/>
              <a:buSzPct val="100000"/>
              <a:buFontTx/>
              <a:defRPr sz="1800">
                <a:latin typeface="+mn-lt"/>
                <a:ea typeface="+mn-ea"/>
                <a:cs typeface="+mn-cs"/>
                <a:sym typeface="Arial"/>
              </a:defRPr>
            </a:pPr>
            <a:r>
              <a:t>YearsBuilt</a:t>
            </a:r>
          </a:p>
          <a:p>
            <a:pPr marL="180473" indent="-180473">
              <a:lnSpc>
                <a:spcPct val="110000"/>
              </a:lnSpc>
              <a:spcBef>
                <a:spcPts val="0"/>
              </a:spcBef>
              <a:buClrTx/>
              <a:buSzPct val="100000"/>
              <a:buFontTx/>
              <a:defRPr sz="1800">
                <a:latin typeface="+mn-lt"/>
                <a:ea typeface="+mn-ea"/>
                <a:cs typeface="+mn-cs"/>
                <a:sym typeface="Arial"/>
              </a:defRPr>
            </a:pPr>
            <a:r>
              <a:t>TotalBsmtSF</a:t>
            </a:r>
          </a:p>
          <a:p>
            <a:pPr marL="180473" indent="-180473">
              <a:lnSpc>
                <a:spcPct val="110000"/>
              </a:lnSpc>
              <a:spcBef>
                <a:spcPts val="0"/>
              </a:spcBef>
              <a:buClrTx/>
              <a:buSzPct val="100000"/>
              <a:buFontTx/>
              <a:defRPr sz="1800">
                <a:latin typeface="+mn-lt"/>
                <a:ea typeface="+mn-ea"/>
                <a:cs typeface="+mn-cs"/>
                <a:sym typeface="Arial"/>
              </a:defRPr>
            </a:pPr>
            <a:r>
              <a:t>GarageYrBlt</a:t>
            </a:r>
          </a:p>
          <a:p>
            <a:pPr marL="180473" indent="-180473">
              <a:lnSpc>
                <a:spcPct val="110000"/>
              </a:lnSpc>
              <a:spcBef>
                <a:spcPts val="0"/>
              </a:spcBef>
              <a:buClrTx/>
              <a:buSzPct val="100000"/>
              <a:buFontTx/>
              <a:defRPr sz="1800">
                <a:latin typeface="+mn-lt"/>
                <a:ea typeface="+mn-ea"/>
                <a:cs typeface="+mn-cs"/>
                <a:sym typeface="Arial"/>
              </a:defRPr>
            </a:pPr>
            <a:r>
              <a:t>FullBath</a:t>
            </a:r>
          </a:p>
          <a:p>
            <a:pPr marL="180473" indent="-180473">
              <a:lnSpc>
                <a:spcPct val="110000"/>
              </a:lnSpc>
              <a:spcBef>
                <a:spcPts val="0"/>
              </a:spcBef>
              <a:buClrTx/>
              <a:buSzPct val="100000"/>
              <a:buFontTx/>
              <a:defRPr sz="1800">
                <a:latin typeface="+mn-lt"/>
                <a:ea typeface="+mn-ea"/>
                <a:cs typeface="+mn-cs"/>
                <a:sym typeface="Arial"/>
              </a:defRPr>
            </a:pPr>
            <a:r>
              <a:t>MasVnrArea</a:t>
            </a:r>
          </a:p>
          <a:p>
            <a:pPr marL="180473" indent="-180473">
              <a:lnSpc>
                <a:spcPct val="110000"/>
              </a:lnSpc>
              <a:spcBef>
                <a:spcPts val="0"/>
              </a:spcBef>
              <a:buClrTx/>
              <a:buSzPct val="100000"/>
              <a:buFontTx/>
              <a:defRPr sz="1800">
                <a:latin typeface="+mn-lt"/>
                <a:ea typeface="+mn-ea"/>
                <a:cs typeface="+mn-cs"/>
                <a:sym typeface="Arial"/>
              </a:defRPr>
            </a:pPr>
            <a:r>
              <a:t>TotRmsAbvGrd</a:t>
            </a:r>
          </a:p>
          <a:p>
            <a:pPr marL="180473" indent="-180473">
              <a:lnSpc>
                <a:spcPct val="110000"/>
              </a:lnSpc>
              <a:spcBef>
                <a:spcPts val="0"/>
              </a:spcBef>
              <a:buClrTx/>
              <a:buSzPct val="100000"/>
              <a:buFontTx/>
              <a:defRPr sz="1800">
                <a:latin typeface="+mn-lt"/>
                <a:ea typeface="+mn-ea"/>
                <a:cs typeface="+mn-cs"/>
                <a:sym typeface="Arial"/>
              </a:defRPr>
            </a:pPr>
          </a:p>
          <a:p>
            <a:pPr marL="0" indent="0">
              <a:lnSpc>
                <a:spcPct val="110000"/>
              </a:lnSpc>
              <a:spcBef>
                <a:spcPts val="0"/>
              </a:spcBef>
              <a:buClrTx/>
              <a:buSzTx/>
              <a:buFontTx/>
              <a:buNone/>
              <a:defRPr sz="1800">
                <a:latin typeface="+mn-lt"/>
                <a:ea typeface="+mn-ea"/>
                <a:cs typeface="+mn-cs"/>
                <a:sym typeface="Arial"/>
              </a:defRPr>
            </a:pPr>
            <a:r>
              <a:t>These 10 correlations rendered an R2 score of </a:t>
            </a:r>
            <a:r>
              <a:rPr b="1"/>
              <a:t>0.851735450635332</a:t>
            </a:r>
          </a:p>
        </p:txBody>
      </p:sp>
      <p:sp>
        <p:nvSpPr>
          <p:cNvPr id="226" name="Google Shape;147;p8"/>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44;p8"/>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Analysis and Results</a:t>
            </a:r>
          </a:p>
        </p:txBody>
      </p:sp>
      <p:sp>
        <p:nvSpPr>
          <p:cNvPr id="229" name="Google Shape;145;p8"/>
          <p:cNvSpPr txBox="1"/>
          <p:nvPr>
            <p:ph type="sldNum" sz="quarter" idx="4294967295"/>
          </p:nvPr>
        </p:nvSpPr>
        <p:spPr>
          <a:xfrm>
            <a:off x="4410448" y="6356351"/>
            <a:ext cx="323102"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30" name="Google Shape;146;p8"/>
          <p:cNvSpPr txBox="1"/>
          <p:nvPr>
            <p:ph type="body" idx="1"/>
          </p:nvPr>
        </p:nvSpPr>
        <p:spPr>
          <a:xfrm>
            <a:off x="606342" y="1379811"/>
            <a:ext cx="7931316" cy="4148198"/>
          </a:xfrm>
          <a:prstGeom prst="rect">
            <a:avLst/>
          </a:prstGeom>
        </p:spPr>
        <p:txBody>
          <a:bodyPr numCol="2" spcCol="396565"/>
          <a:lstStyle/>
          <a:p>
            <a:pPr marL="0" indent="0">
              <a:lnSpc>
                <a:spcPct val="110000"/>
              </a:lnSpc>
              <a:spcBef>
                <a:spcPts val="0"/>
              </a:spcBef>
              <a:buSzTx/>
              <a:buNone/>
              <a:defRPr sz="1800">
                <a:latin typeface="+mn-lt"/>
                <a:ea typeface="+mn-ea"/>
                <a:cs typeface="+mn-cs"/>
                <a:sym typeface="Arial"/>
              </a:defRPr>
            </a:pPr>
            <a:r>
              <a:t>Top 20 Correlations: </a:t>
            </a:r>
          </a:p>
          <a:p>
            <a:pPr marL="0" indent="0">
              <a:lnSpc>
                <a:spcPct val="110000"/>
              </a:lnSpc>
              <a:spcBef>
                <a:spcPts val="0"/>
              </a:spcBef>
              <a:buSzTx/>
              <a:buNone/>
              <a:defRPr sz="1800">
                <a:latin typeface="+mn-lt"/>
                <a:ea typeface="+mn-ea"/>
                <a:cs typeface="+mn-cs"/>
                <a:sym typeface="Arial"/>
              </a:defRPr>
            </a:pPr>
          </a:p>
          <a:p>
            <a:pPr marL="180473" indent="-180473">
              <a:lnSpc>
                <a:spcPct val="110000"/>
              </a:lnSpc>
              <a:spcBef>
                <a:spcPts val="0"/>
              </a:spcBef>
              <a:buClrTx/>
              <a:buSzPct val="100000"/>
              <a:buFontTx/>
              <a:defRPr sz="1800">
                <a:latin typeface="+mn-lt"/>
                <a:ea typeface="+mn-ea"/>
                <a:cs typeface="+mn-cs"/>
                <a:sym typeface="Arial"/>
              </a:defRPr>
            </a:pPr>
            <a:r>
              <a:t>Overall Quality</a:t>
            </a:r>
          </a:p>
          <a:p>
            <a:pPr marL="180473" indent="-180473">
              <a:lnSpc>
                <a:spcPct val="110000"/>
              </a:lnSpc>
              <a:spcBef>
                <a:spcPts val="0"/>
              </a:spcBef>
              <a:buClrTx/>
              <a:buSzPct val="100000"/>
              <a:buFontTx/>
              <a:defRPr sz="1800">
                <a:latin typeface="+mn-lt"/>
                <a:ea typeface="+mn-ea"/>
                <a:cs typeface="+mn-cs"/>
                <a:sym typeface="Arial"/>
              </a:defRPr>
            </a:pPr>
            <a:r>
              <a:t>GrLivArea</a:t>
            </a:r>
          </a:p>
          <a:p>
            <a:pPr marL="180473" indent="-180473">
              <a:lnSpc>
                <a:spcPct val="110000"/>
              </a:lnSpc>
              <a:spcBef>
                <a:spcPts val="0"/>
              </a:spcBef>
              <a:buClrTx/>
              <a:buSzPct val="100000"/>
              <a:buFontTx/>
              <a:defRPr sz="1800">
                <a:latin typeface="+mn-lt"/>
                <a:ea typeface="+mn-ea"/>
                <a:cs typeface="+mn-cs"/>
                <a:sym typeface="Arial"/>
              </a:defRPr>
            </a:pPr>
            <a:r>
              <a:t>GarageArea</a:t>
            </a:r>
          </a:p>
          <a:p>
            <a:pPr marL="180473" indent="-180473">
              <a:lnSpc>
                <a:spcPct val="110000"/>
              </a:lnSpc>
              <a:spcBef>
                <a:spcPts val="0"/>
              </a:spcBef>
              <a:buClrTx/>
              <a:buSzPct val="100000"/>
              <a:buFontTx/>
              <a:defRPr sz="1800">
                <a:latin typeface="+mn-lt"/>
                <a:ea typeface="+mn-ea"/>
                <a:cs typeface="+mn-cs"/>
                <a:sym typeface="Arial"/>
              </a:defRPr>
            </a:pPr>
            <a:r>
              <a:t>GarageCars</a:t>
            </a:r>
          </a:p>
          <a:p>
            <a:pPr marL="180473" indent="-180473">
              <a:lnSpc>
                <a:spcPct val="110000"/>
              </a:lnSpc>
              <a:spcBef>
                <a:spcPts val="0"/>
              </a:spcBef>
              <a:buClrTx/>
              <a:buSzPct val="100000"/>
              <a:buFontTx/>
              <a:defRPr sz="1800">
                <a:latin typeface="+mn-lt"/>
                <a:ea typeface="+mn-ea"/>
                <a:cs typeface="+mn-cs"/>
                <a:sym typeface="Arial"/>
              </a:defRPr>
            </a:pPr>
            <a:r>
              <a:t>YearsBuilt</a:t>
            </a:r>
          </a:p>
          <a:p>
            <a:pPr marL="180473" indent="-180473">
              <a:lnSpc>
                <a:spcPct val="110000"/>
              </a:lnSpc>
              <a:spcBef>
                <a:spcPts val="0"/>
              </a:spcBef>
              <a:buClrTx/>
              <a:buSzPct val="100000"/>
              <a:buFontTx/>
              <a:defRPr sz="1800">
                <a:latin typeface="+mn-lt"/>
                <a:ea typeface="+mn-ea"/>
                <a:cs typeface="+mn-cs"/>
                <a:sym typeface="Arial"/>
              </a:defRPr>
            </a:pPr>
            <a:r>
              <a:t>TotalBsmtSF</a:t>
            </a:r>
          </a:p>
          <a:p>
            <a:pPr marL="180473" indent="-180473">
              <a:lnSpc>
                <a:spcPct val="110000"/>
              </a:lnSpc>
              <a:spcBef>
                <a:spcPts val="0"/>
              </a:spcBef>
              <a:buClrTx/>
              <a:buSzPct val="100000"/>
              <a:buFontTx/>
              <a:defRPr sz="1800">
                <a:latin typeface="+mn-lt"/>
                <a:ea typeface="+mn-ea"/>
                <a:cs typeface="+mn-cs"/>
                <a:sym typeface="Arial"/>
              </a:defRPr>
            </a:pPr>
            <a:r>
              <a:t>GarageYrBlt</a:t>
            </a:r>
          </a:p>
          <a:p>
            <a:pPr marL="180473" indent="-180473">
              <a:lnSpc>
                <a:spcPct val="110000"/>
              </a:lnSpc>
              <a:spcBef>
                <a:spcPts val="0"/>
              </a:spcBef>
              <a:buClrTx/>
              <a:buSzPct val="100000"/>
              <a:buFontTx/>
              <a:defRPr sz="1800">
                <a:latin typeface="+mn-lt"/>
                <a:ea typeface="+mn-ea"/>
                <a:cs typeface="+mn-cs"/>
                <a:sym typeface="Arial"/>
              </a:defRPr>
            </a:pPr>
            <a:r>
              <a:t>FullBath</a:t>
            </a:r>
          </a:p>
          <a:p>
            <a:pPr marL="180473" indent="-180473">
              <a:lnSpc>
                <a:spcPct val="110000"/>
              </a:lnSpc>
              <a:spcBef>
                <a:spcPts val="0"/>
              </a:spcBef>
              <a:buClrTx/>
              <a:buSzPct val="100000"/>
              <a:buFontTx/>
              <a:defRPr sz="1800">
                <a:latin typeface="+mn-lt"/>
                <a:ea typeface="+mn-ea"/>
                <a:cs typeface="+mn-cs"/>
                <a:sym typeface="Arial"/>
              </a:defRPr>
            </a:pPr>
            <a:r>
              <a:t>MasVnrArea</a:t>
            </a:r>
          </a:p>
          <a:p>
            <a:pPr marL="180473" indent="-180473">
              <a:lnSpc>
                <a:spcPct val="110000"/>
              </a:lnSpc>
              <a:spcBef>
                <a:spcPts val="0"/>
              </a:spcBef>
              <a:buClrTx/>
              <a:buSzPct val="100000"/>
              <a:buFontTx/>
              <a:defRPr sz="1800">
                <a:latin typeface="+mn-lt"/>
                <a:ea typeface="+mn-ea"/>
                <a:cs typeface="+mn-cs"/>
                <a:sym typeface="Arial"/>
              </a:defRPr>
            </a:pPr>
            <a:r>
              <a:t>TotRmsAbvGrd</a:t>
            </a:r>
          </a:p>
          <a:p>
            <a:pPr marL="180473" indent="-180473">
              <a:lnSpc>
                <a:spcPct val="110000"/>
              </a:lnSpc>
              <a:spcBef>
                <a:spcPts val="0"/>
              </a:spcBef>
              <a:buClrTx/>
              <a:buSzPct val="100000"/>
              <a:buFontTx/>
              <a:defRPr sz="1800">
                <a:latin typeface="+mn-lt"/>
                <a:ea typeface="+mn-ea"/>
                <a:cs typeface="+mn-cs"/>
                <a:sym typeface="Arial"/>
              </a:defRPr>
            </a:pPr>
            <a:r>
              <a:t>1stFlrSF</a:t>
            </a:r>
          </a:p>
          <a:p>
            <a:pPr marL="180473" indent="-180473">
              <a:lnSpc>
                <a:spcPct val="110000"/>
              </a:lnSpc>
              <a:spcBef>
                <a:spcPts val="0"/>
              </a:spcBef>
              <a:buClrTx/>
              <a:buSzPct val="100000"/>
              <a:buFontTx/>
              <a:defRPr sz="1800">
                <a:latin typeface="+mn-lt"/>
                <a:ea typeface="+mn-ea"/>
                <a:cs typeface="+mn-cs"/>
                <a:sym typeface="Arial"/>
              </a:defRPr>
            </a:pPr>
            <a:r>
              <a:t>YearRemodAdd</a:t>
            </a:r>
          </a:p>
          <a:p>
            <a:pPr marL="180473" indent="-180473">
              <a:lnSpc>
                <a:spcPct val="110000"/>
              </a:lnSpc>
              <a:spcBef>
                <a:spcPts val="0"/>
              </a:spcBef>
              <a:buClrTx/>
              <a:buSzPct val="100000"/>
              <a:buFontTx/>
              <a:defRPr sz="1800">
                <a:latin typeface="+mn-lt"/>
                <a:ea typeface="+mn-ea"/>
                <a:cs typeface="+mn-cs"/>
                <a:sym typeface="Arial"/>
              </a:defRPr>
            </a:pPr>
          </a:p>
          <a:p>
            <a:pPr marL="180473" indent="-180473">
              <a:lnSpc>
                <a:spcPct val="110000"/>
              </a:lnSpc>
              <a:spcBef>
                <a:spcPts val="0"/>
              </a:spcBef>
              <a:buClrTx/>
              <a:buSzPct val="100000"/>
              <a:buFontTx/>
              <a:defRPr sz="1800">
                <a:latin typeface="+mn-lt"/>
                <a:ea typeface="+mn-ea"/>
                <a:cs typeface="+mn-cs"/>
                <a:sym typeface="Arial"/>
              </a:defRPr>
            </a:pPr>
            <a:r>
              <a:t>LotArea</a:t>
            </a:r>
          </a:p>
          <a:p>
            <a:pPr marL="180473" indent="-180473">
              <a:lnSpc>
                <a:spcPct val="110000"/>
              </a:lnSpc>
              <a:spcBef>
                <a:spcPts val="0"/>
              </a:spcBef>
              <a:buClrTx/>
              <a:buSzPct val="100000"/>
              <a:buFontTx/>
              <a:defRPr sz="1800">
                <a:latin typeface="+mn-lt"/>
                <a:ea typeface="+mn-ea"/>
                <a:cs typeface="+mn-cs"/>
                <a:sym typeface="Arial"/>
              </a:defRPr>
            </a:pPr>
            <a:r>
              <a:t>Fireplaces</a:t>
            </a:r>
          </a:p>
          <a:p>
            <a:pPr marL="180473" indent="-180473">
              <a:lnSpc>
                <a:spcPct val="110000"/>
              </a:lnSpc>
              <a:spcBef>
                <a:spcPts val="0"/>
              </a:spcBef>
              <a:buClrTx/>
              <a:buSzPct val="100000"/>
              <a:buFontTx/>
              <a:defRPr sz="1800">
                <a:latin typeface="+mn-lt"/>
                <a:ea typeface="+mn-ea"/>
                <a:cs typeface="+mn-cs"/>
                <a:sym typeface="Arial"/>
              </a:defRPr>
            </a:pPr>
            <a:r>
              <a:t>WoodDecksSF</a:t>
            </a:r>
          </a:p>
          <a:p>
            <a:pPr marL="180473" indent="-180473">
              <a:lnSpc>
                <a:spcPct val="110000"/>
              </a:lnSpc>
              <a:spcBef>
                <a:spcPts val="0"/>
              </a:spcBef>
              <a:buClrTx/>
              <a:buSzPct val="100000"/>
              <a:buFontTx/>
              <a:defRPr sz="1800">
                <a:latin typeface="+mn-lt"/>
                <a:ea typeface="+mn-ea"/>
                <a:cs typeface="+mn-cs"/>
                <a:sym typeface="Arial"/>
              </a:defRPr>
            </a:pPr>
            <a:r>
              <a:t>2ndFlrSF</a:t>
            </a:r>
          </a:p>
          <a:p>
            <a:pPr marL="180473" indent="-180473">
              <a:lnSpc>
                <a:spcPct val="110000"/>
              </a:lnSpc>
              <a:spcBef>
                <a:spcPts val="0"/>
              </a:spcBef>
              <a:buClrTx/>
              <a:buSzPct val="100000"/>
              <a:buFontTx/>
              <a:defRPr sz="1800">
                <a:latin typeface="+mn-lt"/>
                <a:ea typeface="+mn-ea"/>
                <a:cs typeface="+mn-cs"/>
                <a:sym typeface="Arial"/>
              </a:defRPr>
            </a:pPr>
            <a:r>
              <a:t>BsmtUnfSF</a:t>
            </a:r>
          </a:p>
          <a:p>
            <a:pPr marL="180473" indent="-180473">
              <a:lnSpc>
                <a:spcPct val="110000"/>
              </a:lnSpc>
              <a:spcBef>
                <a:spcPts val="0"/>
              </a:spcBef>
              <a:buClrTx/>
              <a:buSzPct val="100000"/>
              <a:buFontTx/>
              <a:defRPr sz="1800">
                <a:latin typeface="+mn-lt"/>
                <a:ea typeface="+mn-ea"/>
                <a:cs typeface="+mn-cs"/>
                <a:sym typeface="Arial"/>
              </a:defRPr>
            </a:pPr>
            <a:r>
              <a:t>HalfBath</a:t>
            </a:r>
          </a:p>
          <a:p>
            <a:pPr marL="180473" indent="-180473">
              <a:lnSpc>
                <a:spcPct val="110000"/>
              </a:lnSpc>
              <a:spcBef>
                <a:spcPts val="0"/>
              </a:spcBef>
              <a:buClrTx/>
              <a:buSzPct val="100000"/>
              <a:buFontTx/>
              <a:defRPr sz="1800">
                <a:latin typeface="+mn-lt"/>
                <a:ea typeface="+mn-ea"/>
                <a:cs typeface="+mn-cs"/>
                <a:sym typeface="Arial"/>
              </a:defRPr>
            </a:pPr>
            <a:r>
              <a:t>OpenPorchSF</a:t>
            </a:r>
          </a:p>
          <a:p>
            <a:pPr marL="180473" indent="-180473">
              <a:lnSpc>
                <a:spcPct val="110000"/>
              </a:lnSpc>
              <a:spcBef>
                <a:spcPts val="0"/>
              </a:spcBef>
              <a:buClrTx/>
              <a:buSzPct val="100000"/>
              <a:buFontTx/>
              <a:defRPr sz="1800">
                <a:latin typeface="+mn-lt"/>
                <a:ea typeface="+mn-ea"/>
                <a:cs typeface="+mn-cs"/>
                <a:sym typeface="Arial"/>
              </a:defRPr>
            </a:pPr>
            <a:r>
              <a:t>LotFrontages</a:t>
            </a:r>
          </a:p>
          <a:p>
            <a:pPr marL="180473" indent="-180473">
              <a:lnSpc>
                <a:spcPct val="110000"/>
              </a:lnSpc>
              <a:spcBef>
                <a:spcPts val="0"/>
              </a:spcBef>
              <a:buClrTx/>
              <a:buSzPct val="100000"/>
              <a:buFontTx/>
              <a:defRPr sz="1800">
                <a:latin typeface="+mn-lt"/>
                <a:ea typeface="+mn-ea"/>
                <a:cs typeface="+mn-cs"/>
                <a:sym typeface="Arial"/>
              </a:defRPr>
            </a:pPr>
          </a:p>
          <a:p>
            <a:pPr marL="0" indent="0">
              <a:lnSpc>
                <a:spcPct val="110000"/>
              </a:lnSpc>
              <a:spcBef>
                <a:spcPts val="0"/>
              </a:spcBef>
              <a:buClrTx/>
              <a:buSzTx/>
              <a:buFontTx/>
              <a:buNone/>
              <a:defRPr sz="1800">
                <a:latin typeface="+mn-lt"/>
                <a:ea typeface="+mn-ea"/>
                <a:cs typeface="+mn-cs"/>
                <a:sym typeface="Arial"/>
              </a:defRPr>
            </a:pPr>
          </a:p>
          <a:p>
            <a:pPr marL="0" indent="0">
              <a:lnSpc>
                <a:spcPct val="110000"/>
              </a:lnSpc>
              <a:spcBef>
                <a:spcPts val="0"/>
              </a:spcBef>
              <a:buClrTx/>
              <a:buSzTx/>
              <a:buFontTx/>
              <a:buNone/>
              <a:defRPr sz="1800">
                <a:latin typeface="+mn-lt"/>
                <a:ea typeface="+mn-ea"/>
                <a:cs typeface="+mn-cs"/>
                <a:sym typeface="Arial"/>
              </a:defRPr>
            </a:pPr>
            <a:r>
              <a:t>These final 20 correlations rendered an R2 score of </a:t>
            </a:r>
            <a:r>
              <a:rPr b="1"/>
              <a:t>0.8836179091794303</a:t>
            </a:r>
          </a:p>
        </p:txBody>
      </p:sp>
      <p:sp>
        <p:nvSpPr>
          <p:cNvPr id="231" name="Google Shape;147;p8"/>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152;p9"/>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Verification</a:t>
            </a:r>
          </a:p>
        </p:txBody>
      </p:sp>
      <p:sp>
        <p:nvSpPr>
          <p:cNvPr id="234" name="Google Shape;153;p9"/>
          <p:cNvSpPr txBox="1"/>
          <p:nvPr>
            <p:ph type="sldNum" sz="quarter" idx="4294967295"/>
          </p:nvPr>
        </p:nvSpPr>
        <p:spPr>
          <a:xfrm>
            <a:off x="4406152" y="6356351"/>
            <a:ext cx="331696"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35" name="Google Shape;154;p9"/>
          <p:cNvSpPr txBox="1"/>
          <p:nvPr>
            <p:ph type="body" sz="quarter" idx="1"/>
          </p:nvPr>
        </p:nvSpPr>
        <p:spPr>
          <a:xfrm>
            <a:off x="667252" y="1370285"/>
            <a:ext cx="7809497" cy="943950"/>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To verify the model, I imported the jtest.csv data, cleaned it, and pulled my top 20 correlations. After fitting it to the model and running it with the new data, I was able to generate a R2 score of </a:t>
            </a:r>
            <a:r>
              <a:rPr b="1"/>
              <a:t>0.8790181696508726</a:t>
            </a:r>
          </a:p>
        </p:txBody>
      </p:sp>
      <p:sp>
        <p:nvSpPr>
          <p:cNvPr id="236" name="Google Shape;155;p9"/>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pic>
        <p:nvPicPr>
          <p:cNvPr id="237" name="Image" descr="Image"/>
          <p:cNvPicPr>
            <a:picLocks noChangeAspect="1"/>
          </p:cNvPicPr>
          <p:nvPr/>
        </p:nvPicPr>
        <p:blipFill>
          <a:blip r:embed="rId2">
            <a:extLst/>
          </a:blip>
          <a:stretch>
            <a:fillRect/>
          </a:stretch>
        </p:blipFill>
        <p:spPr>
          <a:xfrm>
            <a:off x="510161" y="2809062"/>
            <a:ext cx="3930323" cy="2648696"/>
          </a:xfrm>
          <a:prstGeom prst="rect">
            <a:avLst/>
          </a:prstGeom>
          <a:ln w="12700">
            <a:miter lim="400000"/>
          </a:ln>
        </p:spPr>
      </p:pic>
      <p:pic>
        <p:nvPicPr>
          <p:cNvPr id="238" name="Image" descr="Image"/>
          <p:cNvPicPr>
            <a:picLocks noChangeAspect="1"/>
          </p:cNvPicPr>
          <p:nvPr/>
        </p:nvPicPr>
        <p:blipFill>
          <a:blip r:embed="rId3">
            <a:extLst/>
          </a:blip>
          <a:stretch>
            <a:fillRect/>
          </a:stretch>
        </p:blipFill>
        <p:spPr>
          <a:xfrm>
            <a:off x="4519248" y="2815076"/>
            <a:ext cx="4188899" cy="2636668"/>
          </a:xfrm>
          <a:prstGeom prst="rect">
            <a:avLst/>
          </a:prstGeom>
          <a:ln w="12700">
            <a:miter lim="400000"/>
          </a:ln>
        </p:spPr>
      </p:pic>
      <p:sp>
        <p:nvSpPr>
          <p:cNvPr id="239" name="Here are my predictions as a normal distribution"/>
          <p:cNvSpPr txBox="1"/>
          <p:nvPr/>
        </p:nvSpPr>
        <p:spPr>
          <a:xfrm>
            <a:off x="581497" y="5543552"/>
            <a:ext cx="3787652"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Here are my predictions as a normal distribution</a:t>
            </a:r>
          </a:p>
        </p:txBody>
      </p:sp>
      <p:sp>
        <p:nvSpPr>
          <p:cNvPr id="240" name="Here in my linear regression model."/>
          <p:cNvSpPr txBox="1"/>
          <p:nvPr/>
        </p:nvSpPr>
        <p:spPr>
          <a:xfrm>
            <a:off x="5416684" y="5537538"/>
            <a:ext cx="281912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Here in my linear regression model.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160;p10"/>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Conclusion</a:t>
            </a:r>
          </a:p>
        </p:txBody>
      </p:sp>
      <p:sp>
        <p:nvSpPr>
          <p:cNvPr id="243" name="Google Shape;161;p10"/>
          <p:cNvSpPr txBox="1"/>
          <p:nvPr>
            <p:ph type="sldNum" sz="quarter" idx="4294967295"/>
          </p:nvPr>
        </p:nvSpPr>
        <p:spPr>
          <a:xfrm>
            <a:off x="4413407" y="6356351"/>
            <a:ext cx="317186"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44" name="Google Shape;162;p10"/>
          <p:cNvSpPr txBox="1"/>
          <p:nvPr>
            <p:ph type="body" idx="1"/>
          </p:nvPr>
        </p:nvSpPr>
        <p:spPr>
          <a:xfrm>
            <a:off x="667252" y="1370285"/>
            <a:ext cx="7931316" cy="4148201"/>
          </a:xfrm>
          <a:prstGeom prst="rect">
            <a:avLst/>
          </a:prstGeom>
        </p:spPr>
        <p:txBody>
          <a:bodyPr/>
          <a:lstStyle/>
          <a:p>
            <a:pPr marL="0" indent="0" defTabSz="758951">
              <a:lnSpc>
                <a:spcPct val="110000"/>
              </a:lnSpc>
              <a:spcBef>
                <a:spcPts val="0"/>
              </a:spcBef>
              <a:buSzTx/>
              <a:buNone/>
              <a:defRPr sz="1494">
                <a:latin typeface="+mn-lt"/>
                <a:ea typeface="+mn-ea"/>
                <a:cs typeface="+mn-cs"/>
                <a:sym typeface="Arial"/>
              </a:defRPr>
            </a:pPr>
            <a:r>
              <a:t>In my analysis of the data, both training and test data, showed me a few important things regarding analysis. The first thing is understanding the data you are working with and if it is "good" data or not. Trying to find the NaN values and eliminate or repair them is crucial. I ran into this issue whenever I ran the model with the jtest data. However, what I failed to do with that data set was clean it. I had only cleaned the training data. Once I cleaned the data for the columns I was using on the test the model worked as intended. </a:t>
            </a:r>
          </a:p>
          <a:p>
            <a:pPr marL="0" indent="0" defTabSz="758951">
              <a:lnSpc>
                <a:spcPct val="110000"/>
              </a:lnSpc>
              <a:spcBef>
                <a:spcPts val="0"/>
              </a:spcBef>
              <a:buSzTx/>
              <a:buNone/>
              <a:defRPr sz="1494">
                <a:latin typeface="+mn-lt"/>
                <a:ea typeface="+mn-ea"/>
                <a:cs typeface="+mn-cs"/>
                <a:sym typeface="Arial"/>
              </a:defRPr>
            </a:pPr>
          </a:p>
          <a:p>
            <a:pPr marL="0" indent="0" defTabSz="758951">
              <a:lnSpc>
                <a:spcPct val="110000"/>
              </a:lnSpc>
              <a:spcBef>
                <a:spcPts val="0"/>
              </a:spcBef>
              <a:buSzTx/>
              <a:buNone/>
              <a:defRPr sz="1494">
                <a:latin typeface="+mn-lt"/>
                <a:ea typeface="+mn-ea"/>
                <a:cs typeface="+mn-cs"/>
                <a:sym typeface="Arial"/>
              </a:defRPr>
            </a:pPr>
            <a:r>
              <a:t>The second thing I realized, is not to assume just the top correlations render the best results. In my analysis, I ran three test, top 5, top 10, and top 20 correlations. Each time I ran my test my results improved. In relation to this data, it tells me there were numerous data points that contributed to the sale of the house and to not neglect them based purely on their correlation results. It was a combination of all of these values that led to the sale of the home. </a:t>
            </a:r>
          </a:p>
          <a:p>
            <a:pPr marL="0" indent="0" defTabSz="758951">
              <a:lnSpc>
                <a:spcPct val="110000"/>
              </a:lnSpc>
              <a:spcBef>
                <a:spcPts val="0"/>
              </a:spcBef>
              <a:buSzTx/>
              <a:buNone/>
              <a:defRPr sz="1494">
                <a:latin typeface="+mn-lt"/>
                <a:ea typeface="+mn-ea"/>
                <a:cs typeface="+mn-cs"/>
                <a:sym typeface="Arial"/>
              </a:defRPr>
            </a:pPr>
          </a:p>
          <a:p>
            <a:pPr marL="0" indent="0" defTabSz="758951">
              <a:lnSpc>
                <a:spcPct val="110000"/>
              </a:lnSpc>
              <a:spcBef>
                <a:spcPts val="0"/>
              </a:spcBef>
              <a:buSzTx/>
              <a:buNone/>
              <a:defRPr sz="1494">
                <a:latin typeface="+mn-lt"/>
                <a:ea typeface="+mn-ea"/>
                <a:cs typeface="+mn-cs"/>
                <a:sym typeface="Arial"/>
              </a:defRPr>
            </a:pPr>
            <a:r>
              <a:t>I was surprised by how close the test data R2 score was to the training data. In some of the research I came across while working on this project, that wasn't always the case. Several times the main R2 score would be lower than the training score but still within acceptable limits. This just tells me that the training model was an accurate build. </a:t>
            </a:r>
          </a:p>
        </p:txBody>
      </p:sp>
      <p:sp>
        <p:nvSpPr>
          <p:cNvPr id="245" name="Google Shape;163;p10"/>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168;p11"/>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References</a:t>
            </a:r>
          </a:p>
        </p:txBody>
      </p:sp>
      <p:sp>
        <p:nvSpPr>
          <p:cNvPr id="248" name="Google Shape;169;p11"/>
          <p:cNvSpPr txBox="1"/>
          <p:nvPr>
            <p:ph type="sldNum" sz="quarter" idx="4294967295"/>
          </p:nvPr>
        </p:nvSpPr>
        <p:spPr>
          <a:xfrm>
            <a:off x="4402692" y="6356351"/>
            <a:ext cx="338616"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249" name="Google Shape;170;p11"/>
          <p:cNvSpPr txBox="1"/>
          <p:nvPr>
            <p:ph type="body" idx="1"/>
          </p:nvPr>
        </p:nvSpPr>
        <p:spPr>
          <a:xfrm>
            <a:off x="667252" y="1370285"/>
            <a:ext cx="7931316" cy="4148201"/>
          </a:xfrm>
          <a:prstGeom prst="rect">
            <a:avLst/>
          </a:prstGeom>
        </p:spPr>
        <p:txBody>
          <a:bodyPr/>
          <a:lstStyle/>
          <a:p>
            <a:pPr marL="0" indent="0">
              <a:lnSpc>
                <a:spcPct val="99000"/>
              </a:lnSpc>
              <a:spcBef>
                <a:spcPts val="0"/>
              </a:spcBef>
              <a:buSzTx/>
              <a:buNone/>
              <a:defRPr b="1" sz="1800">
                <a:latin typeface="+mn-lt"/>
                <a:ea typeface="+mn-ea"/>
                <a:cs typeface="+mn-cs"/>
                <a:sym typeface="Arial"/>
              </a:defRPr>
            </a:pPr>
            <a:r>
              <a:t>Add all references you used to complete this project.</a:t>
            </a:r>
          </a:p>
          <a:p>
            <a:pPr marL="0" indent="0">
              <a:lnSpc>
                <a:spcPct val="99000"/>
              </a:lnSpc>
              <a:spcBef>
                <a:spcPts val="0"/>
              </a:spcBef>
              <a:buSzTx/>
              <a:buNone/>
              <a:defRPr b="1" sz="1800">
                <a:latin typeface="+mn-lt"/>
                <a:ea typeface="+mn-ea"/>
                <a:cs typeface="+mn-cs"/>
                <a:sym typeface="Arial"/>
              </a:defRPr>
            </a:pPr>
          </a:p>
          <a:p>
            <a:pPr marL="0" indent="0">
              <a:lnSpc>
                <a:spcPct val="99000"/>
              </a:lnSpc>
              <a:spcBef>
                <a:spcPts val="0"/>
              </a:spcBef>
              <a:buSzTx/>
              <a:buNone/>
              <a:defRPr b="1" sz="1800">
                <a:latin typeface="+mn-lt"/>
                <a:ea typeface="+mn-ea"/>
                <a:cs typeface="+mn-cs"/>
                <a:sym typeface="Arial"/>
              </a:defRPr>
            </a:pPr>
            <a:r>
              <a:t>- Stojiljković, Mirko. "Linear Regression in Python." Real Python, 2021 </a:t>
            </a:r>
            <a:r>
              <a:rPr u="sng">
                <a:solidFill>
                  <a:srgbClr val="0000FF"/>
                </a:solidFill>
                <a:uFill>
                  <a:solidFill>
                    <a:srgbClr val="0000FF"/>
                  </a:solidFill>
                </a:uFill>
                <a:hlinkClick r:id="rId2" invalidUrl="" action="" tgtFrame="" tooltip="" history="1" highlightClick="0" endSnd="0"/>
              </a:rPr>
              <a:t>https://realpython.com/linear-regression-in-python/</a:t>
            </a:r>
          </a:p>
          <a:p>
            <a:pPr marL="0" indent="0">
              <a:lnSpc>
                <a:spcPct val="99000"/>
              </a:lnSpc>
              <a:spcBef>
                <a:spcPts val="0"/>
              </a:spcBef>
              <a:buSzTx/>
              <a:buNone/>
              <a:defRPr b="1" sz="1800">
                <a:latin typeface="+mn-lt"/>
                <a:ea typeface="+mn-ea"/>
                <a:cs typeface="+mn-cs"/>
                <a:sym typeface="Arial"/>
              </a:defRPr>
            </a:pPr>
          </a:p>
          <a:p>
            <a:pPr marL="0" indent="0">
              <a:lnSpc>
                <a:spcPct val="99000"/>
              </a:lnSpc>
              <a:spcBef>
                <a:spcPts val="0"/>
              </a:spcBef>
              <a:buSzTx/>
              <a:buNone/>
              <a:defRPr b="1" sz="1800">
                <a:latin typeface="+mn-lt"/>
                <a:ea typeface="+mn-ea"/>
                <a:cs typeface="+mn-cs"/>
                <a:sym typeface="Arial"/>
              </a:defRPr>
            </a:pPr>
            <a:r>
              <a:t>- Narang, Megha. "How to do Linear Regression in Python." YouTube, 2020 </a:t>
            </a:r>
            <a:r>
              <a:rPr u="sng">
                <a:solidFill>
                  <a:srgbClr val="0000FF"/>
                </a:solidFill>
                <a:uFill>
                  <a:solidFill>
                    <a:srgbClr val="0000FF"/>
                  </a:solidFill>
                </a:uFill>
                <a:hlinkClick r:id="rId3" invalidUrl="" action="" tgtFrame="" tooltip="" history="1" highlightClick="0" endSnd="0"/>
              </a:rPr>
              <a:t>https://www.youtube.com/watch?v=8Uj3_BLEa6s&amp;t=508s</a:t>
            </a:r>
          </a:p>
          <a:p>
            <a:pPr marL="0" indent="0">
              <a:lnSpc>
                <a:spcPct val="99000"/>
              </a:lnSpc>
              <a:spcBef>
                <a:spcPts val="0"/>
              </a:spcBef>
              <a:buSzTx/>
              <a:buNone/>
              <a:defRPr b="1" sz="1800">
                <a:latin typeface="+mn-lt"/>
                <a:ea typeface="+mn-ea"/>
                <a:cs typeface="+mn-cs"/>
                <a:sym typeface="Arial"/>
              </a:defRPr>
            </a:pPr>
          </a:p>
          <a:p>
            <a:pPr marL="0" indent="0">
              <a:lnSpc>
                <a:spcPct val="99000"/>
              </a:lnSpc>
              <a:spcBef>
                <a:spcPts val="0"/>
              </a:spcBef>
              <a:buSzTx/>
              <a:buNone/>
              <a:defRPr b="1" sz="1800">
                <a:latin typeface="+mn-lt"/>
                <a:ea typeface="+mn-ea"/>
                <a:cs typeface="+mn-cs"/>
                <a:sym typeface="Arial"/>
              </a:defRPr>
            </a:pPr>
            <a:r>
              <a:t>- Andrade, Frank. "A Simple Guide to Linear Regression using Python." towarddatascience.com, 2021 </a:t>
            </a:r>
            <a:r>
              <a:rPr u="sng">
                <a:solidFill>
                  <a:srgbClr val="0000FF"/>
                </a:solidFill>
                <a:uFill>
                  <a:solidFill>
                    <a:srgbClr val="0000FF"/>
                  </a:solidFill>
                </a:uFill>
                <a:hlinkClick r:id="rId4" invalidUrl="" action="" tgtFrame="" tooltip="" history="1" highlightClick="0" endSnd="0"/>
              </a:rPr>
              <a:t>https://towardsdatascience.com/a-simple-guide-to-linear-regression-using-python-7050e8c751c1</a:t>
            </a:r>
          </a:p>
        </p:txBody>
      </p:sp>
      <p:sp>
        <p:nvSpPr>
          <p:cNvPr id="250" name="Google Shape;171;p11"/>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98;p2"/>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Introduction</a:t>
            </a:r>
          </a:p>
        </p:txBody>
      </p:sp>
      <p:sp>
        <p:nvSpPr>
          <p:cNvPr id="152" name="Google Shape;99;p2"/>
          <p:cNvSpPr txBox="1"/>
          <p:nvPr>
            <p:ph type="sldNum" sz="quarter" idx="4294967295"/>
          </p:nvPr>
        </p:nvSpPr>
        <p:spPr>
          <a:xfrm>
            <a:off x="4456083" y="6356351"/>
            <a:ext cx="231795"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53" name="Google Shape;100;p2"/>
          <p:cNvSpPr txBox="1"/>
          <p:nvPr>
            <p:ph type="body" idx="1"/>
          </p:nvPr>
        </p:nvSpPr>
        <p:spPr>
          <a:xfrm>
            <a:off x="667252" y="1370285"/>
            <a:ext cx="7931316" cy="4148201"/>
          </a:xfrm>
          <a:prstGeom prst="rect">
            <a:avLst/>
          </a:prstGeom>
        </p:spPr>
        <p:txBody>
          <a:bodyPr/>
          <a:lstStyle/>
          <a:p>
            <a:pPr marL="0" indent="0" defTabSz="795527">
              <a:lnSpc>
                <a:spcPct val="110000"/>
              </a:lnSpc>
              <a:spcBef>
                <a:spcPts val="0"/>
              </a:spcBef>
              <a:buSzTx/>
              <a:buNone/>
              <a:defRPr sz="1566">
                <a:latin typeface="+mn-lt"/>
                <a:ea typeface="+mn-ea"/>
                <a:cs typeface="+mn-cs"/>
                <a:sym typeface="Arial"/>
              </a:defRPr>
            </a:pPr>
            <a:r>
              <a:t>The purpose of this project is to create a linear regression model that will predict housing sale prices based on cumulative data provided. The steps needed are as follow:</a:t>
            </a:r>
          </a:p>
          <a:p>
            <a:pPr marL="0" indent="0" defTabSz="795527">
              <a:lnSpc>
                <a:spcPct val="110000"/>
              </a:lnSpc>
              <a:spcBef>
                <a:spcPts val="0"/>
              </a:spcBef>
              <a:buSzTx/>
              <a:buNone/>
              <a:defRPr sz="1566">
                <a:latin typeface="+mn-lt"/>
                <a:ea typeface="+mn-ea"/>
                <a:cs typeface="+mn-cs"/>
                <a:sym typeface="Arial"/>
              </a:defRPr>
            </a:pPr>
          </a:p>
          <a:p>
            <a:pPr marL="157012" indent="-157012" defTabSz="795527">
              <a:lnSpc>
                <a:spcPct val="110000"/>
              </a:lnSpc>
              <a:spcBef>
                <a:spcPts val="0"/>
              </a:spcBef>
              <a:buClrTx/>
              <a:buSzPct val="100000"/>
              <a:buFontTx/>
              <a:defRPr sz="1566">
                <a:latin typeface="+mn-lt"/>
                <a:ea typeface="+mn-ea"/>
                <a:cs typeface="+mn-cs"/>
                <a:sym typeface="Arial"/>
              </a:defRPr>
            </a:pPr>
            <a:r>
              <a:t>Import Data and Libraries</a:t>
            </a:r>
          </a:p>
          <a:p>
            <a:pPr marL="157012" indent="-157012" defTabSz="795527">
              <a:lnSpc>
                <a:spcPct val="110000"/>
              </a:lnSpc>
              <a:spcBef>
                <a:spcPts val="0"/>
              </a:spcBef>
              <a:buClrTx/>
              <a:buSzPct val="100000"/>
              <a:buFontTx/>
              <a:defRPr sz="1566">
                <a:latin typeface="+mn-lt"/>
                <a:ea typeface="+mn-ea"/>
                <a:cs typeface="+mn-cs"/>
                <a:sym typeface="Arial"/>
              </a:defRPr>
            </a:pPr>
            <a:r>
              <a:t>Determine Nulls and clean if needed</a:t>
            </a:r>
          </a:p>
          <a:p>
            <a:pPr marL="157012" indent="-157012" defTabSz="795527">
              <a:lnSpc>
                <a:spcPct val="110000"/>
              </a:lnSpc>
              <a:spcBef>
                <a:spcPts val="0"/>
              </a:spcBef>
              <a:buClrTx/>
              <a:buSzPct val="100000"/>
              <a:buFontTx/>
              <a:defRPr sz="1566">
                <a:latin typeface="+mn-lt"/>
                <a:ea typeface="+mn-ea"/>
                <a:cs typeface="+mn-cs"/>
                <a:sym typeface="Arial"/>
              </a:defRPr>
            </a:pPr>
            <a:r>
              <a:t>Find the correlations in the columns</a:t>
            </a:r>
          </a:p>
          <a:p>
            <a:pPr marL="157012" indent="-157012" defTabSz="795527">
              <a:lnSpc>
                <a:spcPct val="110000"/>
              </a:lnSpc>
              <a:spcBef>
                <a:spcPts val="0"/>
              </a:spcBef>
              <a:buClrTx/>
              <a:buSzPct val="100000"/>
              <a:buFontTx/>
              <a:defRPr sz="1566">
                <a:latin typeface="+mn-lt"/>
                <a:ea typeface="+mn-ea"/>
                <a:cs typeface="+mn-cs"/>
                <a:sym typeface="Arial"/>
              </a:defRPr>
            </a:pPr>
            <a:r>
              <a:t>Use the data for the linear regression model</a:t>
            </a:r>
          </a:p>
          <a:p>
            <a:pPr lvl="1" marL="488482" indent="-157012" defTabSz="795527">
              <a:lnSpc>
                <a:spcPct val="110000"/>
              </a:lnSpc>
              <a:spcBef>
                <a:spcPts val="0"/>
              </a:spcBef>
              <a:buClrTx/>
              <a:buSzPct val="100000"/>
              <a:buFontTx/>
              <a:defRPr sz="1566">
                <a:latin typeface="+mn-lt"/>
                <a:ea typeface="+mn-ea"/>
                <a:cs typeface="+mn-cs"/>
                <a:sym typeface="Arial"/>
              </a:defRPr>
            </a:pPr>
            <a:r>
              <a:t>dependent variable of sale prices</a:t>
            </a:r>
          </a:p>
          <a:p>
            <a:pPr lvl="1" marL="488482" indent="-157012" defTabSz="795527">
              <a:lnSpc>
                <a:spcPct val="110000"/>
              </a:lnSpc>
              <a:spcBef>
                <a:spcPts val="0"/>
              </a:spcBef>
              <a:buClrTx/>
              <a:buSzPct val="100000"/>
              <a:buFontTx/>
              <a:defRPr sz="1566">
                <a:latin typeface="+mn-lt"/>
                <a:ea typeface="+mn-ea"/>
                <a:cs typeface="+mn-cs"/>
                <a:sym typeface="Arial"/>
              </a:defRPr>
            </a:pPr>
            <a:r>
              <a:t>independent variable of the numeric columns</a:t>
            </a:r>
          </a:p>
          <a:p>
            <a:pPr marL="157012" indent="-157012" defTabSz="795527">
              <a:lnSpc>
                <a:spcPct val="110000"/>
              </a:lnSpc>
              <a:spcBef>
                <a:spcPts val="0"/>
              </a:spcBef>
              <a:buClrTx/>
              <a:buSzPct val="100000"/>
              <a:buFontTx/>
              <a:defRPr sz="1566">
                <a:latin typeface="+mn-lt"/>
                <a:ea typeface="+mn-ea"/>
                <a:cs typeface="+mn-cs"/>
                <a:sym typeface="Arial"/>
              </a:defRPr>
            </a:pPr>
            <a:r>
              <a:t>Run the model to determine the R2 value of the model for accurate prediction</a:t>
            </a:r>
          </a:p>
          <a:p>
            <a:pPr marL="0" indent="0" defTabSz="795527">
              <a:lnSpc>
                <a:spcPct val="110000"/>
              </a:lnSpc>
              <a:spcBef>
                <a:spcPts val="0"/>
              </a:spcBef>
              <a:buSzTx/>
              <a:buNone/>
              <a:defRPr sz="1566">
                <a:latin typeface="+mn-lt"/>
                <a:ea typeface="+mn-ea"/>
                <a:cs typeface="+mn-cs"/>
                <a:sym typeface="Arial"/>
              </a:defRPr>
            </a:pPr>
          </a:p>
          <a:p>
            <a:pPr marL="0" indent="0" defTabSz="795527">
              <a:lnSpc>
                <a:spcPct val="110000"/>
              </a:lnSpc>
              <a:spcBef>
                <a:spcPts val="0"/>
              </a:spcBef>
              <a:buSzTx/>
              <a:buNone/>
              <a:defRPr sz="1566">
                <a:latin typeface="+mn-lt"/>
                <a:ea typeface="+mn-ea"/>
                <a:cs typeface="+mn-cs"/>
                <a:sym typeface="Arial"/>
              </a:defRPr>
            </a:pPr>
          </a:p>
          <a:p>
            <a:pPr marL="0" indent="0" defTabSz="795527">
              <a:lnSpc>
                <a:spcPct val="110000"/>
              </a:lnSpc>
              <a:spcBef>
                <a:spcPts val="0"/>
              </a:spcBef>
              <a:buSzTx/>
              <a:buNone/>
              <a:defRPr sz="1566">
                <a:latin typeface="+mn-lt"/>
                <a:ea typeface="+mn-ea"/>
                <a:cs typeface="+mn-cs"/>
                <a:sym typeface="Arial"/>
              </a:defRPr>
            </a:pPr>
            <a:r>
              <a:t>The primary goal is to improve on the R Squared Model score of .75 from the training provided by Dr. Williams and see if other data points can be utilized to improve that score between .8 and .9. The following examples will demonstrate my efforts to make a better prediction model for housing sale prices.</a:t>
            </a:r>
          </a:p>
        </p:txBody>
      </p:sp>
      <p:sp>
        <p:nvSpPr>
          <p:cNvPr id="154" name="Google Shape;101;p2"/>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06;p3"/>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The Data</a:t>
            </a:r>
          </a:p>
        </p:txBody>
      </p:sp>
      <p:sp>
        <p:nvSpPr>
          <p:cNvPr id="157" name="Google Shape;107;p3"/>
          <p:cNvSpPr txBox="1"/>
          <p:nvPr>
            <p:ph type="sldNum" sz="quarter" idx="4294967295"/>
          </p:nvPr>
        </p:nvSpPr>
        <p:spPr>
          <a:xfrm>
            <a:off x="4456864" y="6356351"/>
            <a:ext cx="230233"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58" name="Google Shape;108;p3"/>
          <p:cNvSpPr txBox="1"/>
          <p:nvPr>
            <p:ph type="body" idx="1"/>
          </p:nvPr>
        </p:nvSpPr>
        <p:spPr>
          <a:xfrm>
            <a:off x="606342" y="1354901"/>
            <a:ext cx="7931316" cy="4148198"/>
          </a:xfrm>
          <a:prstGeom prst="rect">
            <a:avLst/>
          </a:prstGeom>
        </p:spPr>
        <p:txBody>
          <a:bodyPr/>
          <a:lstStyle/>
          <a:p>
            <a:pPr marL="0" indent="0">
              <a:lnSpc>
                <a:spcPct val="110000"/>
              </a:lnSpc>
              <a:spcBef>
                <a:spcPts val="0"/>
              </a:spcBef>
              <a:buSzTx/>
              <a:buNone/>
              <a:defRPr sz="1800">
                <a:latin typeface="+mn-lt"/>
                <a:ea typeface="+mn-ea"/>
                <a:cs typeface="+mn-cs"/>
                <a:sym typeface="Arial"/>
              </a:defRPr>
            </a:pPr>
            <a:r>
              <a:t>The prediction model was built using the houseSmallData.csv. </a:t>
            </a:r>
          </a:p>
          <a:p>
            <a:pPr marL="0" indent="0">
              <a:lnSpc>
                <a:spcPct val="110000"/>
              </a:lnSpc>
              <a:spcBef>
                <a:spcPts val="0"/>
              </a:spcBef>
              <a:buSzTx/>
              <a:buNone/>
              <a:defRPr sz="1800">
                <a:latin typeface="+mn-lt"/>
                <a:ea typeface="+mn-ea"/>
                <a:cs typeface="+mn-cs"/>
                <a:sym typeface="Arial"/>
              </a:defRPr>
            </a:pPr>
          </a:p>
          <a:p>
            <a:pPr marL="0" indent="0">
              <a:lnSpc>
                <a:spcPct val="110000"/>
              </a:lnSpc>
              <a:spcBef>
                <a:spcPts val="0"/>
              </a:spcBef>
              <a:buSzTx/>
              <a:buNone/>
              <a:defRPr sz="1800">
                <a:latin typeface="+mn-lt"/>
                <a:ea typeface="+mn-ea"/>
                <a:cs typeface="+mn-cs"/>
                <a:sym typeface="Arial"/>
              </a:defRPr>
            </a:pPr>
            <a:r>
              <a:t>This data will be replaced with the jtest.csv data file for the final run of the model. </a:t>
            </a:r>
          </a:p>
          <a:p>
            <a:pPr marL="0" indent="0">
              <a:lnSpc>
                <a:spcPct val="110000"/>
              </a:lnSpc>
              <a:spcBef>
                <a:spcPts val="0"/>
              </a:spcBef>
              <a:buSzTx/>
              <a:buNone/>
              <a:defRPr sz="1800">
                <a:latin typeface="+mn-lt"/>
                <a:ea typeface="+mn-ea"/>
                <a:cs typeface="+mn-cs"/>
                <a:sym typeface="Arial"/>
              </a:defRPr>
            </a:pPr>
          </a:p>
        </p:txBody>
      </p:sp>
      <p:sp>
        <p:nvSpPr>
          <p:cNvPr id="159" name="Google Shape;109;p3"/>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4;p4"/>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Exploration</a:t>
            </a:r>
          </a:p>
        </p:txBody>
      </p:sp>
      <p:sp>
        <p:nvSpPr>
          <p:cNvPr id="162" name="Google Shape;115;p4"/>
          <p:cNvSpPr txBox="1"/>
          <p:nvPr>
            <p:ph type="body" sz="quarter" idx="1"/>
          </p:nvPr>
        </p:nvSpPr>
        <p:spPr>
          <a:xfrm>
            <a:off x="628650" y="1321651"/>
            <a:ext cx="7886700" cy="584663"/>
          </a:xfrm>
          <a:prstGeom prst="rect">
            <a:avLst/>
          </a:prstGeom>
        </p:spPr>
        <p:txBody>
          <a:bodyPr/>
          <a:lstStyle>
            <a:lvl1pPr marL="0" indent="0">
              <a:spcBef>
                <a:spcPts val="0"/>
              </a:spcBef>
              <a:buSzTx/>
              <a:buNone/>
              <a:defRPr sz="1800">
                <a:latin typeface="+mn-lt"/>
                <a:ea typeface="+mn-ea"/>
                <a:cs typeface="+mn-cs"/>
                <a:sym typeface="Arial"/>
              </a:defRPr>
            </a:lvl1pPr>
          </a:lstStyle>
          <a:p>
            <a:pPr/>
            <a:r>
              <a:t>While looking at the data the first thing I wanted to see was if the data was skewed and if it was I needed to correct it prior to further analysis. </a:t>
            </a:r>
          </a:p>
        </p:txBody>
      </p:sp>
      <p:sp>
        <p:nvSpPr>
          <p:cNvPr id="163" name="Google Shape;116;p4"/>
          <p:cNvSpPr txBox="1"/>
          <p:nvPr>
            <p:ph type="sldNum" sz="quarter" idx="4294967295"/>
          </p:nvPr>
        </p:nvSpPr>
        <p:spPr>
          <a:xfrm>
            <a:off x="4455358" y="6356351"/>
            <a:ext cx="233246"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64" name="Google Shape;117;p4"/>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pic>
        <p:nvPicPr>
          <p:cNvPr id="165" name="Image" descr="Image"/>
          <p:cNvPicPr>
            <a:picLocks noChangeAspect="1"/>
          </p:cNvPicPr>
          <p:nvPr/>
        </p:nvPicPr>
        <p:blipFill>
          <a:blip r:embed="rId2">
            <a:extLst/>
          </a:blip>
          <a:stretch>
            <a:fillRect/>
          </a:stretch>
        </p:blipFill>
        <p:spPr>
          <a:xfrm>
            <a:off x="2152650" y="2139544"/>
            <a:ext cx="4838700" cy="3149601"/>
          </a:xfrm>
          <a:prstGeom prst="rect">
            <a:avLst/>
          </a:prstGeom>
          <a:ln w="12700">
            <a:miter lim="400000"/>
          </a:ln>
        </p:spPr>
      </p:pic>
      <p:sp>
        <p:nvSpPr>
          <p:cNvPr id="166" name="This graph indicates a skewness of 1.1783462304851948"/>
          <p:cNvSpPr txBox="1"/>
          <p:nvPr/>
        </p:nvSpPr>
        <p:spPr>
          <a:xfrm>
            <a:off x="656142" y="5522375"/>
            <a:ext cx="783171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stStyle>
          <a:p>
            <a:pPr/>
            <a:r>
              <a:t>This graph indicates a skewness of 1.1783462304851948</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14;p4"/>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Exploration</a:t>
            </a:r>
          </a:p>
        </p:txBody>
      </p:sp>
      <p:sp>
        <p:nvSpPr>
          <p:cNvPr id="169" name="Google Shape;115;p4"/>
          <p:cNvSpPr txBox="1"/>
          <p:nvPr>
            <p:ph type="body" sz="quarter" idx="1"/>
          </p:nvPr>
        </p:nvSpPr>
        <p:spPr>
          <a:xfrm>
            <a:off x="628650" y="1321651"/>
            <a:ext cx="7886700" cy="584663"/>
          </a:xfrm>
          <a:prstGeom prst="rect">
            <a:avLst/>
          </a:prstGeom>
        </p:spPr>
        <p:txBody>
          <a:bodyPr/>
          <a:lstStyle>
            <a:lvl1pPr marL="0" indent="0">
              <a:spcBef>
                <a:spcPts val="0"/>
              </a:spcBef>
              <a:buSzTx/>
              <a:buNone/>
              <a:defRPr sz="1800">
                <a:latin typeface="+mn-lt"/>
                <a:ea typeface="+mn-ea"/>
                <a:cs typeface="+mn-cs"/>
                <a:sym typeface="Arial"/>
              </a:defRPr>
            </a:lvl1pPr>
          </a:lstStyle>
          <a:p>
            <a:pPr/>
            <a:r>
              <a:t>After correcting the skewness by using the log of the Sale Price, I get the following graph.</a:t>
            </a:r>
          </a:p>
        </p:txBody>
      </p:sp>
      <p:sp>
        <p:nvSpPr>
          <p:cNvPr id="170" name="Google Shape;116;p4"/>
          <p:cNvSpPr txBox="1"/>
          <p:nvPr>
            <p:ph type="sldNum" sz="quarter" idx="4294967295"/>
          </p:nvPr>
        </p:nvSpPr>
        <p:spPr>
          <a:xfrm>
            <a:off x="4459562" y="6356351"/>
            <a:ext cx="224876"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71" name="Google Shape;117;p4"/>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pic>
        <p:nvPicPr>
          <p:cNvPr id="172" name="Image" descr="Image"/>
          <p:cNvPicPr>
            <a:picLocks noChangeAspect="1"/>
          </p:cNvPicPr>
          <p:nvPr/>
        </p:nvPicPr>
        <p:blipFill>
          <a:blip r:embed="rId2">
            <a:extLst/>
          </a:blip>
          <a:stretch>
            <a:fillRect/>
          </a:stretch>
        </p:blipFill>
        <p:spPr>
          <a:xfrm>
            <a:off x="2235200" y="2152514"/>
            <a:ext cx="4673600" cy="3149601"/>
          </a:xfrm>
          <a:prstGeom prst="rect">
            <a:avLst/>
          </a:prstGeom>
          <a:ln w="12700">
            <a:miter lim="400000"/>
          </a:ln>
        </p:spPr>
      </p:pic>
      <p:sp>
        <p:nvSpPr>
          <p:cNvPr id="173" name="This graph indicates a corrected skewness of -0.09632240207755555"/>
          <p:cNvSpPr txBox="1"/>
          <p:nvPr/>
        </p:nvSpPr>
        <p:spPr>
          <a:xfrm>
            <a:off x="656142" y="5522375"/>
            <a:ext cx="783171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stStyle>
          <a:p>
            <a:pPr/>
            <a:r>
              <a:t>This graph indicates a corrected skewness of -0.09632240207755555</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14;p4"/>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Exploration</a:t>
            </a:r>
          </a:p>
        </p:txBody>
      </p:sp>
      <p:sp>
        <p:nvSpPr>
          <p:cNvPr id="176" name="Google Shape;115;p4"/>
          <p:cNvSpPr txBox="1"/>
          <p:nvPr>
            <p:ph type="body" sz="quarter" idx="1"/>
          </p:nvPr>
        </p:nvSpPr>
        <p:spPr>
          <a:xfrm>
            <a:off x="628650" y="1321651"/>
            <a:ext cx="7886700" cy="584663"/>
          </a:xfrm>
          <a:prstGeom prst="rect">
            <a:avLst/>
          </a:prstGeom>
        </p:spPr>
        <p:txBody>
          <a:bodyPr/>
          <a:lstStyle>
            <a:lvl1pPr marL="0" indent="0">
              <a:spcBef>
                <a:spcPts val="0"/>
              </a:spcBef>
              <a:buSzTx/>
              <a:buNone/>
              <a:defRPr sz="1800">
                <a:latin typeface="+mn-lt"/>
                <a:ea typeface="+mn-ea"/>
                <a:cs typeface="+mn-cs"/>
                <a:sym typeface="Arial"/>
              </a:defRPr>
            </a:lvl1pPr>
          </a:lstStyle>
          <a:p>
            <a:pPr/>
            <a:r>
              <a:t>I took a look at a few variables just to get a rough idea of any possible correlation between a few of the items I thought heavily drove sale price. </a:t>
            </a:r>
          </a:p>
        </p:txBody>
      </p:sp>
      <p:sp>
        <p:nvSpPr>
          <p:cNvPr id="177" name="Google Shape;116;p4"/>
          <p:cNvSpPr txBox="1"/>
          <p:nvPr>
            <p:ph type="sldNum" sz="quarter" idx="4294967295"/>
          </p:nvPr>
        </p:nvSpPr>
        <p:spPr>
          <a:xfrm>
            <a:off x="4455265" y="6356351"/>
            <a:ext cx="233470"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78" name="Google Shape;117;p4"/>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
        <p:nvSpPr>
          <p:cNvPr id="179" name="This graph indicates a correlation between Overall Quality v Sale Price"/>
          <p:cNvSpPr txBox="1"/>
          <p:nvPr/>
        </p:nvSpPr>
        <p:spPr>
          <a:xfrm>
            <a:off x="656142" y="5522375"/>
            <a:ext cx="783171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stStyle>
          <a:p>
            <a:pPr/>
            <a:r>
              <a:t>This graph indicates a correlation between Overall Quality v Sale Price</a:t>
            </a:r>
          </a:p>
        </p:txBody>
      </p:sp>
      <p:pic>
        <p:nvPicPr>
          <p:cNvPr id="180" name="Image" descr="Image"/>
          <p:cNvPicPr>
            <a:picLocks noChangeAspect="1"/>
          </p:cNvPicPr>
          <p:nvPr/>
        </p:nvPicPr>
        <p:blipFill>
          <a:blip r:embed="rId2">
            <a:extLst/>
          </a:blip>
          <a:stretch>
            <a:fillRect/>
          </a:stretch>
        </p:blipFill>
        <p:spPr>
          <a:xfrm>
            <a:off x="2171700" y="2139544"/>
            <a:ext cx="4800600" cy="31496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14;p4"/>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Exploration</a:t>
            </a:r>
          </a:p>
        </p:txBody>
      </p:sp>
      <p:sp>
        <p:nvSpPr>
          <p:cNvPr id="183" name="Google Shape;115;p4"/>
          <p:cNvSpPr txBox="1"/>
          <p:nvPr>
            <p:ph type="body" sz="quarter" idx="1"/>
          </p:nvPr>
        </p:nvSpPr>
        <p:spPr>
          <a:xfrm>
            <a:off x="628650" y="1321651"/>
            <a:ext cx="7886700" cy="584663"/>
          </a:xfrm>
          <a:prstGeom prst="rect">
            <a:avLst/>
          </a:prstGeom>
        </p:spPr>
        <p:txBody>
          <a:bodyPr/>
          <a:lstStyle/>
          <a:p>
            <a:pPr marL="0" indent="0">
              <a:spcBef>
                <a:spcPts val="0"/>
              </a:spcBef>
              <a:buSzTx/>
              <a:buNone/>
              <a:defRPr sz="1800">
                <a:latin typeface="+mn-lt"/>
                <a:ea typeface="+mn-ea"/>
                <a:cs typeface="+mn-cs"/>
                <a:sym typeface="Arial"/>
              </a:defRPr>
            </a:pPr>
          </a:p>
        </p:txBody>
      </p:sp>
      <p:sp>
        <p:nvSpPr>
          <p:cNvPr id="184" name="Google Shape;116;p4"/>
          <p:cNvSpPr txBox="1"/>
          <p:nvPr>
            <p:ph type="sldNum" sz="quarter" idx="4294967295"/>
          </p:nvPr>
        </p:nvSpPr>
        <p:spPr>
          <a:xfrm>
            <a:off x="4462520" y="6356351"/>
            <a:ext cx="218960"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85" name="Google Shape;117;p4"/>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
        <p:nvSpPr>
          <p:cNvPr id="186" name="This graph indicates a correlation of the Overall Condition v. Sale Price."/>
          <p:cNvSpPr txBox="1"/>
          <p:nvPr/>
        </p:nvSpPr>
        <p:spPr>
          <a:xfrm>
            <a:off x="656142" y="5522375"/>
            <a:ext cx="783171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stStyle>
          <a:p>
            <a:pPr/>
            <a:r>
              <a:t>This graph indicates a correlation of the Overall Condition v. Sale Price.</a:t>
            </a:r>
          </a:p>
        </p:txBody>
      </p:sp>
      <p:pic>
        <p:nvPicPr>
          <p:cNvPr id="187" name="Image" descr="Image"/>
          <p:cNvPicPr>
            <a:picLocks noChangeAspect="1"/>
          </p:cNvPicPr>
          <p:nvPr/>
        </p:nvPicPr>
        <p:blipFill>
          <a:blip r:embed="rId2">
            <a:extLst/>
          </a:blip>
          <a:stretch>
            <a:fillRect/>
          </a:stretch>
        </p:blipFill>
        <p:spPr>
          <a:xfrm>
            <a:off x="2171700" y="2139544"/>
            <a:ext cx="4800600" cy="31496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4;p4"/>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Exploration</a:t>
            </a:r>
          </a:p>
        </p:txBody>
      </p:sp>
      <p:sp>
        <p:nvSpPr>
          <p:cNvPr id="190" name="Google Shape;115;p4"/>
          <p:cNvSpPr txBox="1"/>
          <p:nvPr>
            <p:ph type="body" sz="quarter" idx="1"/>
          </p:nvPr>
        </p:nvSpPr>
        <p:spPr>
          <a:xfrm>
            <a:off x="628650" y="1321651"/>
            <a:ext cx="7886700" cy="584663"/>
          </a:xfrm>
          <a:prstGeom prst="rect">
            <a:avLst/>
          </a:prstGeom>
        </p:spPr>
        <p:txBody>
          <a:bodyPr/>
          <a:lstStyle/>
          <a:p>
            <a:pPr marL="0" indent="0">
              <a:spcBef>
                <a:spcPts val="0"/>
              </a:spcBef>
              <a:buSzTx/>
              <a:buNone/>
              <a:defRPr sz="1800">
                <a:latin typeface="+mn-lt"/>
                <a:ea typeface="+mn-ea"/>
                <a:cs typeface="+mn-cs"/>
                <a:sym typeface="Arial"/>
              </a:defRPr>
            </a:pPr>
          </a:p>
        </p:txBody>
      </p:sp>
      <p:sp>
        <p:nvSpPr>
          <p:cNvPr id="191" name="Google Shape;116;p4"/>
          <p:cNvSpPr txBox="1"/>
          <p:nvPr>
            <p:ph type="sldNum" sz="quarter" idx="4294967295"/>
          </p:nvPr>
        </p:nvSpPr>
        <p:spPr>
          <a:xfrm>
            <a:off x="4451805" y="6356351"/>
            <a:ext cx="240390"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92" name="Google Shape;117;p4"/>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
        <p:nvSpPr>
          <p:cNvPr id="193" name="This graph indicates a correlation of the Grand Living Area v. Sale Price."/>
          <p:cNvSpPr txBox="1"/>
          <p:nvPr/>
        </p:nvSpPr>
        <p:spPr>
          <a:xfrm>
            <a:off x="656142" y="5522375"/>
            <a:ext cx="783171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stStyle>
          <a:p>
            <a:pPr/>
            <a:r>
              <a:t>This graph indicates a correlation of the Grand Living Area v. Sale Price.</a:t>
            </a:r>
          </a:p>
        </p:txBody>
      </p:sp>
      <p:pic>
        <p:nvPicPr>
          <p:cNvPr id="194" name="Image" descr="Image"/>
          <p:cNvPicPr>
            <a:picLocks noChangeAspect="1"/>
          </p:cNvPicPr>
          <p:nvPr/>
        </p:nvPicPr>
        <p:blipFill>
          <a:blip r:embed="rId2">
            <a:extLst/>
          </a:blip>
          <a:stretch>
            <a:fillRect/>
          </a:stretch>
        </p:blipFill>
        <p:spPr>
          <a:xfrm>
            <a:off x="2139950" y="2139544"/>
            <a:ext cx="4864100" cy="31496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14;p4"/>
          <p:cNvSpPr txBox="1"/>
          <p:nvPr>
            <p:ph type="title"/>
          </p:nvPr>
        </p:nvSpPr>
        <p:spPr>
          <a:xfrm>
            <a:off x="487387" y="14139"/>
            <a:ext cx="7013410" cy="537330"/>
          </a:xfrm>
          <a:prstGeom prst="rect">
            <a:avLst/>
          </a:prstGeom>
        </p:spPr>
        <p:txBody>
          <a:bodyPr/>
          <a:lstStyle>
            <a:lvl1pPr>
              <a:defRPr>
                <a:latin typeface="+mn-lt"/>
                <a:ea typeface="+mn-ea"/>
                <a:cs typeface="+mn-cs"/>
                <a:sym typeface="Arial"/>
              </a:defRPr>
            </a:lvl1pPr>
          </a:lstStyle>
          <a:p>
            <a:pPr/>
            <a:r>
              <a:t>Data Exploration</a:t>
            </a:r>
          </a:p>
        </p:txBody>
      </p:sp>
      <p:sp>
        <p:nvSpPr>
          <p:cNvPr id="197" name="Google Shape;115;p4"/>
          <p:cNvSpPr txBox="1"/>
          <p:nvPr>
            <p:ph type="body" sz="quarter" idx="1"/>
          </p:nvPr>
        </p:nvSpPr>
        <p:spPr>
          <a:xfrm>
            <a:off x="628650" y="1321651"/>
            <a:ext cx="7886700" cy="584663"/>
          </a:xfrm>
          <a:prstGeom prst="rect">
            <a:avLst/>
          </a:prstGeom>
        </p:spPr>
        <p:txBody>
          <a:bodyPr/>
          <a:lstStyle/>
          <a:p>
            <a:pPr marL="0" indent="0">
              <a:spcBef>
                <a:spcPts val="0"/>
              </a:spcBef>
              <a:buSzTx/>
              <a:buNone/>
              <a:defRPr sz="1800">
                <a:latin typeface="+mn-lt"/>
                <a:ea typeface="+mn-ea"/>
                <a:cs typeface="+mn-cs"/>
                <a:sym typeface="Arial"/>
              </a:defRPr>
            </a:pPr>
          </a:p>
        </p:txBody>
      </p:sp>
      <p:sp>
        <p:nvSpPr>
          <p:cNvPr id="198" name="Google Shape;116;p4"/>
          <p:cNvSpPr txBox="1"/>
          <p:nvPr>
            <p:ph type="sldNum" sz="quarter" idx="4294967295"/>
          </p:nvPr>
        </p:nvSpPr>
        <p:spPr>
          <a:xfrm>
            <a:off x="4455265" y="6356351"/>
            <a:ext cx="233470" cy="358101"/>
          </a:xfrm>
          <a:prstGeom prst="rect">
            <a:avLst/>
          </a:prstGeom>
          <a:extLst>
            <a:ext uri="{C572A759-6A51-4108-AA02-DFA0A04FC94B}">
              <ma14:wrappingTextBoxFlag xmlns:ma14="http://schemas.microsoft.com/office/mac/drawingml/2011/main" val="1"/>
            </a:ext>
          </a:extLst>
        </p:spPr>
        <p:txBody>
          <a:bodyPr/>
          <a:lstStyle>
            <a:lvl1pPr algn="ctr"/>
          </a:lstStyle>
          <a:p>
            <a:pPr/>
            <a:fld id="{86CB4B4D-7CA3-9044-876B-883B54F8677D}" type="slidenum"/>
          </a:p>
        </p:txBody>
      </p:sp>
      <p:sp>
        <p:nvSpPr>
          <p:cNvPr id="199" name="Google Shape;117;p4"/>
          <p:cNvSpPr txBox="1"/>
          <p:nvPr/>
        </p:nvSpPr>
        <p:spPr>
          <a:xfrm>
            <a:off x="712971" y="6419512"/>
            <a:ext cx="1803757" cy="231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latin typeface="Georgia"/>
                <a:ea typeface="Georgia"/>
                <a:cs typeface="Georgia"/>
                <a:sym typeface="Georgia"/>
              </a:defRPr>
            </a:lvl1pPr>
          </a:lstStyle>
          <a:p>
            <a:pPr/>
            <a:r>
              <a:t>*Please add slides as required.</a:t>
            </a:r>
          </a:p>
        </p:txBody>
      </p:sp>
      <p:sp>
        <p:nvSpPr>
          <p:cNvPr id="200" name="This graph indicates a correlation of the 1st Floor Square Footage v. Sale Price."/>
          <p:cNvSpPr txBox="1"/>
          <p:nvPr/>
        </p:nvSpPr>
        <p:spPr>
          <a:xfrm>
            <a:off x="656142" y="5522375"/>
            <a:ext cx="783171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stStyle>
          <a:p>
            <a:pPr/>
            <a:r>
              <a:t>This graph indicates a correlation of the 1st Floor Square Footage v. Sale Price.</a:t>
            </a:r>
          </a:p>
        </p:txBody>
      </p:sp>
      <p:pic>
        <p:nvPicPr>
          <p:cNvPr id="201" name="Image" descr="Image"/>
          <p:cNvPicPr>
            <a:picLocks noChangeAspect="1"/>
          </p:cNvPicPr>
          <p:nvPr/>
        </p:nvPicPr>
        <p:blipFill>
          <a:blip r:embed="rId2">
            <a:extLst/>
          </a:blip>
          <a:stretch>
            <a:fillRect/>
          </a:stretch>
        </p:blipFill>
        <p:spPr>
          <a:xfrm>
            <a:off x="2159000" y="2139544"/>
            <a:ext cx="4826000" cy="31496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