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14T12:56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60 807,'2'0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14T12:56:5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1146 392,'2'0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14T12:56:5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1146 392,'2'0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14T12:56:5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1146 392,'2'0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customXml" Target="../ink/ink4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4" Type="http://schemas.openxmlformats.org/officeDocument/2006/relationships/customXml" Target="../ink/ink2.xml"/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0"/>
          <a:p>
            <a:r>
              <a:rPr lang="en-US"/>
              <a:t>Descriptive Statistics &amp; Charting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2152650" y="3222625"/>
            <a:ext cx="7887335" cy="2709545"/>
            <a:chOff x="5281" y="5075"/>
            <a:chExt cx="12421" cy="42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81" y="5810"/>
              <a:ext cx="3317" cy="35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57" y="5810"/>
              <a:ext cx="3317" cy="35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33" y="5810"/>
              <a:ext cx="3317" cy="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09" y="5810"/>
              <a:ext cx="3317" cy="353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85" y="5810"/>
              <a:ext cx="3317" cy="3532"/>
            </a:xfrm>
            <a:prstGeom prst="rect">
              <a:avLst/>
            </a:prstGeom>
          </p:spPr>
        </p:pic>
        <p:sp>
          <p:nvSpPr>
            <p:cNvPr id="27" name="Rectangles 26"/>
            <p:cNvSpPr/>
            <p:nvPr/>
          </p:nvSpPr>
          <p:spPr>
            <a:xfrm>
              <a:off x="6499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21</a:t>
              </a:r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8775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21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11051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23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13327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24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15603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27</a:t>
              </a: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9415" y="1220470"/>
            <a:ext cx="11393170" cy="1371600"/>
            <a:chOff x="947" y="1426"/>
            <a:chExt cx="17942" cy="2160"/>
          </a:xfrm>
        </p:grpSpPr>
        <p:sp>
          <p:nvSpPr>
            <p:cNvPr id="6" name="Rounded Rectangle 5"/>
            <p:cNvSpPr/>
            <p:nvPr/>
          </p:nvSpPr>
          <p:spPr>
            <a:xfrm>
              <a:off x="13129" y="1426"/>
              <a:ext cx="5760" cy="21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Standard Deviation (STD)</a:t>
              </a:r>
              <a:endParaRPr lang="en-US" b="1"/>
            </a:p>
            <a:p>
              <a:pPr algn="ctr"/>
              <a:r>
                <a:rPr lang="en-US" sz="2800" b="1">
                  <a:solidFill>
                    <a:schemeClr val="accent1"/>
                  </a:solidFill>
                </a:rPr>
                <a:t>2.49</a:t>
              </a:r>
              <a:endParaRPr lang="en-US"/>
            </a:p>
            <a:p>
              <a:pPr algn="ctr"/>
              <a:r>
                <a:rPr lang="en-US" sz="1400">
                  <a:sym typeface="+mn-ea"/>
                </a:rPr>
                <a:t>The average distance from the mean</a:t>
              </a:r>
              <a:endParaRPr lang="en-US" sz="1400">
                <a:sym typeface="+mn-ea"/>
              </a:endParaRPr>
            </a:p>
            <a:p>
              <a:pPr algn="ctr"/>
              <a:endParaRPr lang="en-US" sz="1400">
                <a:sym typeface="+mn-ea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47" y="1426"/>
              <a:ext cx="5760" cy="21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Range (R)</a:t>
              </a:r>
              <a:endParaRPr lang="en-US" b="1"/>
            </a:p>
            <a:p>
              <a:pPr algn="ctr"/>
              <a:r>
                <a:rPr lang="en-US" sz="2800" b="1">
                  <a:solidFill>
                    <a:schemeClr val="accent1"/>
                  </a:solidFill>
                </a:rPr>
                <a:t>6</a:t>
              </a:r>
              <a:endParaRPr lang="en-US"/>
            </a:p>
            <a:p>
              <a:pPr algn="ctr"/>
              <a:r>
                <a:rPr lang="en-US" sz="1400">
                  <a:sym typeface="+mn-ea"/>
                </a:rPr>
                <a:t>The difference between the highest and lowest values</a:t>
              </a:r>
              <a:endParaRPr lang="en-US" sz="1400">
                <a:sym typeface="+mn-e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38" y="1426"/>
              <a:ext cx="5760" cy="21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Interquartile Range (IQR)</a:t>
              </a:r>
              <a:endParaRPr lang="en-US" b="1"/>
            </a:p>
            <a:p>
              <a:pPr algn="ctr"/>
              <a:r>
                <a:rPr lang="en-US" sz="2800" b="1">
                  <a:solidFill>
                    <a:schemeClr val="accent1"/>
                  </a:solidFill>
                </a:rPr>
                <a:t>3</a:t>
              </a:r>
              <a:endParaRPr lang="en-US"/>
            </a:p>
            <a:p>
              <a:pPr algn="ctr"/>
              <a:r>
                <a:rPr lang="en-US" sz="1400">
                  <a:sym typeface="+mn-ea"/>
                </a:rPr>
                <a:t>The range of the middle half of a distribution</a:t>
              </a:r>
              <a:endParaRPr lang="en-US" sz="14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1430020" y="3222625"/>
            <a:ext cx="9331960" cy="2709545"/>
            <a:chOff x="3390" y="5075"/>
            <a:chExt cx="14696" cy="42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90" y="5810"/>
              <a:ext cx="3317" cy="35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66" y="5810"/>
              <a:ext cx="3317" cy="35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42" y="5810"/>
              <a:ext cx="3317" cy="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18" y="5810"/>
              <a:ext cx="3317" cy="353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94" y="5810"/>
              <a:ext cx="3317" cy="3532"/>
            </a:xfrm>
            <a:prstGeom prst="rect">
              <a:avLst/>
            </a:prstGeom>
          </p:spPr>
        </p:pic>
        <p:sp>
          <p:nvSpPr>
            <p:cNvPr id="27" name="Rectangles 26"/>
            <p:cNvSpPr/>
            <p:nvPr/>
          </p:nvSpPr>
          <p:spPr>
            <a:xfrm>
              <a:off x="4608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21</a:t>
              </a:r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6884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21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9160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23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11436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24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13712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27</a:t>
              </a:r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>
              <a:lum bright="70000" contrast="-70000"/>
            </a:blip>
            <a:stretch>
              <a:fillRect/>
            </a:stretch>
          </p:blipFill>
          <p:spPr>
            <a:xfrm>
              <a:off x="14770" y="5810"/>
              <a:ext cx="3317" cy="3532"/>
            </a:xfrm>
            <a:prstGeom prst="rect">
              <a:avLst/>
            </a:prstGeom>
          </p:spPr>
        </p:pic>
        <p:sp>
          <p:nvSpPr>
            <p:cNvPr id="9" name="Rectangles 8"/>
            <p:cNvSpPr/>
            <p:nvPr/>
          </p:nvSpPr>
          <p:spPr>
            <a:xfrm>
              <a:off x="15988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48</a:t>
              </a:r>
              <a:endParaRPr lang="en-US" b="1"/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629535" y="607060"/>
            <a:ext cx="3023870" cy="1847215"/>
          </a:xfrm>
          <a:prstGeom prst="wedgeEllipseCallout">
            <a:avLst>
              <a:gd name="adj1" fmla="val -49706"/>
              <a:gd name="adj2" fmla="val -374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Ada anggota baru yang akan masuk ke tim ini</a:t>
            </a:r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6293485" y="1200150"/>
            <a:ext cx="3023870" cy="1847215"/>
          </a:xfrm>
          <a:prstGeom prst="wedgeEllipseCallout">
            <a:avLst>
              <a:gd name="adj1" fmla="val 50146"/>
              <a:gd name="adj2" fmla="val -39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Sekarang </a:t>
            </a:r>
            <a:r>
              <a:rPr lang="en-US" b="1"/>
              <a:t>rata-rata</a:t>
            </a:r>
            <a:r>
              <a:rPr lang="en-US"/>
              <a:t> umur anggota tim ini berapa ya?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1430020" y="3222625"/>
            <a:ext cx="9331960" cy="2709545"/>
            <a:chOff x="3390" y="5075"/>
            <a:chExt cx="14696" cy="42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90" y="5810"/>
              <a:ext cx="3317" cy="35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66" y="5810"/>
              <a:ext cx="3317" cy="35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42" y="5810"/>
              <a:ext cx="3317" cy="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18" y="5810"/>
              <a:ext cx="3317" cy="353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94" y="5810"/>
              <a:ext cx="3317" cy="3532"/>
            </a:xfrm>
            <a:prstGeom prst="rect">
              <a:avLst/>
            </a:prstGeom>
          </p:spPr>
        </p:pic>
        <p:sp>
          <p:nvSpPr>
            <p:cNvPr id="27" name="Rectangles 26"/>
            <p:cNvSpPr/>
            <p:nvPr/>
          </p:nvSpPr>
          <p:spPr>
            <a:xfrm>
              <a:off x="4608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21</a:t>
              </a:r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6884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21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9160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23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11436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24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13712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27</a:t>
              </a:r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>
              <a:lum bright="70000" contrast="-70000"/>
            </a:blip>
            <a:stretch>
              <a:fillRect/>
            </a:stretch>
          </p:blipFill>
          <p:spPr>
            <a:xfrm>
              <a:off x="14770" y="5810"/>
              <a:ext cx="3317" cy="3532"/>
            </a:xfrm>
            <a:prstGeom prst="rect">
              <a:avLst/>
            </a:prstGeom>
          </p:spPr>
        </p:pic>
        <p:sp>
          <p:nvSpPr>
            <p:cNvPr id="9" name="Rectangles 8"/>
            <p:cNvSpPr/>
            <p:nvPr/>
          </p:nvSpPr>
          <p:spPr>
            <a:xfrm>
              <a:off x="15988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48</a:t>
              </a:r>
              <a:endParaRPr lang="en-US" b="1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746760" y="558800"/>
            <a:ext cx="2377440" cy="1022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Mean</a:t>
            </a:r>
            <a:endParaRPr lang="en-US" b="1"/>
          </a:p>
          <a:p>
            <a:pPr algn="ctr"/>
            <a:r>
              <a:rPr lang="en-US" sz="2800" b="1">
                <a:solidFill>
                  <a:schemeClr val="accent1"/>
                </a:solidFill>
              </a:rPr>
              <a:t>23.2 </a:t>
            </a:r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27.3</a:t>
            </a:r>
            <a:endParaRPr lang="en-US" sz="28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6760" y="1758315"/>
            <a:ext cx="2377440" cy="1022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Median</a:t>
            </a:r>
            <a:endParaRPr lang="en-US" b="1"/>
          </a:p>
          <a:p>
            <a:pPr algn="ctr"/>
            <a:r>
              <a:rPr lang="en-US" sz="2800" b="1">
                <a:solidFill>
                  <a:schemeClr val="accent1"/>
                </a:solidFill>
              </a:rPr>
              <a:t>21 </a:t>
            </a:r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23.5</a:t>
            </a:r>
            <a:endParaRPr lang="en-US" sz="28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88360" y="558800"/>
            <a:ext cx="2377440" cy="1022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Q1</a:t>
            </a:r>
            <a:endParaRPr lang="en-US" b="1"/>
          </a:p>
          <a:p>
            <a:pPr algn="ctr"/>
            <a:r>
              <a:rPr lang="en-US" sz="2800" b="1">
                <a:solidFill>
                  <a:schemeClr val="accent1"/>
                </a:solidFill>
              </a:rPr>
              <a:t>21 </a:t>
            </a:r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21.5</a:t>
            </a:r>
            <a:endParaRPr lang="en-US" sz="28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88360" y="1758315"/>
            <a:ext cx="2377440" cy="1022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Q3</a:t>
            </a:r>
            <a:endParaRPr lang="en-US" b="1"/>
          </a:p>
          <a:p>
            <a:pPr algn="ctr"/>
            <a:r>
              <a:rPr lang="en-US" sz="2800" b="1">
                <a:solidFill>
                  <a:schemeClr val="accent1"/>
                </a:solidFill>
              </a:rPr>
              <a:t>24 </a:t>
            </a:r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26.25</a:t>
            </a:r>
            <a:endParaRPr lang="en-US" sz="28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29960" y="558800"/>
            <a:ext cx="2377440" cy="1022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Max</a:t>
            </a:r>
            <a:endParaRPr lang="en-US" b="1"/>
          </a:p>
          <a:p>
            <a:pPr algn="ctr"/>
            <a:r>
              <a:rPr lang="en-US" sz="2800" b="1">
                <a:solidFill>
                  <a:schemeClr val="accent1"/>
                </a:solidFill>
              </a:rPr>
              <a:t>27 </a:t>
            </a:r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48</a:t>
            </a:r>
            <a:endParaRPr lang="en-US" sz="28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29960" y="1758315"/>
            <a:ext cx="2377440" cy="1022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Range</a:t>
            </a:r>
            <a:endParaRPr lang="en-US" b="1"/>
          </a:p>
          <a:p>
            <a:pPr algn="ctr"/>
            <a:r>
              <a:rPr lang="en-US" sz="2800" b="1">
                <a:solidFill>
                  <a:schemeClr val="accent1"/>
                </a:solidFill>
              </a:rPr>
              <a:t>6 </a:t>
            </a:r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27</a:t>
            </a:r>
            <a:endParaRPr lang="en-US" sz="28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671560" y="558800"/>
            <a:ext cx="2377440" cy="1022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IQR</a:t>
            </a:r>
            <a:endParaRPr lang="en-US" b="1"/>
          </a:p>
          <a:p>
            <a:pPr algn="ctr"/>
            <a:r>
              <a:rPr lang="en-US" sz="2800" b="1">
                <a:solidFill>
                  <a:schemeClr val="accent1"/>
                </a:solidFill>
              </a:rPr>
              <a:t>3 </a:t>
            </a:r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4.75</a:t>
            </a:r>
            <a:endParaRPr lang="en-US" sz="28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71560" y="1758315"/>
            <a:ext cx="2377440" cy="1022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STD</a:t>
            </a:r>
            <a:endParaRPr lang="en-US" b="1"/>
          </a:p>
          <a:p>
            <a:pPr algn="ctr"/>
            <a:r>
              <a:rPr lang="en-US" sz="2800" b="1">
                <a:solidFill>
                  <a:schemeClr val="accent1"/>
                </a:solidFill>
              </a:rPr>
              <a:t>2.5 </a:t>
            </a:r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10.37</a:t>
            </a:r>
            <a:endParaRPr lang="en-US" sz="28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326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b="1"/>
              <a:t>Outlier</a:t>
            </a:r>
            <a:endParaRPr lang="en-US" b="1"/>
          </a:p>
          <a:p>
            <a:pPr marL="0" indent="0">
              <a:buNone/>
            </a:pPr>
            <a:r>
              <a:rPr lang="en-US" sz="1800"/>
              <a:t>Observation that lies an abnormal distance from other values in a random sample from a population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115" y="1955800"/>
            <a:ext cx="4464685" cy="4223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440"/>
            <a:ext cx="5490845" cy="337502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8544560" y="1745615"/>
            <a:ext cx="1153795" cy="210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b="1">
                <a:latin typeface="Arial Bold" panose="020B0604020202020204" charset="0"/>
                <a:cs typeface="Arial Bold" panose="020B0604020202020204" charset="0"/>
              </a:rPr>
              <a:t>Box Plot</a:t>
            </a:r>
            <a:endParaRPr lang="en-US" sz="1600" b="1">
              <a:latin typeface="Arial Bold" panose="020B0604020202020204" charset="0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Charting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Part 2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830" y="1221105"/>
            <a:ext cx="5514340" cy="441579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7053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Histogram</a:t>
            </a:r>
            <a:endParaRPr 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7053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Line Chart</a:t>
            </a: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45" y="1421765"/>
            <a:ext cx="6620510" cy="40144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7053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Bar Chart</a:t>
            </a: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4405" y="1226185"/>
            <a:ext cx="5203190" cy="44056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7053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Stacked Bar Chart</a:t>
            </a: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0" y="1510030"/>
            <a:ext cx="6692900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7053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Confusion Matrix</a:t>
            </a: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Descriptive Statistics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Part 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7053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Pie Chart</a:t>
            </a: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920" y="629920"/>
            <a:ext cx="5598160" cy="55981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7053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Scatter (Dot) Plot</a:t>
            </a: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43000"/>
          <a:stretch>
            <a:fillRect/>
          </a:stretch>
        </p:blipFill>
        <p:spPr>
          <a:xfrm>
            <a:off x="6341745" y="869315"/>
            <a:ext cx="3994150" cy="5119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b="59824"/>
          <a:stretch>
            <a:fillRect/>
          </a:stretch>
        </p:blipFill>
        <p:spPr>
          <a:xfrm>
            <a:off x="1795145" y="1624965"/>
            <a:ext cx="3994150" cy="3608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2" name="Ink 21"/>
              <p14:cNvContentPartPr/>
              <p14:nvPr/>
            </p14:nvContentPartPr>
            <p14:xfrm>
              <a:off x="508000" y="6832600"/>
              <a:ext cx="16510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"/>
            </p:blipFill>
            <p:spPr>
              <a:xfrm>
                <a:off x="508000" y="6832600"/>
                <a:ext cx="165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2" name="Ink 41"/>
              <p14:cNvContentPartPr/>
              <p14:nvPr/>
            </p14:nvContentPartPr>
            <p14:xfrm>
              <a:off x="9702800" y="3318510"/>
              <a:ext cx="16510" cy="3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5"/>
            </p:blipFill>
            <p:spPr>
              <a:xfrm>
                <a:off x="9702800" y="3318510"/>
                <a:ext cx="165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3" name="Ink 42"/>
              <p14:cNvContentPartPr/>
              <p14:nvPr/>
            </p14:nvContentPartPr>
            <p14:xfrm>
              <a:off x="9702800" y="3318510"/>
              <a:ext cx="16510" cy="3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5"/>
            </p:blipFill>
            <p:spPr>
              <a:xfrm>
                <a:off x="9702800" y="3318510"/>
                <a:ext cx="165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4" name="Ink 43"/>
              <p14:cNvContentPartPr/>
              <p14:nvPr/>
            </p14:nvContentPartPr>
            <p14:xfrm>
              <a:off x="9702800" y="3318510"/>
              <a:ext cx="16510" cy="3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5"/>
            </p:blipFill>
            <p:spPr>
              <a:xfrm>
                <a:off x="9702800" y="3318510"/>
                <a:ext cx="1651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263"/>
            <a:ext cx="10515600" cy="5451475"/>
          </a:xfrm>
        </p:spPr>
        <p:txBody>
          <a:bodyPr anchor="ctr" anchorCtr="0"/>
          <a:p>
            <a:pPr marL="0" indent="0">
              <a:buNone/>
            </a:pPr>
            <a:r>
              <a:rPr lang="en-US" b="1"/>
              <a:t>What is statistics?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practice or science of </a:t>
            </a:r>
            <a:r>
              <a:rPr lang="en-US" b="1">
                <a:solidFill>
                  <a:schemeClr val="accent1"/>
                </a:solidFill>
              </a:rPr>
              <a:t>collecting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and </a:t>
            </a:r>
            <a:r>
              <a:rPr lang="en-US" b="1">
                <a:solidFill>
                  <a:schemeClr val="accent1"/>
                </a:solidFill>
              </a:rPr>
              <a:t>analyzing numerical data</a:t>
            </a:r>
            <a:r>
              <a:rPr lang="en-US"/>
              <a:t> in </a:t>
            </a:r>
            <a:r>
              <a:rPr lang="en-US" b="1">
                <a:solidFill>
                  <a:schemeClr val="accent1"/>
                </a:solidFill>
              </a:rPr>
              <a:t>large quantities</a:t>
            </a:r>
            <a:r>
              <a:rPr lang="en-US"/>
              <a:t>, especially for the purpose of </a:t>
            </a:r>
            <a:r>
              <a:rPr lang="en-US" b="1">
                <a:solidFill>
                  <a:schemeClr val="accent1"/>
                </a:solidFill>
              </a:rPr>
              <a:t>inferring proportions</a:t>
            </a:r>
            <a:r>
              <a:rPr lang="en-US"/>
              <a:t> in a </a:t>
            </a:r>
            <a:r>
              <a:rPr lang="en-US" b="1">
                <a:solidFill>
                  <a:schemeClr val="accent1"/>
                </a:solidFill>
              </a:rPr>
              <a:t>whole </a:t>
            </a:r>
            <a:r>
              <a:rPr lang="en-US"/>
              <a:t>from those in a </a:t>
            </a:r>
            <a:r>
              <a:rPr lang="en-US" b="1">
                <a:solidFill>
                  <a:schemeClr val="accent1"/>
                </a:solidFill>
              </a:rPr>
              <a:t>representative sample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</a:t>
            </a:r>
            <a:r>
              <a:rPr lang="en-US" b="1">
                <a:solidFill>
                  <a:schemeClr val="accent1"/>
                </a:solidFill>
              </a:rPr>
              <a:t>fact </a:t>
            </a:r>
            <a:r>
              <a:rPr lang="en-US"/>
              <a:t>or </a:t>
            </a:r>
            <a:r>
              <a:rPr lang="en-US" b="1">
                <a:solidFill>
                  <a:schemeClr val="accent1"/>
                </a:solidFill>
              </a:rPr>
              <a:t>piece of data</a:t>
            </a:r>
            <a:r>
              <a:rPr lang="en-US"/>
              <a:t> from a study of a </a:t>
            </a:r>
            <a:r>
              <a:rPr lang="en-US" b="1">
                <a:solidFill>
                  <a:schemeClr val="accent1"/>
                </a:solidFill>
              </a:rPr>
              <a:t>large quantity</a:t>
            </a:r>
            <a:r>
              <a:rPr lang="en-US"/>
              <a:t> of </a:t>
            </a:r>
            <a:r>
              <a:rPr lang="en-US" b="1">
                <a:solidFill>
                  <a:schemeClr val="accent1"/>
                </a:solidFill>
              </a:rPr>
              <a:t>numerical data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600"/>
              <a:t>- Oxford Dictionary -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59815" y="2971800"/>
            <a:ext cx="1828800" cy="9144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Applied Statistics</a:t>
            </a:r>
            <a:endParaRPr lang="en-US" b="1"/>
          </a:p>
        </p:txBody>
      </p:sp>
      <p:sp>
        <p:nvSpPr>
          <p:cNvPr id="5" name="Rounded Rectangle 4"/>
          <p:cNvSpPr/>
          <p:nvPr/>
        </p:nvSpPr>
        <p:spPr>
          <a:xfrm>
            <a:off x="4112895" y="2057400"/>
            <a:ext cx="1828800" cy="9144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Descriptive Statistics</a:t>
            </a:r>
            <a:endParaRPr lang="en-US" b="1"/>
          </a:p>
        </p:txBody>
      </p:sp>
      <p:sp>
        <p:nvSpPr>
          <p:cNvPr id="6" name="Rounded Rectangle 5"/>
          <p:cNvSpPr/>
          <p:nvPr/>
        </p:nvSpPr>
        <p:spPr>
          <a:xfrm>
            <a:off x="4112895" y="3646805"/>
            <a:ext cx="1828800" cy="9144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Inferential Statistics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165975" y="1828800"/>
            <a:ext cx="3657600" cy="13716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Summarize, Describe, or State facts and proven outcomes from a population</a:t>
            </a:r>
            <a:endParaRPr lang="en-US" b="1"/>
          </a:p>
        </p:txBody>
      </p:sp>
      <p:sp>
        <p:nvSpPr>
          <p:cNvPr id="8" name="Rounded Rectangle 7"/>
          <p:cNvSpPr/>
          <p:nvPr/>
        </p:nvSpPr>
        <p:spPr>
          <a:xfrm>
            <a:off x="7165975" y="3418205"/>
            <a:ext cx="3657600" cy="13716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Analyze sample to make prediction about lager population</a:t>
            </a:r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2888615" y="2514600"/>
            <a:ext cx="122428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888615" y="3429000"/>
            <a:ext cx="1224280" cy="67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5941695" y="2514600"/>
            <a:ext cx="1224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5941695" y="4104005"/>
            <a:ext cx="1224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" name="Group 38"/>
          <p:cNvGrpSpPr/>
          <p:nvPr/>
        </p:nvGrpSpPr>
        <p:grpSpPr>
          <a:xfrm>
            <a:off x="1784033" y="542925"/>
            <a:ext cx="8018145" cy="3881120"/>
            <a:chOff x="2183" y="2344"/>
            <a:chExt cx="12627" cy="6112"/>
          </a:xfrm>
        </p:grpSpPr>
        <p:grpSp>
          <p:nvGrpSpPr>
            <p:cNvPr id="36" name="Group 35"/>
            <p:cNvGrpSpPr/>
            <p:nvPr/>
          </p:nvGrpSpPr>
          <p:grpSpPr>
            <a:xfrm>
              <a:off x="2183" y="2344"/>
              <a:ext cx="6112" cy="6112"/>
              <a:chOff x="2073" y="1012"/>
              <a:chExt cx="6112" cy="611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073" y="1012"/>
                <a:ext cx="6113" cy="611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316" y="1846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603" y="1406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26" y="4423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84" y="3379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506" y="4616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591" y="5902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89" y="4319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524" y="2813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54" y="3210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16" y="5634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36" y="5507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547" y="4845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591" y="1516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725" y="2816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13" y="2285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524" y="3780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673" y="5066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348" y="5259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538" y="3075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525" y="2293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869" y="3853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149" y="4127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545" y="6277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1396" y="3693"/>
              <a:ext cx="3414" cy="3414"/>
              <a:chOff x="10570" y="2361"/>
              <a:chExt cx="3414" cy="341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570" y="2361"/>
                <a:ext cx="3414" cy="34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1955" y="2813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943" y="3676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1086" y="4423"/>
                <a:ext cx="643" cy="64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1086" y="3379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300" y="4770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984" y="3792"/>
                <a:ext cx="643" cy="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>
              <a:stCxn id="4" idx="6"/>
              <a:endCxn id="6" idx="2"/>
            </p:cNvCxnSpPr>
            <p:nvPr/>
          </p:nvCxnSpPr>
          <p:spPr>
            <a:xfrm flipV="1">
              <a:off x="8296" y="5400"/>
              <a:ext cx="3100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ounded Rectangle 39"/>
          <p:cNvSpPr/>
          <p:nvPr/>
        </p:nvSpPr>
        <p:spPr>
          <a:xfrm>
            <a:off x="1818005" y="4532630"/>
            <a:ext cx="3657600" cy="13716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Population</a:t>
            </a:r>
            <a:endParaRPr lang="en-US" b="1"/>
          </a:p>
          <a:p>
            <a:pPr algn="ctr"/>
            <a:r>
              <a:rPr lang="en-US"/>
              <a:t>The entire set of items whom you wish to draw conclusions</a:t>
            </a:r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908165" y="4532630"/>
            <a:ext cx="3657600" cy="13716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Sample</a:t>
            </a:r>
            <a:endParaRPr lang="en-US" b="1"/>
          </a:p>
          <a:p>
            <a:pPr algn="ctr"/>
            <a:r>
              <a:rPr lang="en-US"/>
              <a:t>An unbiased subset of the population that best represents (has characteristics) the whole data</a:t>
            </a: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735955" y="1938655"/>
            <a:ext cx="1828800" cy="41783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Probabilistic</a:t>
            </a: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84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b="1"/>
              <a:t>Central Tendency</a:t>
            </a:r>
            <a:r>
              <a:rPr lang="en-US"/>
              <a:t> (Location)</a:t>
            </a:r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838200" y="1598295"/>
            <a:ext cx="3023870" cy="1847215"/>
          </a:xfrm>
          <a:prstGeom prst="wedgeEllipseCallout">
            <a:avLst>
              <a:gd name="adj1" fmla="val -43154"/>
              <a:gd name="adj2" fmla="val 49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Rata-rata</a:t>
            </a:r>
            <a:r>
              <a:rPr lang="en-US"/>
              <a:t> umur anggota tim ini berapa ya?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353435" y="3689350"/>
            <a:ext cx="7886700" cy="2242820"/>
            <a:chOff x="4308" y="6948"/>
            <a:chExt cx="12420" cy="35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08" y="6948"/>
              <a:ext cx="3317" cy="353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84" y="6948"/>
              <a:ext cx="3317" cy="35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60" y="6948"/>
              <a:ext cx="3317" cy="35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136" y="6948"/>
              <a:ext cx="3317" cy="353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12" y="6948"/>
              <a:ext cx="3317" cy="3532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353435" y="3222625"/>
            <a:ext cx="7886700" cy="2709545"/>
            <a:chOff x="5281" y="5075"/>
            <a:chExt cx="12420" cy="426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81" y="5810"/>
              <a:ext cx="3317" cy="353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57" y="5810"/>
              <a:ext cx="3317" cy="353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33" y="5810"/>
              <a:ext cx="3317" cy="353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09" y="5810"/>
              <a:ext cx="3317" cy="353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85" y="5810"/>
              <a:ext cx="3317" cy="3532"/>
            </a:xfrm>
            <a:prstGeom prst="rect">
              <a:avLst/>
            </a:prstGeom>
          </p:spPr>
        </p:pic>
        <p:sp>
          <p:nvSpPr>
            <p:cNvPr id="20" name="Rectangles 19"/>
            <p:cNvSpPr/>
            <p:nvPr/>
          </p:nvSpPr>
          <p:spPr>
            <a:xfrm>
              <a:off x="6499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21</a:t>
              </a:r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8775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21</a:t>
              </a:r>
              <a:endParaRPr lang="en-US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11051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23</a:t>
              </a:r>
              <a:endParaRPr lang="en-US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13327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24</a:t>
              </a:r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5603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27</a:t>
              </a: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2152650" y="3222625"/>
            <a:ext cx="7886700" cy="2709545"/>
            <a:chOff x="5281" y="5075"/>
            <a:chExt cx="12420" cy="426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81" y="5810"/>
              <a:ext cx="3317" cy="353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57" y="5810"/>
              <a:ext cx="3317" cy="353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33" y="5810"/>
              <a:ext cx="3317" cy="353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09" y="5810"/>
              <a:ext cx="3317" cy="353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85" y="5810"/>
              <a:ext cx="3317" cy="3532"/>
            </a:xfrm>
            <a:prstGeom prst="rect">
              <a:avLst/>
            </a:prstGeom>
          </p:spPr>
        </p:pic>
        <p:sp>
          <p:nvSpPr>
            <p:cNvPr id="20" name="Rectangles 19"/>
            <p:cNvSpPr/>
            <p:nvPr/>
          </p:nvSpPr>
          <p:spPr>
            <a:xfrm>
              <a:off x="6499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21</a:t>
              </a:r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8775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21</a:t>
              </a:r>
              <a:endParaRPr lang="en-US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11051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23</a:t>
              </a:r>
              <a:endParaRPr lang="en-US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13327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24</a:t>
              </a:r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5603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27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415" y="1220470"/>
            <a:ext cx="11393170" cy="1371600"/>
            <a:chOff x="947" y="1426"/>
            <a:chExt cx="17942" cy="2160"/>
          </a:xfrm>
        </p:grpSpPr>
        <p:sp>
          <p:nvSpPr>
            <p:cNvPr id="41" name="Rounded Rectangle 40"/>
            <p:cNvSpPr/>
            <p:nvPr/>
          </p:nvSpPr>
          <p:spPr>
            <a:xfrm>
              <a:off x="13129" y="1426"/>
              <a:ext cx="5760" cy="21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Mode (Modus)</a:t>
              </a:r>
              <a:endParaRPr lang="en-US"/>
            </a:p>
            <a:p>
              <a:pPr algn="ctr"/>
              <a:r>
                <a:rPr lang="en-US" sz="2800" b="1">
                  <a:solidFill>
                    <a:schemeClr val="accent1"/>
                  </a:solidFill>
                </a:rPr>
                <a:t>21</a:t>
              </a:r>
              <a:endParaRPr lang="en-US"/>
            </a:p>
            <a:p>
              <a:pPr algn="ctr"/>
              <a:r>
                <a:rPr lang="en-US" sz="1400"/>
                <a:t>The number that occurs most often in a data set</a:t>
              </a:r>
              <a:endParaRPr lang="en-US" sz="1400"/>
            </a:p>
            <a:p>
              <a:pPr algn="ctr"/>
              <a:endParaRPr lang="en-US" sz="14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947" y="1426"/>
              <a:ext cx="5760" cy="21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Mean</a:t>
              </a:r>
              <a:endParaRPr lang="en-US" b="1"/>
            </a:p>
            <a:p>
              <a:pPr algn="ctr"/>
              <a:r>
                <a:rPr lang="en-US" sz="2800" b="1">
                  <a:solidFill>
                    <a:schemeClr val="accent1"/>
                  </a:solidFill>
                </a:rPr>
                <a:t>23.2</a:t>
              </a:r>
              <a:endParaRPr lang="en-US"/>
            </a:p>
            <a:p>
              <a:pPr algn="ctr"/>
              <a:r>
                <a:rPr lang="en-US" sz="1400"/>
                <a:t>The addition of all numbers in the data set and then divided by the number of values in the set</a:t>
              </a:r>
              <a:endParaRPr lang="en-US" sz="14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38" y="1426"/>
              <a:ext cx="5760" cy="21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Median</a:t>
              </a:r>
              <a:endParaRPr lang="en-US" b="1"/>
            </a:p>
            <a:p>
              <a:pPr algn="ctr"/>
              <a:r>
                <a:rPr lang="en-US" sz="2800" b="1">
                  <a:solidFill>
                    <a:schemeClr val="accent1"/>
                  </a:solidFill>
                </a:rPr>
                <a:t>23</a:t>
              </a:r>
              <a:endParaRPr lang="en-US"/>
            </a:p>
            <a:p>
              <a:pPr algn="ctr"/>
              <a:r>
                <a:rPr lang="en-US" sz="1400"/>
                <a:t>The middle value when a data set is ordered from least to greatest</a:t>
              </a:r>
              <a:endParaRPr lang="en-US" sz="1400"/>
            </a:p>
            <a:p>
              <a:pPr algn="ctr"/>
              <a:endParaRPr lang="en-US" sz="14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84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b="1"/>
              <a:t>Measures of Variability</a:t>
            </a:r>
            <a:endParaRPr lang="en-US" b="1"/>
          </a:p>
          <a:p>
            <a:r>
              <a:rPr lang="en-US" sz="1800"/>
              <a:t>Describing the shape and spread of the data set</a:t>
            </a:r>
            <a:endParaRPr lang="en-US" sz="1800"/>
          </a:p>
          <a:p>
            <a:r>
              <a:rPr lang="en-US" sz="1800"/>
              <a:t>Give aid in analyzing how dispersed the distribution is for a set of data</a:t>
            </a:r>
            <a:endParaRPr lang="en-US" sz="1800"/>
          </a:p>
        </p:txBody>
      </p:sp>
      <p:grpSp>
        <p:nvGrpSpPr>
          <p:cNvPr id="2" name="Group 1"/>
          <p:cNvGrpSpPr/>
          <p:nvPr/>
        </p:nvGrpSpPr>
        <p:grpSpPr>
          <a:xfrm>
            <a:off x="2152650" y="3222625"/>
            <a:ext cx="7886700" cy="2709545"/>
            <a:chOff x="5281" y="5075"/>
            <a:chExt cx="12420" cy="42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81" y="5810"/>
              <a:ext cx="3317" cy="35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57" y="5810"/>
              <a:ext cx="3317" cy="35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33" y="5810"/>
              <a:ext cx="3317" cy="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09" y="5810"/>
              <a:ext cx="3317" cy="353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85" y="5810"/>
              <a:ext cx="3317" cy="3532"/>
            </a:xfrm>
            <a:prstGeom prst="rect">
              <a:avLst/>
            </a:prstGeom>
          </p:spPr>
        </p:pic>
        <p:sp>
          <p:nvSpPr>
            <p:cNvPr id="27" name="Rectangles 26"/>
            <p:cNvSpPr/>
            <p:nvPr/>
          </p:nvSpPr>
          <p:spPr>
            <a:xfrm>
              <a:off x="6499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chemeClr val="accent1"/>
                  </a:solidFill>
                </a:rPr>
                <a:t>21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8775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21</a:t>
              </a:r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11051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23</a:t>
              </a:r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13327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24</a:t>
              </a:r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15603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chemeClr val="accent1"/>
                  </a:solidFill>
                </a:rPr>
                <a:t>27</a:t>
              </a:r>
              <a:endParaRPr lang="en-US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391093" y="1887855"/>
            <a:ext cx="7409815" cy="1371600"/>
            <a:chOff x="2611" y="3135"/>
            <a:chExt cx="11669" cy="2160"/>
          </a:xfrm>
        </p:grpSpPr>
        <p:sp>
          <p:nvSpPr>
            <p:cNvPr id="32" name="Rounded Rectangle 31"/>
            <p:cNvSpPr/>
            <p:nvPr/>
          </p:nvSpPr>
          <p:spPr>
            <a:xfrm>
              <a:off x="2611" y="3135"/>
              <a:ext cx="5760" cy="21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Min</a:t>
              </a:r>
              <a:endParaRPr lang="en-US" b="1"/>
            </a:p>
            <a:p>
              <a:pPr algn="ctr"/>
              <a:r>
                <a:rPr lang="en-US" sz="2800" b="1">
                  <a:solidFill>
                    <a:schemeClr val="accent1"/>
                  </a:solidFill>
                </a:rPr>
                <a:t>21</a:t>
              </a:r>
              <a:endParaRPr lang="en-US" sz="2800" b="1">
                <a:solidFill>
                  <a:schemeClr val="accent1"/>
                </a:solidFill>
              </a:endParaRPr>
            </a:p>
            <a:p>
              <a:pPr algn="ctr"/>
              <a:r>
                <a:rPr lang="en-US" sz="1400"/>
                <a:t>The smallest value in the data set</a:t>
              </a:r>
              <a:endParaRPr lang="en-US" sz="14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520" y="3135"/>
              <a:ext cx="5760" cy="21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Max</a:t>
              </a:r>
              <a:endParaRPr lang="en-US" b="1"/>
            </a:p>
            <a:p>
              <a:pPr algn="ctr"/>
              <a:r>
                <a:rPr lang="en-US" sz="2800" b="1">
                  <a:solidFill>
                    <a:schemeClr val="accent1"/>
                  </a:solidFill>
                </a:rPr>
                <a:t>27</a:t>
              </a:r>
              <a:endParaRPr lang="en-US" sz="2800" b="1">
                <a:solidFill>
                  <a:schemeClr val="accent1"/>
                </a:solidFill>
              </a:endParaRPr>
            </a:p>
            <a:p>
              <a:pPr algn="ctr"/>
              <a:r>
                <a:rPr lang="en-US" sz="1400">
                  <a:sym typeface="+mn-ea"/>
                </a:rPr>
                <a:t>The largest value in the data set</a:t>
              </a:r>
              <a:endParaRPr lang="en-US" sz="14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2152650" y="3222625"/>
            <a:ext cx="7886700" cy="2709545"/>
            <a:chOff x="5281" y="5075"/>
            <a:chExt cx="12420" cy="42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81" y="5810"/>
              <a:ext cx="3317" cy="35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57" y="5810"/>
              <a:ext cx="3317" cy="35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33" y="5810"/>
              <a:ext cx="3317" cy="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09" y="5810"/>
              <a:ext cx="3317" cy="353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85" y="5810"/>
              <a:ext cx="3317" cy="3532"/>
            </a:xfrm>
            <a:prstGeom prst="rect">
              <a:avLst/>
            </a:prstGeom>
          </p:spPr>
        </p:pic>
        <p:sp>
          <p:nvSpPr>
            <p:cNvPr id="27" name="Rectangles 26"/>
            <p:cNvSpPr/>
            <p:nvPr/>
          </p:nvSpPr>
          <p:spPr>
            <a:xfrm>
              <a:off x="6499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21</a:t>
              </a:r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8775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chemeClr val="accent1"/>
                  </a:solidFill>
                </a:rPr>
                <a:t>21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11051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chemeClr val="accent1"/>
                  </a:solidFill>
                </a:rPr>
                <a:t>23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13327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chemeClr val="accent1"/>
                  </a:solidFill>
                </a:rPr>
                <a:t>24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15603" y="5075"/>
              <a:ext cx="881" cy="7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27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415" y="1220470"/>
            <a:ext cx="11393170" cy="1371600"/>
            <a:chOff x="947" y="1426"/>
            <a:chExt cx="17942" cy="2160"/>
          </a:xfrm>
        </p:grpSpPr>
        <p:sp>
          <p:nvSpPr>
            <p:cNvPr id="41" name="Rounded Rectangle 40"/>
            <p:cNvSpPr/>
            <p:nvPr/>
          </p:nvSpPr>
          <p:spPr>
            <a:xfrm>
              <a:off x="13129" y="1426"/>
              <a:ext cx="5760" cy="21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Q3</a:t>
              </a:r>
              <a:endParaRPr lang="en-US" b="1"/>
            </a:p>
            <a:p>
              <a:pPr algn="ctr"/>
              <a:r>
                <a:rPr lang="en-US" sz="2800" b="1">
                  <a:solidFill>
                    <a:schemeClr val="accent1"/>
                  </a:solidFill>
                </a:rPr>
                <a:t>21</a:t>
              </a:r>
              <a:endParaRPr lang="en-US"/>
            </a:p>
            <a:p>
              <a:pPr algn="ctr"/>
              <a:r>
                <a:rPr lang="en-US" sz="1400">
                  <a:sym typeface="+mn-ea"/>
                </a:rPr>
                <a:t>The third quarter the data set</a:t>
              </a:r>
              <a:endParaRPr lang="en-US" sz="1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47" y="1426"/>
              <a:ext cx="5760" cy="21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Q1</a:t>
              </a:r>
              <a:endParaRPr lang="en-US" b="1"/>
            </a:p>
            <a:p>
              <a:pPr algn="ctr"/>
              <a:r>
                <a:rPr lang="en-US" sz="2800" b="1">
                  <a:solidFill>
                    <a:schemeClr val="accent1"/>
                  </a:solidFill>
                </a:rPr>
                <a:t>21</a:t>
              </a:r>
              <a:endParaRPr lang="en-US"/>
            </a:p>
            <a:p>
              <a:pPr algn="ctr"/>
              <a:r>
                <a:rPr lang="en-US" sz="1400">
                  <a:sym typeface="+mn-ea"/>
                </a:rPr>
                <a:t>The first quarter the data set</a:t>
              </a:r>
              <a:endParaRPr lang="en-US" sz="14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38" y="1426"/>
              <a:ext cx="5760" cy="21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b="1"/>
                <a:t>Q2 (Median)</a:t>
              </a:r>
              <a:endParaRPr lang="en-US" b="1"/>
            </a:p>
            <a:p>
              <a:pPr algn="ctr"/>
              <a:r>
                <a:rPr lang="en-US" sz="2800" b="1">
                  <a:solidFill>
                    <a:schemeClr val="accent1"/>
                  </a:solidFill>
                </a:rPr>
                <a:t>23</a:t>
              </a:r>
              <a:endParaRPr lang="en-US"/>
            </a:p>
            <a:p>
              <a:pPr algn="ctr"/>
              <a:r>
                <a:rPr lang="en-US" sz="1400">
                  <a:sym typeface="+mn-ea"/>
                </a:rPr>
                <a:t>The second quarter the data set</a:t>
              </a:r>
              <a:endParaRPr lang="en-US" sz="1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2050</Words>
  <Application>WPS Presentation</Application>
  <PresentationFormat>Widescreen</PresentationFormat>
  <Paragraphs>212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Arial Bold</vt:lpstr>
      <vt:lpstr>Calibri Light</vt:lpstr>
      <vt:lpstr>Helvetica Neue</vt:lpstr>
      <vt:lpstr>Microsoft YaHei</vt:lpstr>
      <vt:lpstr>汉仪旗黑</vt:lpstr>
      <vt:lpstr>Arial Unicode MS</vt:lpstr>
      <vt:lpstr>Calibri</vt:lpstr>
      <vt:lpstr>宋体-简</vt:lpstr>
      <vt:lpstr>Office Theme</vt:lpstr>
      <vt:lpstr>Descriptive Statistics &amp; Charting</vt:lpstr>
      <vt:lpstr>Descriptive Statistics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Charting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&amp; Charting</dc:title>
  <dc:creator>bobi</dc:creator>
  <cp:lastModifiedBy>bobi</cp:lastModifiedBy>
  <cp:revision>11</cp:revision>
  <dcterms:created xsi:type="dcterms:W3CDTF">2023-08-14T05:56:50Z</dcterms:created>
  <dcterms:modified xsi:type="dcterms:W3CDTF">2023-08-14T05:56:50Z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1033-5.4.1.7973</vt:lpwstr>
  </property>
</Properties>
</file>