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8" r:id="rId3"/>
    <p:sldId id="257" r:id="rId4"/>
    <p:sldId id="261" r:id="rId5"/>
    <p:sldId id="262" r:id="rId6"/>
    <p:sldId id="263" r:id="rId7"/>
    <p:sldId id="265" r:id="rId8"/>
    <p:sldId id="264" r:id="rId9"/>
    <p:sldId id="267" r:id="rId10"/>
    <p:sldId id="268" r:id="rId11"/>
    <p:sldId id="269" r:id="rId12"/>
    <p:sldId id="278" r:id="rId13"/>
    <p:sldId id="270" r:id="rId14"/>
    <p:sldId id="271" r:id="rId15"/>
    <p:sldId id="273" r:id="rId16"/>
    <p:sldId id="274" r:id="rId17"/>
    <p:sldId id="272" r:id="rId18"/>
    <p:sldId id="276" r:id="rId19"/>
    <p:sldId id="275" r:id="rId20"/>
    <p:sldId id="294" r:id="rId21"/>
    <p:sldId id="288" r:id="rId22"/>
    <p:sldId id="289" r:id="rId23"/>
    <p:sldId id="290" r:id="rId24"/>
    <p:sldId id="291" r:id="rId25"/>
    <p:sldId id="277" r:id="rId26"/>
    <p:sldId id="296" r:id="rId27"/>
    <p:sldId id="292" r:id="rId28"/>
    <p:sldId id="295" r:id="rId29"/>
    <p:sldId id="293" r:id="rId30"/>
    <p:sldId id="299" r:id="rId31"/>
    <p:sldId id="300" r:id="rId32"/>
    <p:sldId id="29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8" d="100"/>
          <a:sy n="68" d="100"/>
        </p:scale>
        <p:origin x="5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How to </a:t>
            </a:r>
            <a:br>
              <a:rPr lang="en-US"/>
            </a:br>
            <a:r>
              <a:rPr lang="en-US"/>
              <a:t>Read and Do Proofs</a:t>
            </a:r>
          </a:p>
        </p:txBody>
      </p:sp>
      <p:sp>
        <p:nvSpPr>
          <p:cNvPr id="3" name="Subtitle 2"/>
          <p:cNvSpPr>
            <a:spLocks noGrp="1"/>
          </p:cNvSpPr>
          <p:nvPr>
            <p:ph type="subTitle" idx="1"/>
          </p:nvPr>
        </p:nvSpPr>
        <p:spPr/>
        <p:txBody>
          <a:bodyPr/>
          <a:lstStyle/>
          <a:p>
            <a:r>
              <a:rPr lang="en-US"/>
              <a:t>Source : </a:t>
            </a:r>
          </a:p>
          <a:p>
            <a:r>
              <a:rPr lang="en-US"/>
              <a:t>“How to Read and Do Proofs” - </a:t>
            </a:r>
            <a:r>
              <a:rPr lang="en-US" i="1"/>
              <a:t>Daniel Solow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definition?</a:t>
            </a:r>
          </a:p>
        </p:txBody>
      </p:sp>
      <p:sp>
        <p:nvSpPr>
          <p:cNvPr id="5" name="Content Placeholder 4"/>
          <p:cNvSpPr>
            <a:spLocks noGrp="1"/>
          </p:cNvSpPr>
          <p:nvPr>
            <p:ph idx="1"/>
          </p:nvPr>
        </p:nvSpPr>
        <p:spPr/>
        <p:txBody>
          <a:bodyPr>
            <a:normAutofit lnSpcReduction="10000"/>
          </a:bodyPr>
          <a:lstStyle/>
          <a:p>
            <a:pPr marL="0" indent="0">
              <a:lnSpc>
                <a:spcPct val="115000"/>
              </a:lnSpc>
              <a:spcAft>
                <a:spcPts val="0"/>
              </a:spcAft>
              <a:buNone/>
            </a:pPr>
            <a:r>
              <a:rPr lang="en-US"/>
              <a:t>A </a:t>
            </a:r>
            <a:r>
              <a:rPr lang="en-US" b="1">
                <a:solidFill>
                  <a:schemeClr val="accent5"/>
                </a:solidFill>
              </a:rPr>
              <a:t>definition </a:t>
            </a:r>
            <a:r>
              <a:rPr lang="en-US"/>
              <a:t>in mathematics is an </a:t>
            </a:r>
            <a:r>
              <a:rPr lang="en-US" b="1">
                <a:solidFill>
                  <a:schemeClr val="accent5"/>
                </a:solidFill>
              </a:rPr>
              <a:t>agreement, by all parties concerned</a:t>
            </a:r>
            <a:r>
              <a:rPr lang="en-US"/>
              <a:t>, as to the </a:t>
            </a:r>
            <a:r>
              <a:rPr lang="en-US" b="1">
                <a:solidFill>
                  <a:schemeClr val="accent5"/>
                </a:solidFill>
              </a:rPr>
              <a:t>meaning of a particular term</a:t>
            </a:r>
            <a:r>
              <a:rPr lang="en-US"/>
              <a:t>.</a:t>
            </a:r>
          </a:p>
          <a:p>
            <a:pPr marL="0" indent="0">
              <a:lnSpc>
                <a:spcPct val="115000"/>
              </a:lnSpc>
              <a:spcAft>
                <a:spcPts val="0"/>
              </a:spcAft>
              <a:buNone/>
            </a:pPr>
            <a:endParaRPr lang="en-US"/>
          </a:p>
          <a:p>
            <a:pPr>
              <a:lnSpc>
                <a:spcPct val="115000"/>
              </a:lnSpc>
              <a:spcAft>
                <a:spcPts val="0"/>
              </a:spcAft>
            </a:pPr>
            <a:r>
              <a:rPr lang="en-US"/>
              <a:t>Definitions are </a:t>
            </a:r>
            <a:r>
              <a:rPr lang="en-US" b="1"/>
              <a:t>not made randomly</a:t>
            </a:r>
            <a:endParaRPr lang="en-US"/>
          </a:p>
          <a:p>
            <a:pPr>
              <a:lnSpc>
                <a:spcPct val="115000"/>
              </a:lnSpc>
              <a:spcAft>
                <a:spcPts val="0"/>
              </a:spcAft>
            </a:pPr>
            <a:r>
              <a:rPr lang="en-US"/>
              <a:t>Usually they are motivated by a </a:t>
            </a:r>
            <a:r>
              <a:rPr lang="en-US">
                <a:solidFill>
                  <a:schemeClr val="tx1"/>
                </a:solidFill>
                <a:uFillTx/>
              </a:rPr>
              <a:t>mathematical </a:t>
            </a:r>
            <a:r>
              <a:rPr lang="en-US" b="1"/>
              <a:t>concept </a:t>
            </a:r>
            <a:r>
              <a:rPr lang="en-US"/>
              <a:t>that occurs </a:t>
            </a:r>
            <a:r>
              <a:rPr lang="en-US" b="1"/>
              <a:t>repeatedly</a:t>
            </a:r>
          </a:p>
          <a:p>
            <a:pPr marL="0" indent="0" algn="ctr">
              <a:lnSpc>
                <a:spcPct val="115000"/>
              </a:lnSpc>
              <a:spcAft>
                <a:spcPts val="0"/>
              </a:spcAft>
              <a:buNone/>
            </a:pPr>
            <a:endParaRPr lang="en-US" sz="2400" i="1"/>
          </a:p>
          <a:p>
            <a:pPr marL="0" indent="0" algn="ctr">
              <a:lnSpc>
                <a:spcPct val="115000"/>
              </a:lnSpc>
              <a:spcAft>
                <a:spcPts val="0"/>
              </a:spcAft>
              <a:buNone/>
            </a:pPr>
            <a:r>
              <a:rPr lang="en-US" sz="2400" i="1"/>
              <a:t>“Adjective is relative. A good definition will make it more objective”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create a definition?</a:t>
            </a:r>
          </a:p>
        </p:txBody>
      </p:sp>
      <p:sp>
        <p:nvSpPr>
          <p:cNvPr id="3" name="Content Placeholder 2"/>
          <p:cNvSpPr>
            <a:spLocks noGrp="1"/>
          </p:cNvSpPr>
          <p:nvPr>
            <p:ph idx="1"/>
          </p:nvPr>
        </p:nvSpPr>
        <p:spPr/>
        <p:txBody>
          <a:bodyPr>
            <a:normAutofit fontScale="92500"/>
          </a:bodyPr>
          <a:lstStyle/>
          <a:p>
            <a:pPr marL="514350" indent="-514350">
              <a:lnSpc>
                <a:spcPct val="115000"/>
              </a:lnSpc>
              <a:spcAft>
                <a:spcPts val="0"/>
              </a:spcAft>
              <a:buAutoNum type="arabicPeriod"/>
            </a:pPr>
            <a:r>
              <a:rPr lang="en-US" b="1">
                <a:solidFill>
                  <a:schemeClr val="accent5"/>
                </a:solidFill>
              </a:rPr>
              <a:t>Identify similarities and differences</a:t>
            </a:r>
            <a:r>
              <a:rPr lang="en-US"/>
              <a:t> among the desirable objects that you wish to group together and the remaining undesirable objects</a:t>
            </a:r>
          </a:p>
          <a:p>
            <a:pPr marL="514350" indent="-514350">
              <a:lnSpc>
                <a:spcPct val="115000"/>
              </a:lnSpc>
              <a:spcAft>
                <a:spcPts val="0"/>
              </a:spcAft>
              <a:buAutoNum type="arabicPeriod"/>
            </a:pPr>
            <a:r>
              <a:rPr lang="en-US" b="1">
                <a:solidFill>
                  <a:schemeClr val="accent5"/>
                </a:solidFill>
              </a:rPr>
              <a:t>Write</a:t>
            </a:r>
            <a:r>
              <a:rPr lang="en-US" b="1"/>
              <a:t> </a:t>
            </a:r>
            <a:r>
              <a:rPr lang="en-US"/>
              <a:t>the </a:t>
            </a:r>
            <a:r>
              <a:rPr lang="en-US" b="1">
                <a:solidFill>
                  <a:schemeClr val="accent5"/>
                </a:solidFill>
              </a:rPr>
              <a:t>desirable properties</a:t>
            </a:r>
            <a:r>
              <a:rPr lang="en-US" b="1"/>
              <a:t> </a:t>
            </a:r>
            <a:r>
              <a:rPr lang="en-US"/>
              <a:t>of the objects</a:t>
            </a:r>
          </a:p>
          <a:p>
            <a:pPr marL="514350" indent="-514350">
              <a:lnSpc>
                <a:spcPct val="115000"/>
              </a:lnSpc>
              <a:spcAft>
                <a:spcPts val="0"/>
              </a:spcAft>
              <a:buAutoNum type="arabicPeriod"/>
            </a:pPr>
            <a:r>
              <a:rPr lang="en-US" b="1">
                <a:solidFill>
                  <a:schemeClr val="accent5"/>
                </a:solidFill>
              </a:rPr>
              <a:t>Test</a:t>
            </a:r>
            <a:r>
              <a:rPr lang="en-US" b="1"/>
              <a:t> </a:t>
            </a:r>
            <a:r>
              <a:rPr lang="en-US"/>
              <a:t>the definition for correctness. A definition must also </a:t>
            </a:r>
            <a:r>
              <a:rPr lang="en-US" b="1">
                <a:solidFill>
                  <a:schemeClr val="accent5"/>
                </a:solidFill>
              </a:rPr>
              <a:t>exclude </a:t>
            </a:r>
            <a:r>
              <a:rPr lang="en-US"/>
              <a:t>all undesirable objects</a:t>
            </a:r>
          </a:p>
          <a:p>
            <a:pPr marL="0" indent="0">
              <a:lnSpc>
                <a:spcPct val="115000"/>
              </a:lnSpc>
              <a:spcAft>
                <a:spcPts val="0"/>
              </a:spcAft>
              <a:buNone/>
            </a:pPr>
            <a:endParaRPr lang="en-US" sz="2000" i="1"/>
          </a:p>
          <a:p>
            <a:pPr marL="0" indent="0">
              <a:lnSpc>
                <a:spcPct val="115000"/>
              </a:lnSpc>
              <a:spcAft>
                <a:spcPts val="0"/>
              </a:spcAft>
              <a:buNone/>
            </a:pPr>
            <a:r>
              <a:rPr lang="en-US" sz="1400" b="1" i="1"/>
              <a:t>Note :</a:t>
            </a:r>
            <a:r>
              <a:rPr lang="en-US" sz="1400" i="1"/>
              <a:t> As a general rule, a great deal of testing is necessary to ensure that the created definition correctly includes all objects that have the desirable properties while excluding all objects that do not have the desirable properties. The more you test a definition—especially with “extreme” examples—the more likely you will be to find errors that must be corrected. When you discover an error, you must modify the definition and test the new definition with all previous examples.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normAutofit fontScale="87500" lnSpcReduction="10000"/>
          </a:bodyPr>
          <a:lstStyle/>
          <a:p>
            <a:pPr marL="0" indent="0">
              <a:buNone/>
            </a:pPr>
            <a:r>
              <a:rPr lang="en-US" u="sng"/>
              <a:t>Define those words</a:t>
            </a:r>
            <a:r>
              <a:rPr lang="en-US"/>
              <a:t>:</a:t>
            </a:r>
          </a:p>
          <a:p>
            <a:pPr marL="0" indent="0">
              <a:buNone/>
            </a:pPr>
            <a:r>
              <a:rPr lang="en-US"/>
              <a:t> </a:t>
            </a:r>
            <a:endParaRPr lang="en-US" sz="8800"/>
          </a:p>
          <a:p>
            <a:pPr marL="0" indent="0" algn="ctr">
              <a:buNone/>
            </a:pPr>
            <a:r>
              <a:rPr lang="en-US" sz="8800" b="1"/>
              <a:t>FRUIT </a:t>
            </a:r>
          </a:p>
          <a:p>
            <a:pPr marL="0" indent="0" algn="ctr">
              <a:lnSpc>
                <a:spcPct val="100000"/>
              </a:lnSpc>
              <a:spcBef>
                <a:spcPts val="500"/>
              </a:spcBef>
              <a:spcAft>
                <a:spcPts val="500"/>
              </a:spcAft>
              <a:buNone/>
            </a:pPr>
            <a:r>
              <a:rPr lang="en-US" sz="8800"/>
              <a:t>vs</a:t>
            </a:r>
            <a:endParaRPr lang="en-US" sz="8800" b="1"/>
          </a:p>
          <a:p>
            <a:pPr marL="0" indent="0" algn="ctr">
              <a:buNone/>
            </a:pPr>
            <a:r>
              <a:rPr lang="en-US" sz="8800" b="1"/>
              <a:t>VEGETABLE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Quantifier &amp; Proving</a:t>
            </a:r>
          </a:p>
        </p:txBody>
      </p:sp>
      <p:sp>
        <p:nvSpPr>
          <p:cNvPr id="5" name="Text Placeholder 4"/>
          <p:cNvSpPr>
            <a:spLocks noGrp="1"/>
          </p:cNvSpPr>
          <p:nvPr>
            <p:ph type="body" idx="1"/>
          </p:nvPr>
        </p:nvSpPr>
        <p:spPr/>
        <p:txBody>
          <a:bodyPr/>
          <a:lstStyle/>
          <a:p>
            <a:r>
              <a:rPr lang="en-US"/>
              <a:t>Part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quantifier?</a:t>
            </a:r>
          </a:p>
        </p:txBody>
      </p:sp>
      <p:sp>
        <p:nvSpPr>
          <p:cNvPr id="5" name="Content Placeholder 4"/>
          <p:cNvSpPr>
            <a:spLocks noGrp="1"/>
          </p:cNvSpPr>
          <p:nvPr>
            <p:ph idx="1"/>
          </p:nvPr>
        </p:nvSpPr>
        <p:spPr/>
        <p:txBody>
          <a:bodyPr/>
          <a:lstStyle/>
          <a:p>
            <a:pPr marL="0" indent="0">
              <a:lnSpc>
                <a:spcPct val="115000"/>
              </a:lnSpc>
              <a:spcAft>
                <a:spcPts val="0"/>
              </a:spcAft>
              <a:buNone/>
            </a:pPr>
            <a:r>
              <a:rPr lang="en-US" b="1">
                <a:solidFill>
                  <a:schemeClr val="accent5"/>
                </a:solidFill>
              </a:rPr>
              <a:t>Quantifiers </a:t>
            </a:r>
            <a:r>
              <a:rPr lang="en-US"/>
              <a:t>are words, expressions, or phrases that </a:t>
            </a:r>
            <a:r>
              <a:rPr lang="en-US" b="1">
                <a:solidFill>
                  <a:schemeClr val="accent5"/>
                </a:solidFill>
              </a:rPr>
              <a:t>indicate the number of elements</a:t>
            </a:r>
            <a:r>
              <a:rPr lang="en-US"/>
              <a:t> that a statement pertains to.</a:t>
            </a:r>
          </a:p>
          <a:p>
            <a:pPr>
              <a:lnSpc>
                <a:spcPct val="115000"/>
              </a:lnSpc>
              <a:spcAft>
                <a:spcPts val="0"/>
              </a:spcAft>
            </a:pPr>
            <a:r>
              <a:rPr lang="en-US" b="1"/>
              <a:t>Existential </a:t>
            </a:r>
            <a:r>
              <a:rPr lang="en-US"/>
              <a:t>quantifier : there is, there are, there exist</a:t>
            </a:r>
          </a:p>
          <a:p>
            <a:pPr marL="0" indent="0" fontAlgn="auto">
              <a:lnSpc>
                <a:spcPct val="115000"/>
              </a:lnSpc>
              <a:spcBef>
                <a:spcPts val="0"/>
              </a:spcBef>
              <a:spcAft>
                <a:spcPts val="0"/>
              </a:spcAft>
              <a:buNone/>
            </a:pPr>
            <a:r>
              <a:rPr lang="en-US"/>
              <a:t>	</a:t>
            </a:r>
            <a:r>
              <a:rPr lang="en-US" sz="2000"/>
              <a:t>There is an “object” with a “certain property” such that “something happens.”</a:t>
            </a:r>
            <a:endParaRPr lang="en-US"/>
          </a:p>
          <a:p>
            <a:pPr>
              <a:lnSpc>
                <a:spcPct val="115000"/>
              </a:lnSpc>
              <a:spcAft>
                <a:spcPts val="0"/>
              </a:spcAft>
            </a:pPr>
            <a:r>
              <a:rPr lang="en-US" b="1"/>
              <a:t>Universal </a:t>
            </a:r>
            <a:r>
              <a:rPr lang="en-US"/>
              <a:t>quantifier : for all, for each, for every, for any</a:t>
            </a:r>
          </a:p>
          <a:p>
            <a:pPr marL="0" indent="0" fontAlgn="auto">
              <a:lnSpc>
                <a:spcPct val="115000"/>
              </a:lnSpc>
              <a:spcBef>
                <a:spcPts val="0"/>
              </a:spcBef>
              <a:spcAft>
                <a:spcPts val="0"/>
              </a:spcAft>
              <a:buNone/>
            </a:pPr>
            <a:r>
              <a:rPr lang="en-US">
                <a:sym typeface="+mn-ea"/>
              </a:rPr>
              <a:t>	</a:t>
            </a:r>
            <a:r>
              <a:rPr lang="en-US" sz="2000">
                <a:sym typeface="+mn-ea"/>
              </a:rPr>
              <a:t>For every “object” with a “certain property”, “something happens.”</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Quantifier negation</a:t>
            </a:r>
          </a:p>
        </p:txBody>
      </p:sp>
      <p:sp>
        <p:nvSpPr>
          <p:cNvPr id="3" name="Content Placeholder 2"/>
          <p:cNvSpPr>
            <a:spLocks noGrp="1"/>
          </p:cNvSpPr>
          <p:nvPr>
            <p:ph idx="1"/>
          </p:nvPr>
        </p:nvSpPr>
        <p:spPr/>
        <p:txBody>
          <a:bodyPr/>
          <a:lstStyle/>
          <a:p>
            <a:pPr marL="0" indent="0">
              <a:lnSpc>
                <a:spcPct val="115000"/>
              </a:lnSpc>
              <a:spcAft>
                <a:spcPts val="0"/>
              </a:spcAft>
              <a:buNone/>
            </a:pPr>
            <a:r>
              <a:rPr lang="en-US" b="1"/>
              <a:t>Universal quantifier </a:t>
            </a:r>
            <a:r>
              <a:rPr lang="en-US"/>
              <a:t>:</a:t>
            </a:r>
          </a:p>
          <a:p>
            <a:pPr lvl="1">
              <a:lnSpc>
                <a:spcPct val="115000"/>
              </a:lnSpc>
              <a:spcAft>
                <a:spcPts val="0"/>
              </a:spcAft>
            </a:pPr>
            <a:r>
              <a:rPr lang="en-US" b="1">
                <a:solidFill>
                  <a:schemeClr val="accent5"/>
                </a:solidFill>
              </a:rPr>
              <a:t>B</a:t>
            </a:r>
            <a:r>
              <a:rPr lang="en-US"/>
              <a:t>: </a:t>
            </a:r>
            <a:r>
              <a:rPr lang="en-US" u="sng"/>
              <a:t>For all</a:t>
            </a:r>
            <a:r>
              <a:rPr lang="en-US"/>
              <a:t> “objects” with a “certain property,” “</a:t>
            </a:r>
            <a:r>
              <a:rPr lang="en-US" u="sng"/>
              <a:t>something happens</a:t>
            </a:r>
            <a:r>
              <a:rPr lang="en-US"/>
              <a:t>.”</a:t>
            </a:r>
          </a:p>
          <a:p>
            <a:pPr lvl="1">
              <a:lnSpc>
                <a:spcPct val="115000"/>
              </a:lnSpc>
              <a:spcAft>
                <a:spcPts val="0"/>
              </a:spcAft>
            </a:pPr>
            <a:r>
              <a:rPr lang="en-US" b="1">
                <a:solidFill>
                  <a:schemeClr val="accent5"/>
                </a:solidFill>
              </a:rPr>
              <a:t>NOT B</a:t>
            </a:r>
            <a:r>
              <a:rPr lang="en-US"/>
              <a:t>: It is not the case that for all “objects” with the “certain property,” “something happens.”</a:t>
            </a:r>
          </a:p>
          <a:p>
            <a:pPr lvl="1">
              <a:lnSpc>
                <a:spcPct val="115000"/>
              </a:lnSpc>
              <a:spcAft>
                <a:spcPts val="0"/>
              </a:spcAft>
            </a:pPr>
            <a:r>
              <a:rPr lang="en-US" b="1">
                <a:solidFill>
                  <a:schemeClr val="accent5"/>
                </a:solidFill>
              </a:rPr>
              <a:t>NOT B</a:t>
            </a:r>
            <a:r>
              <a:rPr lang="en-US"/>
              <a:t>: </a:t>
            </a:r>
            <a:r>
              <a:rPr lang="en-US" u="sng"/>
              <a:t>There is</a:t>
            </a:r>
            <a:r>
              <a:rPr lang="en-US"/>
              <a:t> “an object” with the “certain property” for which the “</a:t>
            </a:r>
            <a:r>
              <a:rPr lang="en-US" u="sng"/>
              <a:t>something does not happen</a:t>
            </a:r>
            <a:r>
              <a:rPr lang="en-US"/>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Quantifier negation</a:t>
            </a:r>
          </a:p>
        </p:txBody>
      </p:sp>
      <p:sp>
        <p:nvSpPr>
          <p:cNvPr id="3" name="Content Placeholder 2"/>
          <p:cNvSpPr>
            <a:spLocks noGrp="1"/>
          </p:cNvSpPr>
          <p:nvPr>
            <p:ph idx="1"/>
          </p:nvPr>
        </p:nvSpPr>
        <p:spPr/>
        <p:txBody>
          <a:bodyPr/>
          <a:lstStyle/>
          <a:p>
            <a:pPr marL="0" indent="0">
              <a:lnSpc>
                <a:spcPct val="115000"/>
              </a:lnSpc>
              <a:spcAft>
                <a:spcPts val="0"/>
              </a:spcAft>
              <a:buNone/>
            </a:pPr>
            <a:r>
              <a:rPr lang="en-US" b="1"/>
              <a:t>Existential quantifier </a:t>
            </a:r>
            <a:r>
              <a:rPr lang="en-US"/>
              <a:t>:</a:t>
            </a:r>
          </a:p>
          <a:p>
            <a:pPr lvl="1">
              <a:lnSpc>
                <a:spcPct val="115000"/>
              </a:lnSpc>
              <a:spcAft>
                <a:spcPts val="0"/>
              </a:spcAft>
            </a:pPr>
            <a:r>
              <a:rPr lang="en-US" b="1">
                <a:solidFill>
                  <a:schemeClr val="accent5"/>
                </a:solidFill>
              </a:rPr>
              <a:t>B</a:t>
            </a:r>
            <a:r>
              <a:rPr lang="en-US"/>
              <a:t>: </a:t>
            </a:r>
            <a:r>
              <a:rPr lang="en-US" u="sng"/>
              <a:t>There is</a:t>
            </a:r>
            <a:r>
              <a:rPr lang="en-US"/>
              <a:t> an “object” with a “certain property” such that “</a:t>
            </a:r>
            <a:r>
              <a:rPr lang="en-US" u="sng"/>
              <a:t>something happens</a:t>
            </a:r>
            <a:r>
              <a:rPr lang="en-US"/>
              <a:t>.”</a:t>
            </a:r>
          </a:p>
          <a:p>
            <a:pPr lvl="1">
              <a:lnSpc>
                <a:spcPct val="115000"/>
              </a:lnSpc>
              <a:spcAft>
                <a:spcPts val="0"/>
              </a:spcAft>
            </a:pPr>
            <a:r>
              <a:rPr lang="en-US" b="1">
                <a:solidFill>
                  <a:schemeClr val="accent5"/>
                </a:solidFill>
              </a:rPr>
              <a:t>NOT B</a:t>
            </a:r>
            <a:r>
              <a:rPr lang="en-US"/>
              <a:t>: It is not the case that there is an “object” with the “certain property” such that “something happens,”</a:t>
            </a:r>
          </a:p>
          <a:p>
            <a:pPr lvl="1">
              <a:lnSpc>
                <a:spcPct val="115000"/>
              </a:lnSpc>
              <a:spcAft>
                <a:spcPts val="0"/>
              </a:spcAft>
            </a:pPr>
            <a:r>
              <a:rPr lang="en-US" b="1">
                <a:solidFill>
                  <a:schemeClr val="accent5"/>
                </a:solidFill>
              </a:rPr>
              <a:t>NOT B</a:t>
            </a:r>
            <a:r>
              <a:rPr lang="en-US"/>
              <a:t>: </a:t>
            </a:r>
            <a:r>
              <a:rPr lang="en-US" u="sng"/>
              <a:t>For all</a:t>
            </a:r>
            <a:r>
              <a:rPr lang="en-US"/>
              <a:t> “objects” with the “certain property,” the “</a:t>
            </a:r>
            <a:r>
              <a:rPr lang="en-US" u="sng"/>
              <a:t>something does not happen</a:t>
            </a:r>
            <a:r>
              <a:rPr lang="en-US"/>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
            </a:r>
            <a:r>
              <a:rPr lang="en-US">
                <a:sym typeface="+mn-ea"/>
              </a:rPr>
              <a:t>roving techniques</a:t>
            </a:r>
            <a:endParaRPr lang="en-US"/>
          </a:p>
        </p:txBody>
      </p:sp>
      <p:sp>
        <p:nvSpPr>
          <p:cNvPr id="3" name="Content Placeholder 2"/>
          <p:cNvSpPr>
            <a:spLocks noGrp="1"/>
          </p:cNvSpPr>
          <p:nvPr>
            <p:ph idx="1"/>
          </p:nvPr>
        </p:nvSpPr>
        <p:spPr/>
        <p:txBody>
          <a:bodyPr>
            <a:normAutofit/>
          </a:bodyPr>
          <a:lstStyle/>
          <a:p>
            <a:pPr marL="0" indent="0">
              <a:lnSpc>
                <a:spcPct val="115000"/>
              </a:lnSpc>
              <a:spcAft>
                <a:spcPts val="0"/>
              </a:spcAft>
              <a:buNone/>
            </a:pPr>
            <a:r>
              <a:rPr lang="en-US"/>
              <a:t>To proove the statement is </a:t>
            </a:r>
            <a:r>
              <a:rPr lang="en-US" b="1">
                <a:solidFill>
                  <a:schemeClr val="accent5"/>
                </a:solidFill>
              </a:rPr>
              <a:t>TRUE</a:t>
            </a:r>
            <a:r>
              <a:rPr lang="en-US">
                <a:solidFill>
                  <a:schemeClr val="accent5"/>
                </a:solidFill>
              </a:rPr>
              <a:t> </a:t>
            </a:r>
            <a:r>
              <a:rPr lang="en-US"/>
              <a:t>:</a:t>
            </a:r>
          </a:p>
          <a:p>
            <a:pPr marL="514350" indent="-514350">
              <a:lnSpc>
                <a:spcPct val="115000"/>
              </a:lnSpc>
              <a:spcAft>
                <a:spcPts val="0"/>
              </a:spcAft>
              <a:buAutoNum type="arabicPeriod"/>
            </a:pPr>
            <a:r>
              <a:rPr lang="en-US" sz="2400" b="1"/>
              <a:t>The listing method</a:t>
            </a:r>
            <a:endParaRPr lang="en-US"/>
          </a:p>
          <a:p>
            <a:pPr marL="457200" lvl="1" indent="0">
              <a:lnSpc>
                <a:spcPct val="115000"/>
              </a:lnSpc>
              <a:spcAft>
                <a:spcPts val="0"/>
              </a:spcAft>
              <a:buNone/>
            </a:pPr>
            <a:r>
              <a:rPr lang="en-US" sz="2000"/>
              <a:t>Make the following list of all of the objects having the certain property. Then, for each object on the list, you would need to show that the something happens.</a:t>
            </a:r>
          </a:p>
          <a:p>
            <a:pPr marL="0" indent="0">
              <a:lnSpc>
                <a:spcPct val="115000"/>
              </a:lnSpc>
              <a:spcAft>
                <a:spcPts val="0"/>
              </a:spcAft>
              <a:buNone/>
            </a:pPr>
            <a:endParaRPr lang="en-US"/>
          </a:p>
          <a:p>
            <a:pPr marL="0" indent="0">
              <a:lnSpc>
                <a:spcPct val="115000"/>
              </a:lnSpc>
              <a:spcAft>
                <a:spcPts val="0"/>
              </a:spcAft>
              <a:buNone/>
            </a:pPr>
            <a:r>
              <a:rPr lang="en-US">
                <a:sym typeface="+mn-ea"/>
              </a:rPr>
              <a:t>To proove the statement is </a:t>
            </a:r>
            <a:r>
              <a:rPr lang="en-US" b="1">
                <a:solidFill>
                  <a:schemeClr val="accent5"/>
                </a:solidFill>
                <a:sym typeface="+mn-ea"/>
              </a:rPr>
              <a:t>FALSE</a:t>
            </a:r>
            <a:r>
              <a:rPr lang="en-US">
                <a:solidFill>
                  <a:schemeClr val="accent5"/>
                </a:solidFill>
                <a:sym typeface="+mn-ea"/>
              </a:rPr>
              <a:t> </a:t>
            </a:r>
            <a:r>
              <a:rPr lang="en-US">
                <a:sym typeface="+mn-ea"/>
              </a:rPr>
              <a:t>: </a:t>
            </a:r>
          </a:p>
          <a:p>
            <a:pPr marL="514350" indent="-514350">
              <a:lnSpc>
                <a:spcPct val="115000"/>
              </a:lnSpc>
              <a:spcAft>
                <a:spcPts val="0"/>
              </a:spcAft>
              <a:buAutoNum type="arabicPeriod"/>
            </a:pPr>
            <a:r>
              <a:rPr lang="en-US" sz="2400" b="1">
                <a:sym typeface="+mn-ea"/>
              </a:rPr>
              <a:t>The counter example</a:t>
            </a:r>
          </a:p>
          <a:p>
            <a:pPr marL="457200" lvl="1" indent="0">
              <a:lnSpc>
                <a:spcPct val="115000"/>
              </a:lnSpc>
              <a:spcAft>
                <a:spcPts val="0"/>
              </a:spcAft>
              <a:buNone/>
            </a:pPr>
            <a:r>
              <a:rPr lang="en-US" sz="2000"/>
              <a:t>Proving that the negation of that statement is true.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Application</a:t>
            </a:r>
          </a:p>
        </p:txBody>
      </p:sp>
      <p:sp>
        <p:nvSpPr>
          <p:cNvPr id="5" name="Text Placeholder 4"/>
          <p:cNvSpPr>
            <a:spLocks noGrp="1"/>
          </p:cNvSpPr>
          <p:nvPr>
            <p:ph type="body" idx="1"/>
          </p:nvPr>
        </p:nvSpPr>
        <p:spPr/>
        <p:txBody>
          <a:bodyPr/>
          <a:lstStyle/>
          <a:p>
            <a:r>
              <a:rPr lang="en-US"/>
              <a:t>Part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1</a:t>
            </a:r>
          </a:p>
        </p:txBody>
      </p:sp>
      <p:sp>
        <p:nvSpPr>
          <p:cNvPr id="3" name="Content Placeholder 2"/>
          <p:cNvSpPr>
            <a:spLocks noGrp="1"/>
          </p:cNvSpPr>
          <p:nvPr>
            <p:ph idx="1"/>
          </p:nvPr>
        </p:nvSpPr>
        <p:spPr>
          <a:xfrm>
            <a:off x="4159250" y="1825625"/>
            <a:ext cx="7194550" cy="4351655"/>
          </a:xfrm>
        </p:spPr>
        <p:txBody>
          <a:bodyPr>
            <a:normAutofit fontScale="92500" lnSpcReduction="10000"/>
          </a:bodyPr>
          <a:lstStyle/>
          <a:p>
            <a:pPr marL="0" indent="0">
              <a:buNone/>
            </a:pPr>
            <a:r>
              <a:rPr lang="en-US" b="1" dirty="0"/>
              <a:t>Key notes</a:t>
            </a:r>
            <a:r>
              <a:rPr lang="en-US" dirty="0"/>
              <a:t> :</a:t>
            </a:r>
          </a:p>
          <a:p>
            <a:r>
              <a:rPr lang="en-US" sz="2000" dirty="0"/>
              <a:t>Model </a:t>
            </a:r>
            <a:r>
              <a:rPr lang="en-US" sz="2000" dirty="0" err="1"/>
              <a:t>baru</a:t>
            </a:r>
            <a:r>
              <a:rPr lang="en-US" sz="2000" dirty="0"/>
              <a:t> (object)</a:t>
            </a:r>
          </a:p>
          <a:p>
            <a:r>
              <a:rPr lang="en-US" sz="2000" dirty="0" err="1"/>
              <a:t>Kasus</a:t>
            </a:r>
            <a:r>
              <a:rPr lang="en-US" sz="2000" dirty="0"/>
              <a:t> </a:t>
            </a:r>
            <a:r>
              <a:rPr lang="en-US" sz="2000" dirty="0" err="1"/>
              <a:t>deteksi</a:t>
            </a:r>
            <a:r>
              <a:rPr lang="en-US" sz="2000" dirty="0"/>
              <a:t> </a:t>
            </a:r>
            <a:r>
              <a:rPr lang="en-US" sz="2000" dirty="0" err="1"/>
              <a:t>lecet</a:t>
            </a:r>
            <a:r>
              <a:rPr lang="en-US" sz="2000" dirty="0"/>
              <a:t> </a:t>
            </a:r>
            <a:r>
              <a:rPr lang="en-US" sz="2000" dirty="0" err="1"/>
              <a:t>hp</a:t>
            </a:r>
            <a:r>
              <a:rPr lang="en-US" sz="2000" dirty="0"/>
              <a:t> (property)</a:t>
            </a:r>
          </a:p>
          <a:p>
            <a:r>
              <a:rPr lang="en-US" sz="2000" dirty="0" err="1"/>
              <a:t>Bagus</a:t>
            </a:r>
            <a:r>
              <a:rPr lang="en-US" sz="2000" dirty="0"/>
              <a:t> : </a:t>
            </a:r>
            <a:r>
              <a:rPr lang="en-US" sz="2000" dirty="0" err="1"/>
              <a:t>Lebih</a:t>
            </a:r>
            <a:r>
              <a:rPr lang="en-US" sz="2000" dirty="0"/>
              <a:t> </a:t>
            </a:r>
            <a:r>
              <a:rPr lang="en-US" sz="2000" dirty="0" err="1"/>
              <a:t>cepat</a:t>
            </a:r>
            <a:r>
              <a:rPr lang="en-US" sz="2000" dirty="0"/>
              <a:t>, </a:t>
            </a:r>
            <a:r>
              <a:rPr lang="en-US" sz="2000" dirty="0" err="1"/>
              <a:t>Lebih</a:t>
            </a:r>
            <a:r>
              <a:rPr lang="en-US" sz="2000" dirty="0"/>
              <a:t> </a:t>
            </a:r>
            <a:r>
              <a:rPr lang="en-US" sz="2000" dirty="0" err="1"/>
              <a:t>akurat</a:t>
            </a:r>
            <a:endParaRPr lang="en-US" sz="2000" dirty="0"/>
          </a:p>
          <a:p>
            <a:pPr marL="0" indent="0">
              <a:buNone/>
            </a:pPr>
            <a:r>
              <a:rPr lang="en-US" sz="2000" dirty="0"/>
              <a:t>Hypothesis : Model </a:t>
            </a:r>
            <a:r>
              <a:rPr lang="en-US" sz="2000" dirty="0" err="1"/>
              <a:t>baru</a:t>
            </a:r>
            <a:r>
              <a:rPr lang="en-US" sz="2000" dirty="0"/>
              <a:t> </a:t>
            </a:r>
            <a:r>
              <a:rPr lang="en-US" sz="2000" dirty="0" err="1"/>
              <a:t>sudah</a:t>
            </a:r>
            <a:r>
              <a:rPr lang="en-US" sz="2000" dirty="0"/>
              <a:t> </a:t>
            </a:r>
            <a:r>
              <a:rPr lang="en-US" sz="2000" dirty="0" err="1"/>
              <a:t>difinetune</a:t>
            </a:r>
            <a:r>
              <a:rPr lang="en-US" sz="2000" dirty="0"/>
              <a:t> </a:t>
            </a:r>
            <a:r>
              <a:rPr lang="en-US" sz="2000" dirty="0" err="1"/>
              <a:t>dengan</a:t>
            </a:r>
            <a:r>
              <a:rPr lang="en-US" sz="2000" dirty="0"/>
              <a:t> dataset </a:t>
            </a:r>
            <a:r>
              <a:rPr lang="en-US" sz="2000" dirty="0" err="1"/>
              <a:t>sesuai</a:t>
            </a:r>
            <a:r>
              <a:rPr lang="en-US" sz="2000" dirty="0"/>
              <a:t> </a:t>
            </a:r>
            <a:r>
              <a:rPr lang="en-US" sz="2000" dirty="0" err="1"/>
              <a:t>kasus</a:t>
            </a:r>
            <a:endParaRPr lang="en-US" sz="2000" dirty="0"/>
          </a:p>
          <a:p>
            <a:pPr marL="0" indent="0">
              <a:buNone/>
            </a:pPr>
            <a:r>
              <a:rPr lang="en-US" sz="2000" dirty="0"/>
              <a:t>Conclusion : Model </a:t>
            </a:r>
            <a:r>
              <a:rPr lang="en-US" sz="2000" dirty="0" err="1"/>
              <a:t>baru</a:t>
            </a:r>
            <a:r>
              <a:rPr lang="en-US" sz="2000" dirty="0"/>
              <a:t> </a:t>
            </a:r>
            <a:r>
              <a:rPr lang="en-US" sz="2000" dirty="0" err="1"/>
              <a:t>lebih</a:t>
            </a:r>
            <a:r>
              <a:rPr lang="en-US" sz="2000" dirty="0"/>
              <a:t> </a:t>
            </a:r>
            <a:r>
              <a:rPr lang="en-US" sz="2000" dirty="0" err="1"/>
              <a:t>bagus</a:t>
            </a:r>
            <a:r>
              <a:rPr lang="en-US" sz="2000" dirty="0"/>
              <a:t> </a:t>
            </a:r>
            <a:r>
              <a:rPr lang="en-US" sz="2000" dirty="0" err="1"/>
              <a:t>dari</a:t>
            </a:r>
            <a:r>
              <a:rPr lang="en-US" sz="2000" dirty="0"/>
              <a:t> model </a:t>
            </a:r>
            <a:r>
              <a:rPr lang="en-US" sz="2000" dirty="0" err="1"/>
              <a:t>sebelumnya</a:t>
            </a:r>
            <a:endParaRPr lang="en-US" sz="2000" dirty="0"/>
          </a:p>
          <a:p>
            <a:pPr marL="0" indent="0">
              <a:buNone/>
            </a:pPr>
            <a:endParaRPr lang="en-US" b="1" dirty="0"/>
          </a:p>
          <a:p>
            <a:pPr marL="0" indent="0">
              <a:buNone/>
            </a:pPr>
            <a:r>
              <a:rPr lang="en-US" b="1" dirty="0"/>
              <a:t>Statement </a:t>
            </a:r>
            <a:r>
              <a:rPr lang="en-US" dirty="0"/>
              <a:t>:</a:t>
            </a:r>
          </a:p>
          <a:p>
            <a:pPr marL="0" indent="0">
              <a:buNone/>
            </a:pPr>
            <a:r>
              <a:rPr lang="en-US" dirty="0" err="1"/>
              <a:t>Jika</a:t>
            </a:r>
            <a:r>
              <a:rPr lang="en-US" dirty="0"/>
              <a:t> </a:t>
            </a:r>
            <a:r>
              <a:rPr lang="en-US" b="1" dirty="0">
                <a:solidFill>
                  <a:schemeClr val="accent5"/>
                </a:solidFill>
              </a:rPr>
              <a:t>model </a:t>
            </a:r>
            <a:r>
              <a:rPr lang="en-US" b="1" dirty="0" err="1">
                <a:solidFill>
                  <a:schemeClr val="accent5"/>
                </a:solidFill>
              </a:rPr>
              <a:t>baru</a:t>
            </a:r>
            <a:r>
              <a:rPr lang="en-US" b="1" dirty="0">
                <a:solidFill>
                  <a:schemeClr val="accent5"/>
                </a:solidFill>
              </a:rPr>
              <a:t> </a:t>
            </a:r>
            <a:r>
              <a:rPr lang="en-US" b="1" dirty="0" err="1">
                <a:solidFill>
                  <a:schemeClr val="accent5"/>
                </a:solidFill>
              </a:rPr>
              <a:t>sudah</a:t>
            </a:r>
            <a:r>
              <a:rPr lang="en-US" b="1" dirty="0">
                <a:solidFill>
                  <a:schemeClr val="accent5"/>
                </a:solidFill>
              </a:rPr>
              <a:t> </a:t>
            </a:r>
            <a:r>
              <a:rPr lang="en-US" b="1" dirty="0" err="1">
                <a:solidFill>
                  <a:schemeClr val="accent5"/>
                </a:solidFill>
              </a:rPr>
              <a:t>difinetune</a:t>
            </a:r>
            <a:r>
              <a:rPr lang="en-US" b="1" dirty="0">
                <a:solidFill>
                  <a:schemeClr val="accent5"/>
                </a:solidFill>
              </a:rPr>
              <a:t> </a:t>
            </a:r>
            <a:r>
              <a:rPr lang="en-US" b="1" dirty="0" err="1">
                <a:solidFill>
                  <a:schemeClr val="accent5"/>
                </a:solidFill>
              </a:rPr>
              <a:t>dengan</a:t>
            </a:r>
            <a:r>
              <a:rPr lang="en-US" b="1" dirty="0">
                <a:solidFill>
                  <a:schemeClr val="accent5"/>
                </a:solidFill>
              </a:rPr>
              <a:t> dataset </a:t>
            </a:r>
            <a:r>
              <a:rPr lang="en-US" b="1" dirty="0" err="1">
                <a:solidFill>
                  <a:schemeClr val="accent5"/>
                </a:solidFill>
              </a:rPr>
              <a:t>sesuai</a:t>
            </a:r>
            <a:r>
              <a:rPr lang="en-US" b="1" dirty="0">
                <a:solidFill>
                  <a:schemeClr val="accent5"/>
                </a:solidFill>
              </a:rPr>
              <a:t> </a:t>
            </a:r>
            <a:r>
              <a:rPr lang="en-US" b="1" dirty="0" err="1">
                <a:solidFill>
                  <a:schemeClr val="accent5"/>
                </a:solidFill>
              </a:rPr>
              <a:t>kasus</a:t>
            </a:r>
            <a:r>
              <a:rPr lang="en-US" dirty="0"/>
              <a:t>, </a:t>
            </a:r>
            <a:r>
              <a:rPr lang="en-US" dirty="0" err="1"/>
              <a:t>maka</a:t>
            </a:r>
            <a:r>
              <a:rPr lang="en-US" dirty="0"/>
              <a:t> </a:t>
            </a:r>
            <a:r>
              <a:rPr lang="en-US" b="1" dirty="0">
                <a:solidFill>
                  <a:schemeClr val="accent5"/>
                </a:solidFill>
              </a:rPr>
              <a:t>model </a:t>
            </a:r>
            <a:r>
              <a:rPr lang="en-US" b="1" dirty="0" err="1">
                <a:solidFill>
                  <a:schemeClr val="accent5"/>
                </a:solidFill>
              </a:rPr>
              <a:t>baru</a:t>
            </a:r>
            <a:r>
              <a:rPr lang="en-US" b="1" dirty="0">
                <a:solidFill>
                  <a:schemeClr val="accent5"/>
                </a:solidFill>
              </a:rPr>
              <a:t> </a:t>
            </a:r>
            <a:r>
              <a:rPr lang="en-US" b="1" dirty="0" err="1">
                <a:solidFill>
                  <a:schemeClr val="accent5"/>
                </a:solidFill>
              </a:rPr>
              <a:t>akan</a:t>
            </a:r>
            <a:r>
              <a:rPr lang="en-US" b="1" dirty="0">
                <a:solidFill>
                  <a:schemeClr val="accent5"/>
                </a:solidFill>
              </a:rPr>
              <a:t> </a:t>
            </a:r>
            <a:r>
              <a:rPr lang="en-US" b="1" dirty="0" err="1">
                <a:solidFill>
                  <a:schemeClr val="accent5"/>
                </a:solidFill>
              </a:rPr>
              <a:t>lebih</a:t>
            </a:r>
            <a:r>
              <a:rPr lang="en-US" b="1" dirty="0">
                <a:solidFill>
                  <a:schemeClr val="accent5"/>
                </a:solidFill>
              </a:rPr>
              <a:t> </a:t>
            </a:r>
            <a:r>
              <a:rPr lang="en-US" b="1" dirty="0" err="1">
                <a:solidFill>
                  <a:schemeClr val="accent5"/>
                </a:solidFill>
              </a:rPr>
              <a:t>bagus</a:t>
            </a:r>
            <a:r>
              <a:rPr lang="en-US" b="1" dirty="0">
                <a:solidFill>
                  <a:schemeClr val="accent5"/>
                </a:solidFill>
              </a:rPr>
              <a:t> </a:t>
            </a:r>
            <a:r>
              <a:rPr lang="en-US" b="1" dirty="0" err="1">
                <a:solidFill>
                  <a:schemeClr val="accent5"/>
                </a:solidFill>
              </a:rPr>
              <a:t>dari</a:t>
            </a:r>
            <a:r>
              <a:rPr lang="en-US" b="1" dirty="0">
                <a:solidFill>
                  <a:schemeClr val="accent5"/>
                </a:solidFill>
              </a:rPr>
              <a:t> model </a:t>
            </a:r>
            <a:r>
              <a:rPr lang="en-US" b="1" dirty="0" err="1">
                <a:solidFill>
                  <a:schemeClr val="accent5"/>
                </a:solidFill>
              </a:rPr>
              <a:t>sebelumnya</a:t>
            </a:r>
            <a:endParaRPr lang="en-US" b="1" dirty="0">
              <a:solidFill>
                <a:schemeClr val="accent5"/>
              </a:solidFill>
            </a:endParaRPr>
          </a:p>
        </p:txBody>
      </p:sp>
      <p:sp>
        <p:nvSpPr>
          <p:cNvPr id="4" name="Rounded Rectangular Callout 3"/>
          <p:cNvSpPr/>
          <p:nvPr/>
        </p:nvSpPr>
        <p:spPr>
          <a:xfrm>
            <a:off x="838200" y="1692275"/>
            <a:ext cx="2948940" cy="3844290"/>
          </a:xfrm>
          <a:prstGeom prst="wedgeRoundRectCallout">
            <a:avLst>
              <a:gd name="adj1" fmla="val -43755"/>
              <a:gd name="adj2" fmla="val 60901"/>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Kemarin habis riset dan dapat model baru. </a:t>
            </a:r>
          </a:p>
          <a:p>
            <a:pPr algn="ctr"/>
            <a:endParaRPr lang="en-US"/>
          </a:p>
          <a:p>
            <a:pPr algn="ctr"/>
            <a:r>
              <a:rPr lang="en-US"/>
              <a:t>Tolong diperiksa apakah untuk kasus deteksi lecet di hp model ini lebih baik dari model sebelumnya!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Introduction</a:t>
            </a:r>
          </a:p>
        </p:txBody>
      </p:sp>
      <p:sp>
        <p:nvSpPr>
          <p:cNvPr id="5" name="Text Placeholder 4"/>
          <p:cNvSpPr>
            <a:spLocks noGrp="1"/>
          </p:cNvSpPr>
          <p:nvPr>
            <p:ph type="body" idx="1"/>
          </p:nvPr>
        </p:nvSpPr>
        <p:spPr/>
        <p:txBody>
          <a:bodyPr/>
          <a:lstStyle/>
          <a:p>
            <a:r>
              <a:rPr lang="en-US"/>
              <a:t>Part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1</a:t>
            </a:r>
          </a:p>
        </p:txBody>
      </p:sp>
      <p:sp>
        <p:nvSpPr>
          <p:cNvPr id="3" name="Content Placeholder 2"/>
          <p:cNvSpPr>
            <a:spLocks noGrp="1"/>
          </p:cNvSpPr>
          <p:nvPr>
            <p:ph idx="1"/>
          </p:nvPr>
        </p:nvSpPr>
        <p:spPr>
          <a:xfrm>
            <a:off x="4159250" y="1825625"/>
            <a:ext cx="7194550" cy="4351655"/>
          </a:xfrm>
        </p:spPr>
        <p:txBody>
          <a:bodyPr>
            <a:normAutofit fontScale="92500" lnSpcReduction="20000"/>
          </a:bodyPr>
          <a:lstStyle/>
          <a:p>
            <a:pPr marL="0" indent="0">
              <a:buNone/>
            </a:pPr>
            <a:r>
              <a:rPr lang="en-US" b="1" dirty="0"/>
              <a:t>Key notes</a:t>
            </a:r>
            <a:r>
              <a:rPr lang="en-US" dirty="0"/>
              <a:t> :</a:t>
            </a:r>
          </a:p>
          <a:p>
            <a:r>
              <a:rPr lang="en-US" sz="2000" dirty="0"/>
              <a:t>Model </a:t>
            </a:r>
            <a:r>
              <a:rPr lang="en-US" sz="2000" dirty="0" err="1"/>
              <a:t>baru</a:t>
            </a:r>
            <a:r>
              <a:rPr lang="en-US" sz="2000" dirty="0"/>
              <a:t> (object)</a:t>
            </a:r>
          </a:p>
          <a:p>
            <a:r>
              <a:rPr lang="en-US" sz="2000" dirty="0" err="1"/>
              <a:t>Kasus</a:t>
            </a:r>
            <a:r>
              <a:rPr lang="en-US" sz="2000" dirty="0"/>
              <a:t> </a:t>
            </a:r>
            <a:r>
              <a:rPr lang="en-US" sz="2000" dirty="0" err="1"/>
              <a:t>deteksi</a:t>
            </a:r>
            <a:r>
              <a:rPr lang="en-US" sz="2000" dirty="0"/>
              <a:t> </a:t>
            </a:r>
            <a:r>
              <a:rPr lang="en-US" sz="2000" dirty="0" err="1"/>
              <a:t>lecet</a:t>
            </a:r>
            <a:r>
              <a:rPr lang="en-US" sz="2000" dirty="0"/>
              <a:t> </a:t>
            </a:r>
            <a:r>
              <a:rPr lang="en-US" sz="2000" dirty="0" err="1"/>
              <a:t>hp</a:t>
            </a:r>
            <a:r>
              <a:rPr lang="en-US" sz="2000" dirty="0"/>
              <a:t> (property)</a:t>
            </a:r>
          </a:p>
          <a:p>
            <a:r>
              <a:rPr lang="en-US" sz="2000" dirty="0" err="1"/>
              <a:t>Bagus</a:t>
            </a:r>
            <a:r>
              <a:rPr lang="en-US" sz="2000" dirty="0"/>
              <a:t> </a:t>
            </a:r>
            <a:r>
              <a:rPr lang="en-US" sz="2000" dirty="0" smtClean="0"/>
              <a:t>: </a:t>
            </a:r>
            <a:r>
              <a:rPr lang="en-US" sz="2000" dirty="0" err="1" smtClean="0"/>
              <a:t>Lebih</a:t>
            </a:r>
            <a:r>
              <a:rPr lang="en-US" sz="2000" dirty="0" smtClean="0"/>
              <a:t> </a:t>
            </a:r>
            <a:r>
              <a:rPr lang="en-US" sz="2000" dirty="0" err="1" smtClean="0"/>
              <a:t>akurat</a:t>
            </a:r>
            <a:r>
              <a:rPr lang="en-US" sz="2000" dirty="0" smtClean="0"/>
              <a:t> </a:t>
            </a:r>
          </a:p>
          <a:p>
            <a:endParaRPr lang="en-US" sz="2000" dirty="0"/>
          </a:p>
          <a:p>
            <a:pPr marL="0" indent="0">
              <a:buNone/>
            </a:pPr>
            <a:r>
              <a:rPr lang="en-US" sz="2000" dirty="0"/>
              <a:t>Hypothesis : Model </a:t>
            </a:r>
            <a:r>
              <a:rPr lang="en-US" sz="2000" dirty="0" err="1"/>
              <a:t>baru</a:t>
            </a:r>
            <a:r>
              <a:rPr lang="en-US" sz="2000" dirty="0"/>
              <a:t> </a:t>
            </a:r>
            <a:r>
              <a:rPr lang="en-US" sz="2000" dirty="0" err="1"/>
              <a:t>sudah</a:t>
            </a:r>
            <a:r>
              <a:rPr lang="en-US" sz="2000" dirty="0"/>
              <a:t> </a:t>
            </a:r>
            <a:r>
              <a:rPr lang="en-US" sz="2000" dirty="0" err="1"/>
              <a:t>difinetune</a:t>
            </a:r>
            <a:r>
              <a:rPr lang="en-US" sz="2000" dirty="0"/>
              <a:t> </a:t>
            </a:r>
            <a:r>
              <a:rPr lang="en-US" sz="2000" dirty="0" err="1"/>
              <a:t>dengan</a:t>
            </a:r>
            <a:r>
              <a:rPr lang="en-US" sz="2000" dirty="0"/>
              <a:t> dataset </a:t>
            </a:r>
            <a:r>
              <a:rPr lang="en-US" sz="2000" dirty="0" err="1"/>
              <a:t>sesuai</a:t>
            </a:r>
            <a:r>
              <a:rPr lang="en-US" sz="2000" dirty="0"/>
              <a:t> </a:t>
            </a:r>
            <a:r>
              <a:rPr lang="en-US" sz="2000" dirty="0" err="1"/>
              <a:t>kasus</a:t>
            </a:r>
            <a:endParaRPr lang="en-US" sz="2000" dirty="0"/>
          </a:p>
          <a:p>
            <a:pPr marL="0" indent="0">
              <a:buNone/>
            </a:pPr>
            <a:r>
              <a:rPr lang="en-US" sz="2000" dirty="0"/>
              <a:t>Conclusion : Model </a:t>
            </a:r>
            <a:r>
              <a:rPr lang="en-US" sz="2000" dirty="0" err="1"/>
              <a:t>baru</a:t>
            </a:r>
            <a:r>
              <a:rPr lang="en-US" sz="2000" dirty="0"/>
              <a:t> </a:t>
            </a:r>
            <a:r>
              <a:rPr lang="en-US" sz="2000" dirty="0" err="1"/>
              <a:t>lebih</a:t>
            </a:r>
            <a:r>
              <a:rPr lang="en-US" sz="2000" dirty="0"/>
              <a:t> </a:t>
            </a:r>
            <a:r>
              <a:rPr lang="en-US" sz="2000" dirty="0" err="1"/>
              <a:t>bagus</a:t>
            </a:r>
            <a:r>
              <a:rPr lang="en-US" sz="2000" dirty="0"/>
              <a:t> </a:t>
            </a:r>
            <a:r>
              <a:rPr lang="en-US" sz="2000" dirty="0" err="1"/>
              <a:t>dari</a:t>
            </a:r>
            <a:r>
              <a:rPr lang="en-US" sz="2000" dirty="0"/>
              <a:t> model </a:t>
            </a:r>
            <a:r>
              <a:rPr lang="en-US" sz="2000" dirty="0" err="1"/>
              <a:t>sebelumnya</a:t>
            </a:r>
            <a:endParaRPr lang="en-US" sz="2000" dirty="0"/>
          </a:p>
          <a:p>
            <a:pPr marL="0" indent="0">
              <a:buNone/>
            </a:pPr>
            <a:endParaRPr lang="en-US" b="1" dirty="0"/>
          </a:p>
          <a:p>
            <a:pPr marL="0" indent="0">
              <a:buNone/>
            </a:pPr>
            <a:r>
              <a:rPr lang="en-US" b="1" dirty="0"/>
              <a:t>Statement </a:t>
            </a:r>
            <a:r>
              <a:rPr lang="en-US" dirty="0"/>
              <a:t>:</a:t>
            </a:r>
          </a:p>
          <a:p>
            <a:pPr marL="0" indent="0">
              <a:buNone/>
            </a:pPr>
            <a:r>
              <a:rPr lang="en-US" dirty="0" err="1"/>
              <a:t>Jika</a:t>
            </a:r>
            <a:r>
              <a:rPr lang="en-US" dirty="0"/>
              <a:t> </a:t>
            </a:r>
            <a:r>
              <a:rPr lang="en-US" b="1" dirty="0">
                <a:solidFill>
                  <a:schemeClr val="accent5"/>
                </a:solidFill>
              </a:rPr>
              <a:t>model </a:t>
            </a:r>
            <a:r>
              <a:rPr lang="en-US" b="1" dirty="0" err="1">
                <a:solidFill>
                  <a:schemeClr val="accent5"/>
                </a:solidFill>
              </a:rPr>
              <a:t>baru</a:t>
            </a:r>
            <a:r>
              <a:rPr lang="en-US" b="1" dirty="0">
                <a:solidFill>
                  <a:schemeClr val="accent5"/>
                </a:solidFill>
              </a:rPr>
              <a:t> </a:t>
            </a:r>
            <a:r>
              <a:rPr lang="en-US" b="1" dirty="0" err="1">
                <a:solidFill>
                  <a:schemeClr val="accent5"/>
                </a:solidFill>
              </a:rPr>
              <a:t>sudah</a:t>
            </a:r>
            <a:r>
              <a:rPr lang="en-US" b="1" dirty="0">
                <a:solidFill>
                  <a:schemeClr val="accent5"/>
                </a:solidFill>
              </a:rPr>
              <a:t> </a:t>
            </a:r>
            <a:r>
              <a:rPr lang="en-US" b="1" dirty="0" err="1">
                <a:solidFill>
                  <a:schemeClr val="accent5"/>
                </a:solidFill>
              </a:rPr>
              <a:t>difinetune</a:t>
            </a:r>
            <a:r>
              <a:rPr lang="en-US" b="1" dirty="0">
                <a:solidFill>
                  <a:schemeClr val="accent5"/>
                </a:solidFill>
              </a:rPr>
              <a:t> </a:t>
            </a:r>
            <a:r>
              <a:rPr lang="en-US" b="1" dirty="0" err="1">
                <a:solidFill>
                  <a:schemeClr val="accent5"/>
                </a:solidFill>
              </a:rPr>
              <a:t>dengan</a:t>
            </a:r>
            <a:r>
              <a:rPr lang="en-US" b="1" dirty="0">
                <a:solidFill>
                  <a:schemeClr val="accent5"/>
                </a:solidFill>
              </a:rPr>
              <a:t> dataset </a:t>
            </a:r>
            <a:r>
              <a:rPr lang="en-US" b="1" dirty="0" err="1">
                <a:solidFill>
                  <a:schemeClr val="accent5"/>
                </a:solidFill>
              </a:rPr>
              <a:t>sesuai</a:t>
            </a:r>
            <a:r>
              <a:rPr lang="en-US" b="1" dirty="0">
                <a:solidFill>
                  <a:schemeClr val="accent5"/>
                </a:solidFill>
              </a:rPr>
              <a:t> </a:t>
            </a:r>
            <a:r>
              <a:rPr lang="en-US" b="1" dirty="0" err="1">
                <a:solidFill>
                  <a:schemeClr val="accent5"/>
                </a:solidFill>
              </a:rPr>
              <a:t>kasus</a:t>
            </a:r>
            <a:r>
              <a:rPr lang="en-US" dirty="0"/>
              <a:t>, </a:t>
            </a:r>
            <a:r>
              <a:rPr lang="en-US" dirty="0" err="1"/>
              <a:t>maka</a:t>
            </a:r>
            <a:r>
              <a:rPr lang="en-US" dirty="0"/>
              <a:t> </a:t>
            </a:r>
            <a:r>
              <a:rPr lang="en-US" b="1" dirty="0">
                <a:solidFill>
                  <a:schemeClr val="accent5"/>
                </a:solidFill>
              </a:rPr>
              <a:t>model </a:t>
            </a:r>
            <a:r>
              <a:rPr lang="en-US" b="1" dirty="0" err="1">
                <a:solidFill>
                  <a:schemeClr val="accent5"/>
                </a:solidFill>
              </a:rPr>
              <a:t>baru</a:t>
            </a:r>
            <a:r>
              <a:rPr lang="en-US" b="1" dirty="0">
                <a:solidFill>
                  <a:schemeClr val="accent5"/>
                </a:solidFill>
              </a:rPr>
              <a:t> </a:t>
            </a:r>
            <a:r>
              <a:rPr lang="en-US" b="1" dirty="0" err="1">
                <a:solidFill>
                  <a:schemeClr val="accent5"/>
                </a:solidFill>
              </a:rPr>
              <a:t>akan</a:t>
            </a:r>
            <a:r>
              <a:rPr lang="en-US" b="1" dirty="0">
                <a:solidFill>
                  <a:schemeClr val="accent5"/>
                </a:solidFill>
              </a:rPr>
              <a:t> </a:t>
            </a:r>
            <a:r>
              <a:rPr lang="en-US" b="1" dirty="0" err="1">
                <a:solidFill>
                  <a:schemeClr val="accent5"/>
                </a:solidFill>
              </a:rPr>
              <a:t>lebih</a:t>
            </a:r>
            <a:r>
              <a:rPr lang="en-US" b="1" dirty="0">
                <a:solidFill>
                  <a:schemeClr val="accent5"/>
                </a:solidFill>
              </a:rPr>
              <a:t> </a:t>
            </a:r>
            <a:r>
              <a:rPr lang="en-US" b="1" dirty="0" err="1">
                <a:solidFill>
                  <a:schemeClr val="accent5"/>
                </a:solidFill>
              </a:rPr>
              <a:t>bagus</a:t>
            </a:r>
            <a:r>
              <a:rPr lang="en-US" b="1" dirty="0">
                <a:solidFill>
                  <a:schemeClr val="accent5"/>
                </a:solidFill>
              </a:rPr>
              <a:t> </a:t>
            </a:r>
            <a:r>
              <a:rPr lang="en-US" b="1" dirty="0" err="1">
                <a:solidFill>
                  <a:schemeClr val="accent5"/>
                </a:solidFill>
              </a:rPr>
              <a:t>dari</a:t>
            </a:r>
            <a:r>
              <a:rPr lang="en-US" b="1" dirty="0">
                <a:solidFill>
                  <a:schemeClr val="accent5"/>
                </a:solidFill>
              </a:rPr>
              <a:t> model </a:t>
            </a:r>
            <a:r>
              <a:rPr lang="en-US" b="1" dirty="0" err="1">
                <a:solidFill>
                  <a:schemeClr val="accent5"/>
                </a:solidFill>
              </a:rPr>
              <a:t>sebelumnya</a:t>
            </a:r>
            <a:endParaRPr lang="en-US" b="1" dirty="0">
              <a:solidFill>
                <a:schemeClr val="accent5"/>
              </a:solidFill>
            </a:endParaRPr>
          </a:p>
        </p:txBody>
      </p:sp>
      <p:sp>
        <p:nvSpPr>
          <p:cNvPr id="4" name="Rounded Rectangular Callout 3"/>
          <p:cNvSpPr/>
          <p:nvPr/>
        </p:nvSpPr>
        <p:spPr>
          <a:xfrm>
            <a:off x="838200" y="1692275"/>
            <a:ext cx="2948940" cy="3844290"/>
          </a:xfrm>
          <a:prstGeom prst="wedgeRoundRectCallout">
            <a:avLst>
              <a:gd name="adj1" fmla="val -43755"/>
              <a:gd name="adj2" fmla="val 60901"/>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Kemarin habis riset dan dapat model baru. </a:t>
            </a:r>
          </a:p>
          <a:p>
            <a:pPr algn="ctr"/>
            <a:endParaRPr lang="en-US"/>
          </a:p>
          <a:p>
            <a:pPr algn="ctr"/>
            <a:r>
              <a:rPr lang="en-US"/>
              <a:t>Tolong diperiksa apakah untuk kasus deteksi lecet di hp model ini lebih baik dari model sebelumnya!</a:t>
            </a:r>
          </a:p>
        </p:txBody>
      </p:sp>
    </p:spTree>
    <p:extLst>
      <p:ext uri="{BB962C8B-B14F-4D97-AF65-F5344CB8AC3E}">
        <p14:creationId xmlns:p14="http://schemas.microsoft.com/office/powerpoint/2010/main" val="91539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sym typeface="+mn-ea"/>
              </a:rPr>
              <a:t>Jika</a:t>
            </a:r>
            <a:r>
              <a:rPr lang="en-US" dirty="0">
                <a:sym typeface="+mn-ea"/>
              </a:rPr>
              <a:t> </a:t>
            </a:r>
            <a:r>
              <a:rPr lang="en-US" b="1" dirty="0">
                <a:solidFill>
                  <a:schemeClr val="accent5"/>
                </a:solidFill>
                <a:sym typeface="+mn-ea"/>
              </a:rPr>
              <a:t>model </a:t>
            </a:r>
            <a:r>
              <a:rPr lang="en-US" b="1" dirty="0" err="1">
                <a:solidFill>
                  <a:schemeClr val="accent5"/>
                </a:solidFill>
                <a:sym typeface="+mn-ea"/>
              </a:rPr>
              <a:t>baru</a:t>
            </a:r>
            <a:r>
              <a:rPr lang="en-US" b="1" dirty="0">
                <a:solidFill>
                  <a:schemeClr val="accent5"/>
                </a:solidFill>
                <a:sym typeface="+mn-ea"/>
              </a:rPr>
              <a:t> </a:t>
            </a:r>
            <a:r>
              <a:rPr lang="en-US" b="1" dirty="0" err="1">
                <a:solidFill>
                  <a:schemeClr val="accent5"/>
                </a:solidFill>
                <a:sym typeface="+mn-ea"/>
              </a:rPr>
              <a:t>sudah</a:t>
            </a:r>
            <a:r>
              <a:rPr lang="en-US" b="1" dirty="0">
                <a:solidFill>
                  <a:schemeClr val="accent5"/>
                </a:solidFill>
                <a:sym typeface="+mn-ea"/>
              </a:rPr>
              <a:t> </a:t>
            </a:r>
            <a:r>
              <a:rPr lang="en-US" b="1" dirty="0" err="1">
                <a:solidFill>
                  <a:schemeClr val="accent5"/>
                </a:solidFill>
                <a:sym typeface="+mn-ea"/>
              </a:rPr>
              <a:t>difinetune</a:t>
            </a:r>
            <a:r>
              <a:rPr lang="en-US" b="1" dirty="0">
                <a:solidFill>
                  <a:schemeClr val="accent5"/>
                </a:solidFill>
                <a:sym typeface="+mn-ea"/>
              </a:rPr>
              <a:t> </a:t>
            </a:r>
            <a:r>
              <a:rPr lang="en-US" b="1" dirty="0" err="1">
                <a:solidFill>
                  <a:schemeClr val="accent5"/>
                </a:solidFill>
                <a:sym typeface="+mn-ea"/>
              </a:rPr>
              <a:t>dengan</a:t>
            </a:r>
            <a:r>
              <a:rPr lang="en-US" b="1" dirty="0">
                <a:solidFill>
                  <a:schemeClr val="accent5"/>
                </a:solidFill>
                <a:sym typeface="+mn-ea"/>
              </a:rPr>
              <a:t> dataset </a:t>
            </a:r>
            <a:r>
              <a:rPr lang="en-US" b="1" dirty="0" err="1">
                <a:solidFill>
                  <a:schemeClr val="accent5"/>
                </a:solidFill>
                <a:sym typeface="+mn-ea"/>
              </a:rPr>
              <a:t>sesuai</a:t>
            </a:r>
            <a:r>
              <a:rPr lang="en-US" b="1" dirty="0">
                <a:solidFill>
                  <a:schemeClr val="accent5"/>
                </a:solidFill>
                <a:sym typeface="+mn-ea"/>
              </a:rPr>
              <a:t> </a:t>
            </a:r>
            <a:r>
              <a:rPr lang="en-US" b="1" dirty="0" err="1">
                <a:solidFill>
                  <a:schemeClr val="accent5"/>
                </a:solidFill>
                <a:sym typeface="+mn-ea"/>
              </a:rPr>
              <a:t>kasus</a:t>
            </a:r>
            <a:r>
              <a:rPr lang="en-US" dirty="0">
                <a:sym typeface="+mn-ea"/>
              </a:rPr>
              <a:t>, </a:t>
            </a:r>
            <a:r>
              <a:rPr lang="en-US" dirty="0" err="1">
                <a:sym typeface="+mn-ea"/>
              </a:rPr>
              <a:t>maka</a:t>
            </a:r>
            <a:r>
              <a:rPr lang="en-US" dirty="0">
                <a:sym typeface="+mn-ea"/>
              </a:rPr>
              <a:t> </a:t>
            </a:r>
            <a:r>
              <a:rPr lang="en-US" b="1" dirty="0">
                <a:solidFill>
                  <a:schemeClr val="accent5"/>
                </a:solidFill>
                <a:sym typeface="+mn-ea"/>
              </a:rPr>
              <a:t>model </a:t>
            </a:r>
            <a:r>
              <a:rPr lang="en-US" b="1" dirty="0" err="1">
                <a:solidFill>
                  <a:schemeClr val="accent5"/>
                </a:solidFill>
                <a:sym typeface="+mn-ea"/>
              </a:rPr>
              <a:t>baru</a:t>
            </a:r>
            <a:r>
              <a:rPr lang="en-US" b="1" dirty="0">
                <a:solidFill>
                  <a:schemeClr val="accent5"/>
                </a:solidFill>
                <a:sym typeface="+mn-ea"/>
              </a:rPr>
              <a:t> </a:t>
            </a:r>
            <a:r>
              <a:rPr lang="en-US" b="1" dirty="0" err="1">
                <a:solidFill>
                  <a:schemeClr val="accent5"/>
                </a:solidFill>
                <a:sym typeface="+mn-ea"/>
              </a:rPr>
              <a:t>akan</a:t>
            </a:r>
            <a:r>
              <a:rPr lang="en-US" b="1" dirty="0">
                <a:solidFill>
                  <a:schemeClr val="accent5"/>
                </a:solidFill>
                <a:sym typeface="+mn-ea"/>
              </a:rPr>
              <a:t> </a:t>
            </a:r>
            <a:r>
              <a:rPr lang="en-US" b="1" dirty="0" err="1">
                <a:solidFill>
                  <a:schemeClr val="accent5"/>
                </a:solidFill>
                <a:sym typeface="+mn-ea"/>
              </a:rPr>
              <a:t>lebih</a:t>
            </a:r>
            <a:r>
              <a:rPr lang="en-US" b="1" dirty="0">
                <a:solidFill>
                  <a:schemeClr val="accent5"/>
                </a:solidFill>
                <a:sym typeface="+mn-ea"/>
              </a:rPr>
              <a:t> </a:t>
            </a:r>
            <a:r>
              <a:rPr lang="en-US" b="1" dirty="0" err="1">
                <a:solidFill>
                  <a:schemeClr val="accent5"/>
                </a:solidFill>
                <a:sym typeface="+mn-ea"/>
              </a:rPr>
              <a:t>bagus</a:t>
            </a:r>
            <a:r>
              <a:rPr lang="en-US" b="1" dirty="0">
                <a:solidFill>
                  <a:schemeClr val="accent5"/>
                </a:solidFill>
                <a:sym typeface="+mn-ea"/>
              </a:rPr>
              <a:t> </a:t>
            </a:r>
            <a:r>
              <a:rPr lang="en-US" b="1" dirty="0" err="1">
                <a:solidFill>
                  <a:schemeClr val="accent5"/>
                </a:solidFill>
                <a:sym typeface="+mn-ea"/>
              </a:rPr>
              <a:t>dari</a:t>
            </a:r>
            <a:r>
              <a:rPr lang="en-US" b="1" dirty="0">
                <a:solidFill>
                  <a:schemeClr val="accent5"/>
                </a:solidFill>
                <a:sym typeface="+mn-ea"/>
              </a:rPr>
              <a:t> model </a:t>
            </a:r>
            <a:r>
              <a:rPr lang="en-US" b="1" dirty="0" err="1">
                <a:solidFill>
                  <a:schemeClr val="accent5"/>
                </a:solidFill>
                <a:sym typeface="+mn-ea"/>
              </a:rPr>
              <a:t>sebelumnya</a:t>
            </a:r>
            <a:endParaRPr lang="en-US" b="1" dirty="0">
              <a:solidFill>
                <a:schemeClr val="accent5"/>
              </a:solidFill>
              <a:sym typeface="+mn-ea"/>
            </a:endParaRPr>
          </a:p>
          <a:p>
            <a:pPr marL="0" indent="0">
              <a:buNone/>
            </a:pPr>
            <a:endParaRPr lang="en-US" dirty="0"/>
          </a:p>
          <a:p>
            <a:pPr marL="0" indent="0">
              <a:buNone/>
            </a:pPr>
            <a:r>
              <a:rPr lang="en-US" dirty="0"/>
              <a:t>A : </a:t>
            </a:r>
            <a:r>
              <a:rPr lang="en-US" b="1" dirty="0">
                <a:solidFill>
                  <a:schemeClr val="accent5"/>
                </a:solidFill>
                <a:sym typeface="+mn-ea"/>
              </a:rPr>
              <a:t>model </a:t>
            </a:r>
            <a:r>
              <a:rPr lang="en-US" b="1" dirty="0" err="1">
                <a:solidFill>
                  <a:schemeClr val="accent5"/>
                </a:solidFill>
                <a:sym typeface="+mn-ea"/>
              </a:rPr>
              <a:t>baru</a:t>
            </a:r>
            <a:r>
              <a:rPr lang="en-US" b="1" dirty="0">
                <a:solidFill>
                  <a:schemeClr val="accent5"/>
                </a:solidFill>
                <a:sym typeface="+mn-ea"/>
              </a:rPr>
              <a:t> </a:t>
            </a:r>
            <a:r>
              <a:rPr lang="en-US" b="1" dirty="0" err="1">
                <a:solidFill>
                  <a:schemeClr val="accent5"/>
                </a:solidFill>
                <a:sym typeface="+mn-ea"/>
              </a:rPr>
              <a:t>sudah</a:t>
            </a:r>
            <a:r>
              <a:rPr lang="en-US" b="1" dirty="0">
                <a:solidFill>
                  <a:schemeClr val="accent5"/>
                </a:solidFill>
                <a:sym typeface="+mn-ea"/>
              </a:rPr>
              <a:t> </a:t>
            </a:r>
            <a:r>
              <a:rPr lang="en-US" b="1" dirty="0" err="1">
                <a:solidFill>
                  <a:schemeClr val="accent5"/>
                </a:solidFill>
                <a:sym typeface="+mn-ea"/>
              </a:rPr>
              <a:t>difinetune</a:t>
            </a:r>
            <a:r>
              <a:rPr lang="en-US" b="1" dirty="0">
                <a:solidFill>
                  <a:schemeClr val="accent5"/>
                </a:solidFill>
                <a:sym typeface="+mn-ea"/>
              </a:rPr>
              <a:t> </a:t>
            </a:r>
            <a:r>
              <a:rPr lang="en-US" b="1" dirty="0" err="1">
                <a:solidFill>
                  <a:schemeClr val="accent5"/>
                </a:solidFill>
                <a:sym typeface="+mn-ea"/>
              </a:rPr>
              <a:t>dengan</a:t>
            </a:r>
            <a:r>
              <a:rPr lang="en-US" b="1" dirty="0">
                <a:solidFill>
                  <a:schemeClr val="accent5"/>
                </a:solidFill>
                <a:sym typeface="+mn-ea"/>
              </a:rPr>
              <a:t> dataset </a:t>
            </a:r>
            <a:r>
              <a:rPr lang="en-US" b="1" dirty="0" err="1">
                <a:solidFill>
                  <a:schemeClr val="accent5"/>
                </a:solidFill>
                <a:sym typeface="+mn-ea"/>
              </a:rPr>
              <a:t>sesuai</a:t>
            </a:r>
            <a:r>
              <a:rPr lang="en-US" b="1" dirty="0">
                <a:solidFill>
                  <a:schemeClr val="accent5"/>
                </a:solidFill>
                <a:sym typeface="+mn-ea"/>
              </a:rPr>
              <a:t> </a:t>
            </a:r>
            <a:r>
              <a:rPr lang="en-US" b="1" dirty="0" err="1">
                <a:solidFill>
                  <a:schemeClr val="accent5"/>
                </a:solidFill>
                <a:sym typeface="+mn-ea"/>
              </a:rPr>
              <a:t>kasus</a:t>
            </a:r>
            <a:endParaRPr lang="en-US" b="1" dirty="0">
              <a:solidFill>
                <a:schemeClr val="accent5"/>
              </a:solidFill>
              <a:sym typeface="+mn-ea"/>
            </a:endParaRPr>
          </a:p>
          <a:p>
            <a:pPr marL="0" indent="0">
              <a:buNone/>
            </a:pPr>
            <a:r>
              <a:rPr lang="en-US" dirty="0"/>
              <a:t>B : </a:t>
            </a:r>
            <a:r>
              <a:rPr lang="en-US" b="1" dirty="0">
                <a:solidFill>
                  <a:schemeClr val="accent5"/>
                </a:solidFill>
                <a:sym typeface="+mn-ea"/>
              </a:rPr>
              <a:t>model </a:t>
            </a:r>
            <a:r>
              <a:rPr lang="en-US" b="1" dirty="0" err="1">
                <a:solidFill>
                  <a:schemeClr val="accent5"/>
                </a:solidFill>
                <a:sym typeface="+mn-ea"/>
              </a:rPr>
              <a:t>baru</a:t>
            </a:r>
            <a:r>
              <a:rPr lang="en-US" b="1" dirty="0">
                <a:solidFill>
                  <a:schemeClr val="accent5"/>
                </a:solidFill>
                <a:sym typeface="+mn-ea"/>
              </a:rPr>
              <a:t> </a:t>
            </a:r>
            <a:r>
              <a:rPr lang="en-US" b="1" dirty="0" err="1">
                <a:solidFill>
                  <a:schemeClr val="accent5"/>
                </a:solidFill>
                <a:sym typeface="+mn-ea"/>
              </a:rPr>
              <a:t>akan</a:t>
            </a:r>
            <a:r>
              <a:rPr lang="en-US" b="1" dirty="0">
                <a:solidFill>
                  <a:schemeClr val="accent5"/>
                </a:solidFill>
                <a:sym typeface="+mn-ea"/>
              </a:rPr>
              <a:t> </a:t>
            </a:r>
            <a:r>
              <a:rPr lang="en-US" b="1" dirty="0" err="1">
                <a:solidFill>
                  <a:schemeClr val="accent5"/>
                </a:solidFill>
                <a:sym typeface="+mn-ea"/>
              </a:rPr>
              <a:t>lebih</a:t>
            </a:r>
            <a:r>
              <a:rPr lang="en-US" b="1" dirty="0">
                <a:solidFill>
                  <a:schemeClr val="accent5"/>
                </a:solidFill>
                <a:sym typeface="+mn-ea"/>
              </a:rPr>
              <a:t> </a:t>
            </a:r>
            <a:r>
              <a:rPr lang="en-US" b="1" dirty="0" err="1">
                <a:solidFill>
                  <a:schemeClr val="accent5"/>
                </a:solidFill>
                <a:sym typeface="+mn-ea"/>
              </a:rPr>
              <a:t>bagus</a:t>
            </a:r>
            <a:r>
              <a:rPr lang="en-US" b="1" dirty="0">
                <a:solidFill>
                  <a:schemeClr val="accent5"/>
                </a:solidFill>
                <a:sym typeface="+mn-ea"/>
              </a:rPr>
              <a:t> </a:t>
            </a:r>
            <a:r>
              <a:rPr lang="en-US" b="1" dirty="0" err="1">
                <a:solidFill>
                  <a:schemeClr val="accent5"/>
                </a:solidFill>
                <a:sym typeface="+mn-ea"/>
              </a:rPr>
              <a:t>dari</a:t>
            </a:r>
            <a:r>
              <a:rPr lang="en-US" b="1" dirty="0">
                <a:solidFill>
                  <a:schemeClr val="accent5"/>
                </a:solidFill>
                <a:sym typeface="+mn-ea"/>
              </a:rPr>
              <a:t> model </a:t>
            </a:r>
            <a:r>
              <a:rPr lang="en-US" b="1" dirty="0" err="1">
                <a:solidFill>
                  <a:schemeClr val="accent5"/>
                </a:solidFill>
                <a:sym typeface="+mn-ea"/>
              </a:rPr>
              <a:t>sebelumnya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endParaRPr lang="en-US"/>
          </a:p>
        </p:txBody>
      </p:sp>
      <p:sp>
        <p:nvSpPr>
          <p:cNvPr id="3" name="Content Placeholder 2"/>
          <p:cNvSpPr>
            <a:spLocks noGrp="1"/>
          </p:cNvSpPr>
          <p:nvPr>
            <p:ph idx="1"/>
          </p:nvPr>
        </p:nvSpPr>
        <p:spPr/>
        <p:txBody>
          <a:bodyPr/>
          <a:lstStyle/>
          <a:p>
            <a:pPr marL="0" indent="0">
              <a:buNone/>
            </a:pPr>
            <a:r>
              <a:rPr lang="en-US"/>
              <a:t>A : </a:t>
            </a:r>
            <a:r>
              <a:rPr lang="en-US" b="1">
                <a:solidFill>
                  <a:schemeClr val="accent5"/>
                </a:solidFill>
                <a:sym typeface="+mn-ea"/>
              </a:rPr>
              <a:t>model baru sudah difinetune dengan dataset sesuai kasus</a:t>
            </a:r>
          </a:p>
          <a:p>
            <a:pPr marL="0" indent="0">
              <a:buNone/>
            </a:pPr>
            <a:r>
              <a:rPr lang="en-US"/>
              <a:t>B : </a:t>
            </a:r>
            <a:r>
              <a:rPr lang="en-US" b="1">
                <a:solidFill>
                  <a:schemeClr val="accent5"/>
                </a:solidFill>
                <a:sym typeface="+mn-ea"/>
              </a:rPr>
              <a:t>model baru akan lebih bagus dari model sebelumnya</a:t>
            </a:r>
          </a:p>
          <a:p>
            <a:pPr marL="0" indent="0">
              <a:buNone/>
            </a:pPr>
            <a:r>
              <a:rPr lang="en-US"/>
              <a:t>C : </a:t>
            </a:r>
            <a:r>
              <a:rPr lang="en-US" b="1">
                <a:solidFill>
                  <a:schemeClr val="accent5"/>
                </a:solidFill>
              </a:rPr>
              <a:t>model baru lebih baik dari model sebelumnya untuk kasus general</a:t>
            </a:r>
          </a:p>
          <a:p>
            <a:pPr marL="0" indent="0">
              <a:buNone/>
            </a:pPr>
            <a:endParaRPr lang="en-US" b="1">
              <a:solidFill>
                <a:schemeClr val="accent5"/>
              </a:solidFill>
            </a:endParaRPr>
          </a:p>
          <a:p>
            <a:pPr marL="0" indent="0">
              <a:buNone/>
            </a:pPr>
            <a:r>
              <a:rPr lang="en-US">
                <a:solidFill>
                  <a:schemeClr val="tx1"/>
                </a:solidFill>
              </a:rPr>
              <a:t>Jika C, maka (jika A, maka B)</a:t>
            </a:r>
            <a:endParaRPr lang="en-US" b="1">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a:t>~(A -&gt; B) setara dengan A dan ~B</a:t>
            </a:r>
          </a:p>
          <a:p>
            <a:pPr marL="0" indent="0">
              <a:buNone/>
            </a:pPr>
            <a:r>
              <a:rPr lang="en-US"/>
              <a:t>A -&gt; B setara dengan ~A atau B</a:t>
            </a:r>
          </a:p>
          <a:p>
            <a:pPr marL="0" indent="0">
              <a:buNone/>
            </a:pPr>
            <a:r>
              <a:rPr lang="en-US"/>
              <a:t>A -&gt; B : False</a:t>
            </a:r>
          </a:p>
          <a:p>
            <a:pPr marL="0" indent="0">
              <a:buNone/>
            </a:pPr>
            <a:r>
              <a:rPr lang="en-US"/>
              <a:t>~A atau B : False</a:t>
            </a:r>
          </a:p>
          <a:p>
            <a:pPr marL="0" indent="0">
              <a:buNone/>
            </a:pPr>
            <a:r>
              <a:rPr lang="en-US"/>
              <a:t>~A False atau B False</a:t>
            </a:r>
          </a:p>
          <a:p>
            <a:pPr marL="0" indent="0">
              <a:buNone/>
            </a:pPr>
            <a:endParaRPr lang="en-US"/>
          </a:p>
          <a:p>
            <a:pPr marL="0" indent="0">
              <a:buNone/>
            </a:pPr>
            <a:r>
              <a:rPr lang="en-US">
                <a:sym typeface="+mn-ea"/>
              </a:rPr>
              <a:t>A : </a:t>
            </a:r>
            <a:r>
              <a:rPr lang="en-US" b="1">
                <a:solidFill>
                  <a:schemeClr val="accent5"/>
                </a:solidFill>
                <a:sym typeface="+mn-ea"/>
              </a:rPr>
              <a:t>model baru sudah difinetune dengan dataset sesuai kasus</a:t>
            </a:r>
          </a:p>
          <a:p>
            <a:pPr marL="0" indent="0">
              <a:buNone/>
            </a:pPr>
            <a:r>
              <a:rPr lang="en-US"/>
              <a:t>~A : model baru belum difinetune dengan dataset sesuai kasus</a:t>
            </a:r>
          </a:p>
          <a:p>
            <a:pPr marL="0" indent="0">
              <a:buNone/>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sym typeface="+mn-ea"/>
              </a:rPr>
              <a:t>~A : model baru belum difinetune dengan dataset sesuai kasus</a:t>
            </a:r>
            <a:endParaRPr lang="en-US"/>
          </a:p>
          <a:p>
            <a:pPr marL="0" indent="0">
              <a:buNone/>
            </a:pPr>
            <a:r>
              <a:rPr lang="en-US"/>
              <a:t>1. Finetune memang belum dilakukan</a:t>
            </a:r>
          </a:p>
          <a:p>
            <a:pPr marL="0" indent="0">
              <a:buNone/>
            </a:pPr>
            <a:r>
              <a:rPr lang="en-US"/>
              <a:t>2. Dataset tidak sesuai kasus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a:t>
            </a:r>
          </a:p>
        </p:txBody>
      </p:sp>
      <p:sp>
        <p:nvSpPr>
          <p:cNvPr id="3" name="Content Placeholder 2"/>
          <p:cNvSpPr>
            <a:spLocks noGrp="1"/>
          </p:cNvSpPr>
          <p:nvPr>
            <p:ph idx="1"/>
          </p:nvPr>
        </p:nvSpPr>
        <p:spPr>
          <a:xfrm>
            <a:off x="4159250" y="1825625"/>
            <a:ext cx="7194550" cy="4351655"/>
          </a:xfrm>
        </p:spPr>
        <p:txBody>
          <a:bodyPr>
            <a:normAutofit lnSpcReduction="10000"/>
          </a:bodyPr>
          <a:lstStyle/>
          <a:p>
            <a:pPr marL="0" indent="0">
              <a:buNone/>
            </a:pPr>
            <a:r>
              <a:rPr lang="en-US" b="1" dirty="0"/>
              <a:t>Key notes</a:t>
            </a:r>
            <a:r>
              <a:rPr lang="en-US" dirty="0"/>
              <a:t> :</a:t>
            </a:r>
          </a:p>
          <a:p>
            <a:r>
              <a:rPr lang="en-US" dirty="0" err="1"/>
              <a:t>Versi</a:t>
            </a:r>
            <a:r>
              <a:rPr lang="en-US" dirty="0"/>
              <a:t> </a:t>
            </a:r>
            <a:r>
              <a:rPr lang="en-US" dirty="0" err="1"/>
              <a:t>pertama</a:t>
            </a:r>
            <a:r>
              <a:rPr lang="en-US" dirty="0"/>
              <a:t> OCR </a:t>
            </a:r>
            <a:r>
              <a:rPr lang="en-US" dirty="0" smtClean="0"/>
              <a:t>STNK (Object)</a:t>
            </a:r>
            <a:endParaRPr lang="en-US" dirty="0"/>
          </a:p>
          <a:p>
            <a:r>
              <a:rPr lang="en-US" dirty="0" err="1"/>
              <a:t>Sudah</a:t>
            </a:r>
            <a:r>
              <a:rPr lang="en-US" dirty="0"/>
              <a:t> di testing </a:t>
            </a:r>
            <a:r>
              <a:rPr lang="en-US" dirty="0" err="1"/>
              <a:t>Hasilnya</a:t>
            </a:r>
            <a:r>
              <a:rPr lang="en-US" dirty="0"/>
              <a:t> </a:t>
            </a:r>
            <a:r>
              <a:rPr lang="en-US" dirty="0" err="1" smtClean="0"/>
              <a:t>bagus</a:t>
            </a:r>
            <a:r>
              <a:rPr lang="en-US" dirty="0" smtClean="0"/>
              <a:t> (Property)</a:t>
            </a:r>
            <a:endParaRPr lang="en-US" dirty="0"/>
          </a:p>
          <a:p>
            <a:r>
              <a:rPr lang="en-US" dirty="0" err="1"/>
              <a:t>Bagus</a:t>
            </a:r>
            <a:r>
              <a:rPr lang="en-US" dirty="0"/>
              <a:t> : </a:t>
            </a:r>
            <a:r>
              <a:rPr lang="en-US" dirty="0" err="1"/>
              <a:t>definisinya</a:t>
            </a:r>
            <a:r>
              <a:rPr lang="en-US" dirty="0"/>
              <a:t> </a:t>
            </a:r>
            <a:r>
              <a:rPr lang="en-US" dirty="0" err="1"/>
              <a:t>apa</a:t>
            </a:r>
            <a:r>
              <a:rPr lang="en-US" dirty="0" smtClean="0"/>
              <a:t>? (Something happens)</a:t>
            </a:r>
            <a:endParaRPr lang="en-US" dirty="0"/>
          </a:p>
          <a:p>
            <a:pPr lvl="1"/>
            <a:r>
              <a:rPr lang="en-US" sz="2400" dirty="0" err="1"/>
              <a:t>Akurat</a:t>
            </a:r>
            <a:r>
              <a:rPr lang="en-US" sz="2400" dirty="0"/>
              <a:t> : 80% data </a:t>
            </a:r>
            <a:r>
              <a:rPr lang="en-US" sz="2400" dirty="0" err="1"/>
              <a:t>dalam</a:t>
            </a:r>
            <a:r>
              <a:rPr lang="en-US" sz="2400" dirty="0"/>
              <a:t> STNK </a:t>
            </a:r>
            <a:r>
              <a:rPr lang="en-US" sz="2400" dirty="0" err="1"/>
              <a:t>terbaca</a:t>
            </a:r>
            <a:endParaRPr lang="en-US" sz="2400" dirty="0"/>
          </a:p>
          <a:p>
            <a:pPr lvl="1"/>
            <a:r>
              <a:rPr lang="en-US" dirty="0"/>
              <a:t>Property : 90% </a:t>
            </a:r>
            <a:r>
              <a:rPr lang="en-US" dirty="0" err="1"/>
              <a:t>dari</a:t>
            </a:r>
            <a:r>
              <a:rPr lang="en-US" dirty="0"/>
              <a:t> 1000 data</a:t>
            </a:r>
          </a:p>
          <a:p>
            <a:pPr lvl="1"/>
            <a:r>
              <a:rPr lang="en-US" dirty="0"/>
              <a:t>Property : </a:t>
            </a:r>
            <a:r>
              <a:rPr lang="en-US" dirty="0" err="1"/>
              <a:t>Foto</a:t>
            </a:r>
            <a:r>
              <a:rPr lang="en-US" dirty="0"/>
              <a:t> yang </a:t>
            </a:r>
            <a:r>
              <a:rPr lang="en-US" dirty="0" err="1"/>
              <a:t>tegak</a:t>
            </a:r>
            <a:r>
              <a:rPr lang="en-US" dirty="0"/>
              <a:t> </a:t>
            </a:r>
            <a:r>
              <a:rPr lang="en-US" dirty="0" err="1"/>
              <a:t>lurus</a:t>
            </a:r>
            <a:endParaRPr lang="en-US" dirty="0"/>
          </a:p>
          <a:p>
            <a:pPr lvl="1"/>
            <a:r>
              <a:rPr lang="en-US" dirty="0"/>
              <a:t>Property : STNK yang </a:t>
            </a:r>
            <a:r>
              <a:rPr lang="en-US" dirty="0" err="1"/>
              <a:t>tidak</a:t>
            </a:r>
            <a:r>
              <a:rPr lang="en-US" dirty="0"/>
              <a:t> </a:t>
            </a:r>
            <a:r>
              <a:rPr lang="en-US" dirty="0" err="1"/>
              <a:t>bergelombang</a:t>
            </a:r>
            <a:endParaRPr lang="en-US" b="1" dirty="0"/>
          </a:p>
          <a:p>
            <a:pPr marL="0" indent="0">
              <a:buNone/>
            </a:pPr>
            <a:r>
              <a:rPr lang="en-US" b="1" dirty="0"/>
              <a:t>Statement </a:t>
            </a:r>
            <a:r>
              <a:rPr lang="en-US" dirty="0"/>
              <a:t>:</a:t>
            </a:r>
          </a:p>
          <a:p>
            <a:pPr marL="0" indent="0">
              <a:buNone/>
            </a:pPr>
            <a:r>
              <a:rPr lang="en-US" dirty="0" err="1"/>
              <a:t>Definisi</a:t>
            </a:r>
            <a:r>
              <a:rPr lang="en-US" dirty="0"/>
              <a:t> : </a:t>
            </a:r>
            <a:r>
              <a:rPr lang="en-US" dirty="0" err="1">
                <a:solidFill>
                  <a:srgbClr val="FFC000"/>
                </a:solidFill>
              </a:rPr>
              <a:t>Versi</a:t>
            </a:r>
            <a:r>
              <a:rPr lang="en-US" dirty="0">
                <a:solidFill>
                  <a:srgbClr val="FFC000"/>
                </a:solidFill>
              </a:rPr>
              <a:t> </a:t>
            </a:r>
            <a:r>
              <a:rPr lang="en-US" dirty="0" err="1">
                <a:solidFill>
                  <a:srgbClr val="FFC000"/>
                </a:solidFill>
              </a:rPr>
              <a:t>pertama</a:t>
            </a:r>
            <a:r>
              <a:rPr lang="en-US" dirty="0">
                <a:solidFill>
                  <a:srgbClr val="FFC000"/>
                </a:solidFill>
              </a:rPr>
              <a:t> </a:t>
            </a:r>
            <a:r>
              <a:rPr lang="en-US" dirty="0">
                <a:solidFill>
                  <a:srgbClr val="7030A0"/>
                </a:solidFill>
              </a:rPr>
              <a:t>OCR STNK</a:t>
            </a:r>
            <a:r>
              <a:rPr lang="en-US" dirty="0"/>
              <a:t> </a:t>
            </a:r>
            <a:r>
              <a:rPr lang="en-US" dirty="0" err="1">
                <a:solidFill>
                  <a:srgbClr val="00B050"/>
                </a:solidFill>
              </a:rPr>
              <a:t>tidak</a:t>
            </a:r>
            <a:r>
              <a:rPr lang="en-US" dirty="0">
                <a:solidFill>
                  <a:srgbClr val="00B050"/>
                </a:solidFill>
              </a:rPr>
              <a:t> error</a:t>
            </a:r>
          </a:p>
        </p:txBody>
      </p:sp>
      <p:sp>
        <p:nvSpPr>
          <p:cNvPr id="4" name="Rounded Rectangular Callout 3"/>
          <p:cNvSpPr/>
          <p:nvPr/>
        </p:nvSpPr>
        <p:spPr>
          <a:xfrm>
            <a:off x="838200" y="1692275"/>
            <a:ext cx="2948940" cy="3844290"/>
          </a:xfrm>
          <a:prstGeom prst="wedgeRoundRectCallout">
            <a:avLst>
              <a:gd name="adj1" fmla="val -43755"/>
              <a:gd name="adj2" fmla="val 60901"/>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Versi pertama dari OCR untuk pembacaan STNK sudah di testing. Hasilnya bagus.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2</a:t>
            </a:r>
          </a:p>
        </p:txBody>
      </p:sp>
      <p:sp>
        <p:nvSpPr>
          <p:cNvPr id="3" name="Content Placeholder 2"/>
          <p:cNvSpPr>
            <a:spLocks noGrp="1"/>
          </p:cNvSpPr>
          <p:nvPr>
            <p:ph idx="1"/>
          </p:nvPr>
        </p:nvSpPr>
        <p:spPr>
          <a:xfrm>
            <a:off x="4159250" y="1825625"/>
            <a:ext cx="7194550" cy="4351655"/>
          </a:xfrm>
        </p:spPr>
        <p:txBody>
          <a:bodyPr>
            <a:normAutofit lnSpcReduction="10000"/>
          </a:bodyPr>
          <a:lstStyle/>
          <a:p>
            <a:pPr marL="0" indent="0">
              <a:buNone/>
            </a:pPr>
            <a:r>
              <a:rPr lang="en-US" b="1" dirty="0"/>
              <a:t>Key notes</a:t>
            </a:r>
            <a:r>
              <a:rPr lang="en-US" dirty="0"/>
              <a:t> :</a:t>
            </a:r>
          </a:p>
          <a:p>
            <a:r>
              <a:rPr lang="en-US" dirty="0" err="1"/>
              <a:t>Versi</a:t>
            </a:r>
            <a:r>
              <a:rPr lang="en-US" dirty="0"/>
              <a:t> </a:t>
            </a:r>
            <a:r>
              <a:rPr lang="en-US" dirty="0" err="1"/>
              <a:t>pertama</a:t>
            </a:r>
            <a:r>
              <a:rPr lang="en-US" dirty="0"/>
              <a:t> OCR </a:t>
            </a:r>
            <a:r>
              <a:rPr lang="en-US" dirty="0" smtClean="0"/>
              <a:t>STNK</a:t>
            </a:r>
            <a:endParaRPr lang="en-US" dirty="0"/>
          </a:p>
          <a:p>
            <a:r>
              <a:rPr lang="en-US" dirty="0" err="1"/>
              <a:t>Sudah</a:t>
            </a:r>
            <a:r>
              <a:rPr lang="en-US" dirty="0"/>
              <a:t> di testing </a:t>
            </a:r>
            <a:r>
              <a:rPr lang="en-US" dirty="0" err="1"/>
              <a:t>Hasilnya</a:t>
            </a:r>
            <a:r>
              <a:rPr lang="en-US" dirty="0"/>
              <a:t> </a:t>
            </a:r>
            <a:r>
              <a:rPr lang="en-US" dirty="0" err="1" smtClean="0"/>
              <a:t>bagus</a:t>
            </a:r>
            <a:endParaRPr lang="en-US" dirty="0"/>
          </a:p>
          <a:p>
            <a:r>
              <a:rPr lang="en-US" dirty="0" err="1"/>
              <a:t>Bagus</a:t>
            </a:r>
            <a:r>
              <a:rPr lang="en-US" dirty="0"/>
              <a:t> : </a:t>
            </a:r>
            <a:r>
              <a:rPr lang="en-US" dirty="0" err="1"/>
              <a:t>definisinya</a:t>
            </a:r>
            <a:r>
              <a:rPr lang="en-US" dirty="0"/>
              <a:t> </a:t>
            </a:r>
            <a:r>
              <a:rPr lang="en-US" dirty="0" err="1"/>
              <a:t>apa</a:t>
            </a:r>
            <a:r>
              <a:rPr lang="en-US" dirty="0" smtClean="0"/>
              <a:t>?</a:t>
            </a:r>
            <a:endParaRPr lang="en-US" dirty="0"/>
          </a:p>
          <a:p>
            <a:pPr lvl="1"/>
            <a:r>
              <a:rPr lang="en-US" sz="2400" dirty="0" err="1"/>
              <a:t>Akurat</a:t>
            </a:r>
            <a:r>
              <a:rPr lang="en-US" sz="2400" dirty="0"/>
              <a:t> : 80% data </a:t>
            </a:r>
            <a:r>
              <a:rPr lang="en-US" sz="2400" dirty="0" err="1"/>
              <a:t>dalam</a:t>
            </a:r>
            <a:r>
              <a:rPr lang="en-US" sz="2400" dirty="0"/>
              <a:t> STNK </a:t>
            </a:r>
            <a:r>
              <a:rPr lang="en-US" sz="2400" dirty="0" err="1"/>
              <a:t>terbaca</a:t>
            </a:r>
            <a:endParaRPr lang="en-US" sz="2400" dirty="0"/>
          </a:p>
          <a:p>
            <a:pPr lvl="1"/>
            <a:r>
              <a:rPr lang="en-US" dirty="0"/>
              <a:t>Property : 90% </a:t>
            </a:r>
            <a:r>
              <a:rPr lang="en-US" dirty="0" err="1"/>
              <a:t>dari</a:t>
            </a:r>
            <a:r>
              <a:rPr lang="en-US" dirty="0"/>
              <a:t> 1000 data</a:t>
            </a:r>
          </a:p>
          <a:p>
            <a:pPr lvl="1"/>
            <a:r>
              <a:rPr lang="en-US" dirty="0"/>
              <a:t>Property : </a:t>
            </a:r>
            <a:r>
              <a:rPr lang="en-US" dirty="0" err="1"/>
              <a:t>Foto</a:t>
            </a:r>
            <a:r>
              <a:rPr lang="en-US" dirty="0"/>
              <a:t> yang </a:t>
            </a:r>
            <a:r>
              <a:rPr lang="en-US" dirty="0" err="1"/>
              <a:t>tegak</a:t>
            </a:r>
            <a:r>
              <a:rPr lang="en-US" dirty="0"/>
              <a:t> </a:t>
            </a:r>
            <a:r>
              <a:rPr lang="en-US" dirty="0" err="1"/>
              <a:t>lurus</a:t>
            </a:r>
            <a:endParaRPr lang="en-US" dirty="0"/>
          </a:p>
          <a:p>
            <a:pPr lvl="1"/>
            <a:r>
              <a:rPr lang="en-US" dirty="0"/>
              <a:t>Property : STNK yang </a:t>
            </a:r>
            <a:r>
              <a:rPr lang="en-US" dirty="0" err="1"/>
              <a:t>tidak</a:t>
            </a:r>
            <a:r>
              <a:rPr lang="en-US" dirty="0"/>
              <a:t> </a:t>
            </a:r>
            <a:r>
              <a:rPr lang="en-US" dirty="0" err="1"/>
              <a:t>bergelombang</a:t>
            </a:r>
            <a:endParaRPr lang="en-US" b="1" dirty="0"/>
          </a:p>
          <a:p>
            <a:pPr marL="0" indent="0">
              <a:buNone/>
            </a:pPr>
            <a:r>
              <a:rPr lang="en-US" b="1" dirty="0"/>
              <a:t>Statement </a:t>
            </a:r>
            <a:r>
              <a:rPr lang="en-US" dirty="0"/>
              <a:t>:</a:t>
            </a:r>
          </a:p>
          <a:p>
            <a:pPr marL="0" indent="0">
              <a:buNone/>
            </a:pPr>
            <a:r>
              <a:rPr lang="en-US" dirty="0" err="1"/>
              <a:t>Definisi</a:t>
            </a:r>
            <a:r>
              <a:rPr lang="en-US" dirty="0"/>
              <a:t> : </a:t>
            </a:r>
            <a:r>
              <a:rPr lang="en-US" dirty="0" err="1">
                <a:solidFill>
                  <a:srgbClr val="FFC000"/>
                </a:solidFill>
              </a:rPr>
              <a:t>Versi</a:t>
            </a:r>
            <a:r>
              <a:rPr lang="en-US" dirty="0">
                <a:solidFill>
                  <a:srgbClr val="FFC000"/>
                </a:solidFill>
              </a:rPr>
              <a:t> </a:t>
            </a:r>
            <a:r>
              <a:rPr lang="en-US" dirty="0" err="1">
                <a:solidFill>
                  <a:srgbClr val="FFC000"/>
                </a:solidFill>
              </a:rPr>
              <a:t>pertama</a:t>
            </a:r>
            <a:r>
              <a:rPr lang="en-US" dirty="0">
                <a:solidFill>
                  <a:srgbClr val="FFC000"/>
                </a:solidFill>
              </a:rPr>
              <a:t> </a:t>
            </a:r>
            <a:r>
              <a:rPr lang="en-US" dirty="0">
                <a:solidFill>
                  <a:srgbClr val="7030A0"/>
                </a:solidFill>
              </a:rPr>
              <a:t>OCR STNK</a:t>
            </a:r>
            <a:r>
              <a:rPr lang="en-US" dirty="0"/>
              <a:t> </a:t>
            </a:r>
            <a:r>
              <a:rPr lang="en-US" dirty="0" err="1">
                <a:solidFill>
                  <a:srgbClr val="00B050"/>
                </a:solidFill>
              </a:rPr>
              <a:t>tidak</a:t>
            </a:r>
            <a:r>
              <a:rPr lang="en-US" dirty="0">
                <a:solidFill>
                  <a:srgbClr val="00B050"/>
                </a:solidFill>
              </a:rPr>
              <a:t> error</a:t>
            </a:r>
          </a:p>
        </p:txBody>
      </p:sp>
      <p:sp>
        <p:nvSpPr>
          <p:cNvPr id="4" name="Rounded Rectangular Callout 3"/>
          <p:cNvSpPr/>
          <p:nvPr/>
        </p:nvSpPr>
        <p:spPr>
          <a:xfrm>
            <a:off x="838200" y="1692275"/>
            <a:ext cx="2948940" cy="3844290"/>
          </a:xfrm>
          <a:prstGeom prst="wedgeRoundRectCallout">
            <a:avLst>
              <a:gd name="adj1" fmla="val -43755"/>
              <a:gd name="adj2" fmla="val 60901"/>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Versi</a:t>
            </a:r>
            <a:r>
              <a:rPr lang="en-US" dirty="0"/>
              <a:t> </a:t>
            </a:r>
            <a:r>
              <a:rPr lang="en-US" dirty="0" err="1"/>
              <a:t>pertama</a:t>
            </a:r>
            <a:r>
              <a:rPr lang="en-US" dirty="0"/>
              <a:t> </a:t>
            </a:r>
            <a:r>
              <a:rPr lang="en-US" dirty="0" err="1"/>
              <a:t>dari</a:t>
            </a:r>
            <a:r>
              <a:rPr lang="en-US" dirty="0"/>
              <a:t> OCR </a:t>
            </a:r>
            <a:r>
              <a:rPr lang="en-US" dirty="0" err="1"/>
              <a:t>untuk</a:t>
            </a:r>
            <a:r>
              <a:rPr lang="en-US" dirty="0"/>
              <a:t> </a:t>
            </a:r>
            <a:r>
              <a:rPr lang="en-US" dirty="0" err="1"/>
              <a:t>pembacaan</a:t>
            </a:r>
            <a:r>
              <a:rPr lang="en-US" dirty="0"/>
              <a:t> STNK </a:t>
            </a:r>
            <a:r>
              <a:rPr lang="en-US" dirty="0" err="1"/>
              <a:t>sudah</a:t>
            </a:r>
            <a:r>
              <a:rPr lang="en-US" dirty="0"/>
              <a:t> di testing. </a:t>
            </a:r>
            <a:r>
              <a:rPr lang="en-US" dirty="0" err="1"/>
              <a:t>Hasilnya</a:t>
            </a:r>
            <a:r>
              <a:rPr lang="en-US" dirty="0"/>
              <a:t> </a:t>
            </a:r>
            <a:r>
              <a:rPr lang="en-US" dirty="0" err="1"/>
              <a:t>bagus</a:t>
            </a:r>
            <a:r>
              <a:rPr lang="en-US" dirty="0"/>
              <a:t>.</a:t>
            </a:r>
          </a:p>
        </p:txBody>
      </p:sp>
    </p:spTree>
    <p:extLst>
      <p:ext uri="{BB962C8B-B14F-4D97-AF65-F5344CB8AC3E}">
        <p14:creationId xmlns:p14="http://schemas.microsoft.com/office/powerpoint/2010/main" val="2844370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sym typeface="+mn-ea"/>
              </a:rPr>
              <a:t>Definisi</a:t>
            </a:r>
            <a:r>
              <a:rPr lang="en-US" dirty="0">
                <a:sym typeface="+mn-ea"/>
              </a:rPr>
              <a:t> : </a:t>
            </a:r>
            <a:r>
              <a:rPr lang="en-US" dirty="0" err="1" smtClean="0">
                <a:sym typeface="+mn-ea"/>
              </a:rPr>
              <a:t>Versi</a:t>
            </a:r>
            <a:r>
              <a:rPr lang="en-US" dirty="0" smtClean="0">
                <a:sym typeface="+mn-ea"/>
              </a:rPr>
              <a:t> </a:t>
            </a:r>
            <a:r>
              <a:rPr lang="en-US" dirty="0" err="1" smtClean="0">
                <a:sym typeface="+mn-ea"/>
              </a:rPr>
              <a:t>pertama</a:t>
            </a:r>
            <a:r>
              <a:rPr lang="en-US" dirty="0" smtClean="0">
                <a:sym typeface="+mn-ea"/>
              </a:rPr>
              <a:t> </a:t>
            </a:r>
            <a:endParaRPr lang="en-US" dirty="0"/>
          </a:p>
          <a:p>
            <a:pPr marL="0" indent="0">
              <a:buNone/>
            </a:pPr>
            <a:endParaRPr lang="en-US" dirty="0"/>
          </a:p>
          <a:p>
            <a:pPr marL="0" indent="0">
              <a:buNone/>
            </a:pPr>
            <a:r>
              <a:rPr lang="en-US" dirty="0"/>
              <a:t>A : “</a:t>
            </a:r>
            <a:r>
              <a:rPr lang="en-US" dirty="0" err="1"/>
              <a:t>Untuk</a:t>
            </a:r>
            <a:r>
              <a:rPr lang="en-US" dirty="0"/>
              <a:t> </a:t>
            </a:r>
            <a:r>
              <a:rPr lang="en-US" dirty="0" err="1"/>
              <a:t>setiap</a:t>
            </a:r>
            <a:r>
              <a:rPr lang="en-US" dirty="0"/>
              <a:t> </a:t>
            </a:r>
            <a:r>
              <a:rPr lang="en-US" dirty="0" err="1"/>
              <a:t>foto</a:t>
            </a:r>
            <a:r>
              <a:rPr lang="en-US" dirty="0"/>
              <a:t> (data) yang </a:t>
            </a:r>
            <a:r>
              <a:rPr lang="en-US" dirty="0" err="1"/>
              <a:t>dibaca</a:t>
            </a:r>
            <a:r>
              <a:rPr lang="en-US" dirty="0"/>
              <a:t> </a:t>
            </a:r>
            <a:r>
              <a:rPr lang="en-US" dirty="0" err="1"/>
              <a:t>dengan</a:t>
            </a:r>
            <a:r>
              <a:rPr lang="en-US" dirty="0"/>
              <a:t> OCR STNK </a:t>
            </a:r>
            <a:r>
              <a:rPr lang="en-US" dirty="0" err="1"/>
              <a:t>tidak</a:t>
            </a:r>
            <a:r>
              <a:rPr lang="en-US" dirty="0"/>
              <a:t> error”</a:t>
            </a:r>
          </a:p>
          <a:p>
            <a:pPr marL="0" indent="0">
              <a:buNone/>
            </a:pPr>
            <a:endParaRPr lang="en-US" dirty="0"/>
          </a:p>
          <a:p>
            <a:pPr marL="0" indent="0">
              <a:buNone/>
            </a:pPr>
            <a:r>
              <a:rPr lang="en-US" dirty="0"/>
              <a:t>~A : “</a:t>
            </a:r>
            <a:r>
              <a:rPr lang="en-US" dirty="0" err="1"/>
              <a:t>Terdapat</a:t>
            </a:r>
            <a:r>
              <a:rPr lang="en-US" dirty="0"/>
              <a:t> </a:t>
            </a:r>
            <a:r>
              <a:rPr lang="en-US" dirty="0" err="1"/>
              <a:t>foto</a:t>
            </a:r>
            <a:r>
              <a:rPr lang="en-US" dirty="0"/>
              <a:t> (data) yang </a:t>
            </a:r>
            <a:r>
              <a:rPr lang="en-US" dirty="0" err="1"/>
              <a:t>dibaca</a:t>
            </a:r>
            <a:r>
              <a:rPr lang="en-US" dirty="0"/>
              <a:t> </a:t>
            </a:r>
            <a:r>
              <a:rPr lang="en-US" dirty="0" err="1"/>
              <a:t>dengan</a:t>
            </a:r>
            <a:r>
              <a:rPr lang="en-US" dirty="0"/>
              <a:t> OCR STNK </a:t>
            </a:r>
            <a:r>
              <a:rPr lang="en-US" dirty="0" err="1"/>
              <a:t>dan</a:t>
            </a:r>
            <a:r>
              <a:rPr lang="en-US" dirty="0"/>
              <a:t> </a:t>
            </a:r>
            <a:r>
              <a:rPr lang="en-US" dirty="0" err="1"/>
              <a:t>terjadi</a:t>
            </a:r>
            <a:r>
              <a:rPr lang="en-US" dirty="0"/>
              <a:t> error”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sym typeface="+mn-ea"/>
              </a:rPr>
              <a:t>Definisi</a:t>
            </a:r>
            <a:r>
              <a:rPr lang="en-US" dirty="0">
                <a:sym typeface="+mn-ea"/>
              </a:rPr>
              <a:t> : </a:t>
            </a:r>
            <a:r>
              <a:rPr lang="en-US" dirty="0" err="1">
                <a:sym typeface="+mn-ea"/>
              </a:rPr>
              <a:t>Versi</a:t>
            </a:r>
            <a:r>
              <a:rPr lang="en-US" dirty="0">
                <a:sym typeface="+mn-ea"/>
              </a:rPr>
              <a:t> </a:t>
            </a:r>
            <a:r>
              <a:rPr lang="en-US" dirty="0" err="1">
                <a:sym typeface="+mn-ea"/>
              </a:rPr>
              <a:t>pertama</a:t>
            </a:r>
            <a:r>
              <a:rPr lang="en-US" dirty="0">
                <a:sym typeface="+mn-ea"/>
              </a:rPr>
              <a:t> OCR STNK </a:t>
            </a:r>
            <a:r>
              <a:rPr lang="en-US" dirty="0" err="1">
                <a:sym typeface="+mn-ea"/>
              </a:rPr>
              <a:t>tidak</a:t>
            </a:r>
            <a:r>
              <a:rPr lang="en-US" dirty="0">
                <a:sym typeface="+mn-ea"/>
              </a:rPr>
              <a:t> error</a:t>
            </a:r>
            <a:endParaRPr lang="en-US" dirty="0"/>
          </a:p>
          <a:p>
            <a:pPr marL="0" indent="0">
              <a:buNone/>
            </a:pPr>
            <a:endParaRPr lang="en-US" dirty="0"/>
          </a:p>
          <a:p>
            <a:pPr marL="0" indent="0">
              <a:buNone/>
            </a:pPr>
            <a:r>
              <a:rPr lang="en-US" dirty="0"/>
              <a:t>A : “</a:t>
            </a:r>
            <a:r>
              <a:rPr lang="en-US" dirty="0" err="1"/>
              <a:t>Untuk</a:t>
            </a:r>
            <a:r>
              <a:rPr lang="en-US" dirty="0"/>
              <a:t> </a:t>
            </a:r>
            <a:r>
              <a:rPr lang="en-US" dirty="0" err="1"/>
              <a:t>setiap</a:t>
            </a:r>
            <a:r>
              <a:rPr lang="en-US" dirty="0"/>
              <a:t> </a:t>
            </a:r>
            <a:r>
              <a:rPr lang="en-US" dirty="0" err="1"/>
              <a:t>foto</a:t>
            </a:r>
            <a:r>
              <a:rPr lang="en-US" dirty="0"/>
              <a:t> (data) yang </a:t>
            </a:r>
            <a:r>
              <a:rPr lang="en-US" dirty="0" err="1"/>
              <a:t>dibaca</a:t>
            </a:r>
            <a:r>
              <a:rPr lang="en-US" dirty="0"/>
              <a:t> </a:t>
            </a:r>
            <a:r>
              <a:rPr lang="en-US" dirty="0" err="1"/>
              <a:t>dengan</a:t>
            </a:r>
            <a:r>
              <a:rPr lang="en-US" dirty="0"/>
              <a:t> OCR STNK </a:t>
            </a:r>
            <a:r>
              <a:rPr lang="en-US" dirty="0" err="1"/>
              <a:t>tidak</a:t>
            </a:r>
            <a:r>
              <a:rPr lang="en-US" dirty="0"/>
              <a:t> error”</a:t>
            </a:r>
          </a:p>
          <a:p>
            <a:pPr marL="0" indent="0">
              <a:buNone/>
            </a:pPr>
            <a:endParaRPr lang="en-US" dirty="0"/>
          </a:p>
          <a:p>
            <a:pPr marL="0" indent="0">
              <a:buNone/>
            </a:pPr>
            <a:r>
              <a:rPr lang="en-US" dirty="0"/>
              <a:t>~A : “</a:t>
            </a:r>
            <a:r>
              <a:rPr lang="en-US" dirty="0" err="1"/>
              <a:t>Terdapat</a:t>
            </a:r>
            <a:r>
              <a:rPr lang="en-US" dirty="0"/>
              <a:t> </a:t>
            </a:r>
            <a:r>
              <a:rPr lang="en-US" dirty="0" err="1"/>
              <a:t>foto</a:t>
            </a:r>
            <a:r>
              <a:rPr lang="en-US" dirty="0"/>
              <a:t> (data) yang </a:t>
            </a:r>
            <a:r>
              <a:rPr lang="en-US" dirty="0" err="1"/>
              <a:t>dibaca</a:t>
            </a:r>
            <a:r>
              <a:rPr lang="en-US" dirty="0"/>
              <a:t> </a:t>
            </a:r>
            <a:r>
              <a:rPr lang="en-US" dirty="0" err="1"/>
              <a:t>dengan</a:t>
            </a:r>
            <a:r>
              <a:rPr lang="en-US" dirty="0"/>
              <a:t> OCR STNK </a:t>
            </a:r>
            <a:r>
              <a:rPr lang="en-US" dirty="0" err="1"/>
              <a:t>dan</a:t>
            </a:r>
            <a:r>
              <a:rPr lang="en-US" dirty="0"/>
              <a:t> </a:t>
            </a:r>
            <a:r>
              <a:rPr lang="en-US" dirty="0" err="1"/>
              <a:t>terjadi</a:t>
            </a:r>
            <a:r>
              <a:rPr lang="en-US" dirty="0"/>
              <a:t> error”</a:t>
            </a:r>
          </a:p>
        </p:txBody>
      </p:sp>
    </p:spTree>
    <p:extLst>
      <p:ext uri="{BB962C8B-B14F-4D97-AF65-F5344CB8AC3E}">
        <p14:creationId xmlns:p14="http://schemas.microsoft.com/office/powerpoint/2010/main" val="87733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Claim : Make up </a:t>
            </a:r>
            <a:r>
              <a:rPr lang="en-US" dirty="0" err="1"/>
              <a:t>ini</a:t>
            </a:r>
            <a:r>
              <a:rPr lang="en-US" dirty="0"/>
              <a:t> </a:t>
            </a:r>
            <a:r>
              <a:rPr lang="en-US" dirty="0" err="1"/>
              <a:t>bertahan</a:t>
            </a:r>
            <a:r>
              <a:rPr lang="en-US" dirty="0"/>
              <a:t> di </a:t>
            </a:r>
            <a:r>
              <a:rPr lang="en-US" dirty="0" err="1"/>
              <a:t>wajah</a:t>
            </a:r>
            <a:r>
              <a:rPr lang="en-US" dirty="0"/>
              <a:t> </a:t>
            </a:r>
            <a:r>
              <a:rPr lang="en-US" dirty="0" err="1"/>
              <a:t>selama</a:t>
            </a:r>
            <a:r>
              <a:rPr lang="en-US" dirty="0"/>
              <a:t> 8 jam </a:t>
            </a:r>
            <a:r>
              <a:rPr lang="en-US" dirty="0" err="1"/>
              <a:t>dengan</a:t>
            </a:r>
            <a:r>
              <a:rPr lang="en-US" dirty="0"/>
              <a:t> </a:t>
            </a:r>
            <a:r>
              <a:rPr lang="en-US" dirty="0" err="1"/>
              <a:t>akurasi</a:t>
            </a:r>
            <a:r>
              <a:rPr lang="en-US" dirty="0"/>
              <a:t> 95%</a:t>
            </a:r>
          </a:p>
          <a:p>
            <a:pPr marL="0" indent="0">
              <a:buNone/>
            </a:pPr>
            <a:r>
              <a:rPr lang="en-US" dirty="0"/>
              <a:t>Object : </a:t>
            </a:r>
            <a:r>
              <a:rPr lang="en-US" dirty="0">
                <a:sym typeface="+mn-ea"/>
              </a:rPr>
              <a:t>Make up</a:t>
            </a:r>
          </a:p>
          <a:p>
            <a:pPr marL="0" indent="0">
              <a:buNone/>
            </a:pPr>
            <a:r>
              <a:rPr lang="en-US" dirty="0"/>
              <a:t>Property : </a:t>
            </a:r>
            <a:r>
              <a:rPr lang="en-US" dirty="0" err="1">
                <a:sym typeface="+mn-ea"/>
              </a:rPr>
              <a:t>akurasi</a:t>
            </a:r>
            <a:r>
              <a:rPr lang="en-US" dirty="0">
                <a:sym typeface="+mn-ea"/>
              </a:rPr>
              <a:t> 95%</a:t>
            </a:r>
            <a:endParaRPr lang="en-US" dirty="0"/>
          </a:p>
          <a:p>
            <a:pPr marL="0" indent="0">
              <a:buNone/>
            </a:pPr>
            <a:r>
              <a:rPr lang="en-US" dirty="0"/>
              <a:t>Something happens : </a:t>
            </a:r>
            <a:r>
              <a:rPr lang="en-US" dirty="0" err="1">
                <a:sym typeface="+mn-ea"/>
              </a:rPr>
              <a:t>bertahan</a:t>
            </a:r>
            <a:r>
              <a:rPr lang="en-US" dirty="0">
                <a:sym typeface="+mn-ea"/>
              </a:rPr>
              <a:t> di </a:t>
            </a:r>
            <a:r>
              <a:rPr lang="en-US" dirty="0" err="1">
                <a:sym typeface="+mn-ea"/>
              </a:rPr>
              <a:t>wajah</a:t>
            </a:r>
            <a:r>
              <a:rPr lang="en-US" dirty="0">
                <a:sym typeface="+mn-ea"/>
              </a:rPr>
              <a:t> &gt;= 8 jam</a:t>
            </a:r>
          </a:p>
          <a:p>
            <a:pPr marL="0" indent="0">
              <a:buNone/>
            </a:pPr>
            <a:r>
              <a:rPr lang="en-US" u="sng" dirty="0" err="1">
                <a:sym typeface="+mn-ea"/>
              </a:rPr>
              <a:t>Untuk</a:t>
            </a:r>
            <a:r>
              <a:rPr lang="en-US" u="sng" dirty="0">
                <a:sym typeface="+mn-ea"/>
              </a:rPr>
              <a:t> </a:t>
            </a:r>
            <a:r>
              <a:rPr lang="en-US" u="sng" dirty="0" err="1">
                <a:sym typeface="+mn-ea"/>
              </a:rPr>
              <a:t>setiap</a:t>
            </a:r>
            <a:r>
              <a:rPr lang="en-US" dirty="0">
                <a:sym typeface="+mn-ea"/>
              </a:rPr>
              <a:t> </a:t>
            </a:r>
            <a:r>
              <a:rPr lang="en-US" u="sng" dirty="0">
                <a:sym typeface="+mn-ea"/>
              </a:rPr>
              <a:t>make up</a:t>
            </a:r>
            <a:r>
              <a:rPr lang="en-US" dirty="0">
                <a:sym typeface="+mn-ea"/>
              </a:rPr>
              <a:t>, </a:t>
            </a:r>
            <a:r>
              <a:rPr lang="en-US" u="sng" dirty="0">
                <a:sym typeface="+mn-ea"/>
              </a:rPr>
              <a:t>95%</a:t>
            </a:r>
            <a:r>
              <a:rPr lang="en-US" dirty="0">
                <a:sym typeface="+mn-ea"/>
              </a:rPr>
              <a:t> </a:t>
            </a:r>
            <a:r>
              <a:rPr lang="en-US" dirty="0" err="1">
                <a:sym typeface="+mn-ea"/>
              </a:rPr>
              <a:t>nya</a:t>
            </a:r>
            <a:r>
              <a:rPr lang="en-US" dirty="0">
                <a:sym typeface="+mn-ea"/>
              </a:rPr>
              <a:t>, </a:t>
            </a:r>
            <a:r>
              <a:rPr lang="en-US" dirty="0" err="1">
                <a:sym typeface="+mn-ea"/>
              </a:rPr>
              <a:t>akan</a:t>
            </a:r>
            <a:r>
              <a:rPr lang="en-US" dirty="0">
                <a:sym typeface="+mn-ea"/>
              </a:rPr>
              <a:t> </a:t>
            </a:r>
            <a:r>
              <a:rPr lang="en-US" u="sng" dirty="0" err="1">
                <a:sym typeface="+mn-ea"/>
              </a:rPr>
              <a:t>bertahan</a:t>
            </a:r>
            <a:r>
              <a:rPr lang="en-US" u="sng" dirty="0">
                <a:sym typeface="+mn-ea"/>
              </a:rPr>
              <a:t> di </a:t>
            </a:r>
            <a:r>
              <a:rPr lang="en-US" u="sng" dirty="0" err="1">
                <a:sym typeface="+mn-ea"/>
              </a:rPr>
              <a:t>wajah</a:t>
            </a:r>
            <a:r>
              <a:rPr lang="en-US" u="sng" dirty="0">
                <a:sym typeface="+mn-ea"/>
              </a:rPr>
              <a:t> &gt;= 8 jam</a:t>
            </a:r>
            <a:endParaRPr lang="en-US" dirty="0"/>
          </a:p>
          <a:p>
            <a:pPr marL="0" indent="0">
              <a:buNone/>
            </a:pPr>
            <a:endParaRPr lang="en-US" dirty="0"/>
          </a:p>
          <a:p>
            <a:pPr marL="0" indent="0">
              <a:buNone/>
            </a:pPr>
            <a:r>
              <a:rPr lang="en-US" dirty="0"/>
              <a:t>~Claim : </a:t>
            </a:r>
            <a:r>
              <a:rPr lang="en-US" u="sng" dirty="0" err="1"/>
              <a:t>Terdapat</a:t>
            </a:r>
            <a:r>
              <a:rPr lang="en-US" dirty="0"/>
              <a:t> </a:t>
            </a:r>
            <a:r>
              <a:rPr lang="en-US" dirty="0" err="1"/>
              <a:t>sebuah</a:t>
            </a:r>
            <a:r>
              <a:rPr lang="en-US" dirty="0"/>
              <a:t> </a:t>
            </a:r>
            <a:r>
              <a:rPr lang="en-US" dirty="0" err="1"/>
              <a:t>kasus</a:t>
            </a:r>
            <a:r>
              <a:rPr lang="en-US" dirty="0"/>
              <a:t> </a:t>
            </a:r>
            <a:r>
              <a:rPr lang="en-US" u="sng" dirty="0" err="1"/>
              <a:t>dari</a:t>
            </a:r>
            <a:r>
              <a:rPr lang="en-US" u="sng" dirty="0"/>
              <a:t> 95%</a:t>
            </a:r>
            <a:r>
              <a:rPr lang="en-US" dirty="0"/>
              <a:t> </a:t>
            </a:r>
            <a:r>
              <a:rPr lang="en-US" dirty="0" err="1"/>
              <a:t>dari</a:t>
            </a:r>
            <a:r>
              <a:rPr lang="en-US" dirty="0"/>
              <a:t> </a:t>
            </a:r>
            <a:r>
              <a:rPr lang="en-US" u="sng" dirty="0"/>
              <a:t>make up</a:t>
            </a:r>
            <a:r>
              <a:rPr lang="en-US" dirty="0"/>
              <a:t> yang </a:t>
            </a:r>
            <a:r>
              <a:rPr lang="en-US" u="sng" dirty="0" err="1"/>
              <a:t>bertahan</a:t>
            </a:r>
            <a:r>
              <a:rPr lang="en-US" u="sng" dirty="0"/>
              <a:t> di </a:t>
            </a:r>
            <a:r>
              <a:rPr lang="en-US" u="sng" dirty="0" err="1"/>
              <a:t>wajah</a:t>
            </a:r>
            <a:r>
              <a:rPr lang="en-US" u="sng" dirty="0"/>
              <a:t> &lt; 8 jam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proofing is important?</a:t>
            </a:r>
          </a:p>
        </p:txBody>
      </p:sp>
      <p:sp>
        <p:nvSpPr>
          <p:cNvPr id="3" name="Content Placeholder 2"/>
          <p:cNvSpPr>
            <a:spLocks noGrp="1"/>
          </p:cNvSpPr>
          <p:nvPr>
            <p:ph idx="1"/>
          </p:nvPr>
        </p:nvSpPr>
        <p:spPr/>
        <p:txBody>
          <a:bodyPr anchor="ctr" anchorCtr="0">
            <a:normAutofit/>
          </a:bodyPr>
          <a:lstStyle/>
          <a:p>
            <a:pPr marL="0" indent="0" algn="ctr">
              <a:lnSpc>
                <a:spcPct val="115000"/>
              </a:lnSpc>
              <a:spcAft>
                <a:spcPts val="0"/>
              </a:spcAft>
              <a:buNone/>
            </a:pPr>
            <a:r>
              <a:rPr lang="en-US" sz="2000" i="1"/>
              <a:t>“The objective of mathematicians is to </a:t>
            </a:r>
            <a:r>
              <a:rPr lang="en-US" sz="2000" b="1" i="1"/>
              <a:t>discover</a:t>
            </a:r>
            <a:r>
              <a:rPr lang="en-US" sz="2000" i="1"/>
              <a:t> and to </a:t>
            </a:r>
            <a:r>
              <a:rPr lang="en-US" sz="2000" b="1" i="1"/>
              <a:t>communicate certain truths</a:t>
            </a:r>
            <a:r>
              <a:rPr lang="en-US" sz="2000" i="1"/>
              <a:t>. Mathematics is the language of mathematicians, and a proof is a method of </a:t>
            </a:r>
            <a:r>
              <a:rPr lang="en-US" sz="2000" b="1" i="1"/>
              <a:t>communicating a mathematical truth</a:t>
            </a:r>
            <a:r>
              <a:rPr lang="en-US" sz="2000" i="1"/>
              <a:t> to </a:t>
            </a:r>
            <a:r>
              <a:rPr lang="en-US" sz="2000" b="1" i="1"/>
              <a:t>another person who also “speaks” the language</a:t>
            </a:r>
            <a:r>
              <a:rPr lang="en-US" sz="2000" i="1"/>
              <a:t>. A remarkable property of the language of mathematics is its </a:t>
            </a:r>
            <a:r>
              <a:rPr lang="en-US" sz="2000" b="1" i="1"/>
              <a:t>precision</a:t>
            </a:r>
            <a:r>
              <a:rPr lang="en-US" sz="2000" i="1"/>
              <a:t>. Properly presented, a proof </a:t>
            </a:r>
            <a:r>
              <a:rPr lang="en-US" sz="2000" b="1" i="1"/>
              <a:t>contains no ambiguity</a:t>
            </a:r>
            <a:r>
              <a:rPr lang="en-US" sz="2000" i="1"/>
              <a:t>—there will be </a:t>
            </a:r>
            <a:r>
              <a:rPr lang="en-US" sz="2000" b="1" i="1"/>
              <a:t>no doubt about its correctness</a:t>
            </a:r>
            <a:r>
              <a:rPr lang="en-US" sz="2000" i="1"/>
              <a:t>.”</a:t>
            </a:r>
          </a:p>
          <a:p>
            <a:pPr marL="0" indent="0" algn="ctr">
              <a:lnSpc>
                <a:spcPct val="115000"/>
              </a:lnSpc>
              <a:spcAft>
                <a:spcPts val="0"/>
              </a:spcAft>
              <a:buNone/>
            </a:pPr>
            <a:endParaRPr lang="en-US" sz="2000" i="1"/>
          </a:p>
          <a:p>
            <a:pPr marL="0" indent="0" algn="ctr">
              <a:lnSpc>
                <a:spcPct val="115000"/>
              </a:lnSpc>
              <a:spcAft>
                <a:spcPts val="0"/>
              </a:spcAft>
              <a:buNone/>
            </a:pPr>
            <a:r>
              <a:rPr lang="en-US" b="1">
                <a:solidFill>
                  <a:schemeClr val="accent5"/>
                </a:solidFill>
                <a:sym typeface="+mn-ea"/>
              </a:rPr>
              <a:t>Communicate certain truth to another persen with </a:t>
            </a:r>
            <a:r>
              <a:rPr lang="en-US" b="1" i="1">
                <a:solidFill>
                  <a:schemeClr val="accent5"/>
                </a:solidFill>
                <a:sym typeface="+mn-ea"/>
              </a:rPr>
              <a:t>“the same language”</a:t>
            </a:r>
            <a:r>
              <a:rPr lang="en-US" b="1">
                <a:solidFill>
                  <a:schemeClr val="accent5"/>
                </a:solidFill>
                <a:sym typeface="+mn-ea"/>
              </a:rPr>
              <a:t> that contain no ambiguity as precise as possible</a:t>
            </a:r>
            <a:endParaRPr lang="en-US" b="1" i="1">
              <a:solidFill>
                <a:schemeClr val="accent5"/>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1677"/>
            <a:ext cx="12192000" cy="3693319"/>
          </a:xfrm>
          <a:prstGeom prst="rect">
            <a:avLst/>
          </a:prstGeom>
        </p:spPr>
        <p:txBody>
          <a:bodyPr wrap="square">
            <a:spAutoFit/>
          </a:bodyPr>
          <a:lstStyle/>
          <a:p>
            <a:r>
              <a:rPr lang="en-US" dirty="0"/>
              <a:t>Task 2 :</a:t>
            </a:r>
          </a:p>
          <a:p>
            <a:endParaRPr lang="en-US" dirty="0"/>
          </a:p>
          <a:p>
            <a:r>
              <a:rPr lang="en-US" dirty="0" err="1"/>
              <a:t>dari</a:t>
            </a:r>
            <a:r>
              <a:rPr lang="en-US" dirty="0"/>
              <a:t> </a:t>
            </a:r>
            <a:r>
              <a:rPr lang="en-US" dirty="0" err="1"/>
              <a:t>kasus</a:t>
            </a:r>
            <a:r>
              <a:rPr lang="en-US" dirty="0"/>
              <a:t> </a:t>
            </a:r>
            <a:r>
              <a:rPr lang="en-US" dirty="0" err="1"/>
              <a:t>stnk</a:t>
            </a:r>
            <a:r>
              <a:rPr lang="en-US" dirty="0"/>
              <a:t> yang </a:t>
            </a:r>
            <a:r>
              <a:rPr lang="en-US" dirty="0" err="1"/>
              <a:t>ini</a:t>
            </a:r>
            <a:r>
              <a:rPr lang="en-US" dirty="0"/>
              <a:t> </a:t>
            </a:r>
            <a:r>
              <a:rPr lang="en-US" dirty="0" err="1"/>
              <a:t>buat</a:t>
            </a:r>
            <a:r>
              <a:rPr lang="en-US" dirty="0"/>
              <a:t> </a:t>
            </a:r>
            <a:r>
              <a:rPr lang="en-US" dirty="0" err="1"/>
              <a:t>definisi</a:t>
            </a:r>
            <a:r>
              <a:rPr lang="en-US" dirty="0"/>
              <a:t> :</a:t>
            </a:r>
          </a:p>
          <a:p>
            <a:r>
              <a:rPr lang="en-US" dirty="0" err="1"/>
              <a:t>Definisi</a:t>
            </a:r>
            <a:r>
              <a:rPr lang="en-US" dirty="0"/>
              <a:t> </a:t>
            </a:r>
            <a:r>
              <a:rPr lang="en-US" dirty="0" err="1"/>
              <a:t>foto</a:t>
            </a:r>
            <a:r>
              <a:rPr lang="en-US" dirty="0"/>
              <a:t> yang </a:t>
            </a:r>
            <a:r>
              <a:rPr lang="en-US" dirty="0" err="1"/>
              <a:t>bagus</a:t>
            </a:r>
            <a:r>
              <a:rPr lang="en-US" dirty="0"/>
              <a:t> kaya </a:t>
            </a:r>
            <a:r>
              <a:rPr lang="en-US" dirty="0" err="1"/>
              <a:t>apa</a:t>
            </a:r>
            <a:r>
              <a:rPr lang="en-US" dirty="0"/>
              <a:t>,</a:t>
            </a:r>
          </a:p>
          <a:p>
            <a:r>
              <a:rPr lang="en-US" dirty="0" err="1"/>
              <a:t>Definisi</a:t>
            </a:r>
            <a:r>
              <a:rPr lang="en-US" dirty="0"/>
              <a:t> </a:t>
            </a:r>
            <a:r>
              <a:rPr lang="en-US" dirty="0" err="1"/>
              <a:t>kualitas</a:t>
            </a:r>
            <a:r>
              <a:rPr lang="en-US" dirty="0"/>
              <a:t> yang acceptable kaya </a:t>
            </a:r>
            <a:r>
              <a:rPr lang="en-US" dirty="0" err="1"/>
              <a:t>apa</a:t>
            </a:r>
            <a:r>
              <a:rPr lang="en-US" dirty="0"/>
              <a:t> </a:t>
            </a:r>
            <a:r>
              <a:rPr lang="en-US" dirty="0" err="1"/>
              <a:t>dan</a:t>
            </a:r>
            <a:r>
              <a:rPr lang="en-US" dirty="0"/>
              <a:t> </a:t>
            </a:r>
          </a:p>
          <a:p>
            <a:r>
              <a:rPr lang="en-US" dirty="0"/>
              <a:t>Statement : </a:t>
            </a:r>
            <a:r>
              <a:rPr lang="en-US" dirty="0" err="1"/>
              <a:t>hasilnya</a:t>
            </a:r>
            <a:r>
              <a:rPr lang="en-US" dirty="0"/>
              <a:t> </a:t>
            </a:r>
            <a:r>
              <a:rPr lang="en-US" dirty="0" err="1"/>
              <a:t>seberapa</a:t>
            </a:r>
            <a:r>
              <a:rPr lang="en-US" dirty="0"/>
              <a:t> </a:t>
            </a:r>
            <a:r>
              <a:rPr lang="en-US" dirty="0" err="1"/>
              <a:t>bagus</a:t>
            </a:r>
            <a:r>
              <a:rPr lang="en-US" dirty="0"/>
              <a:t> </a:t>
            </a:r>
            <a:r>
              <a:rPr lang="en-US" dirty="0" err="1"/>
              <a:t>hasil</a:t>
            </a:r>
            <a:r>
              <a:rPr lang="en-US" dirty="0"/>
              <a:t> </a:t>
            </a:r>
            <a:r>
              <a:rPr lang="en-US" dirty="0" err="1"/>
              <a:t>stnk</a:t>
            </a:r>
            <a:r>
              <a:rPr lang="en-US" dirty="0"/>
              <a:t> </a:t>
            </a:r>
            <a:r>
              <a:rPr lang="en-US" dirty="0" err="1"/>
              <a:t>ini</a:t>
            </a:r>
            <a:r>
              <a:rPr lang="en-US" dirty="0" smtClean="0"/>
              <a:t>.</a:t>
            </a:r>
          </a:p>
          <a:p>
            <a:endParaRPr lang="en-US" dirty="0"/>
          </a:p>
          <a:p>
            <a:r>
              <a:rPr lang="en-US" dirty="0" err="1" smtClean="0"/>
              <a:t>Definisi</a:t>
            </a:r>
            <a:r>
              <a:rPr lang="en-US" dirty="0" smtClean="0"/>
              <a:t> 2 : </a:t>
            </a:r>
            <a:r>
              <a:rPr lang="en-US" dirty="0" err="1" smtClean="0"/>
              <a:t>ketepatan</a:t>
            </a:r>
            <a:r>
              <a:rPr lang="en-US" dirty="0" smtClean="0"/>
              <a:t> </a:t>
            </a:r>
            <a:r>
              <a:rPr lang="en-US" dirty="0"/>
              <a:t>score ground truth </a:t>
            </a:r>
            <a:r>
              <a:rPr lang="en-US" dirty="0" err="1"/>
              <a:t>dengan</a:t>
            </a:r>
            <a:r>
              <a:rPr lang="en-US" dirty="0"/>
              <a:t> end </a:t>
            </a:r>
            <a:r>
              <a:rPr lang="en-US" dirty="0" smtClean="0"/>
              <a:t>user &gt; </a:t>
            </a:r>
          </a:p>
          <a:p>
            <a:r>
              <a:rPr lang="en-US" smtClean="0"/>
              <a:t>Target 80% </a:t>
            </a:r>
            <a:endParaRPr lang="en-US" dirty="0"/>
          </a:p>
          <a:p>
            <a:endParaRPr lang="en-US" dirty="0" smtClean="0"/>
          </a:p>
          <a:p>
            <a:endParaRPr lang="en-US" dirty="0" smtClean="0"/>
          </a:p>
          <a:p>
            <a:endParaRPr lang="en-US" dirty="0" smtClean="0"/>
          </a:p>
          <a:p>
            <a:endParaRPr lang="en-US" dirty="0"/>
          </a:p>
        </p:txBody>
      </p:sp>
      <p:sp>
        <p:nvSpPr>
          <p:cNvPr id="3" name="Rectangle 2"/>
          <p:cNvSpPr/>
          <p:nvPr/>
        </p:nvSpPr>
        <p:spPr>
          <a:xfrm>
            <a:off x="6224833" y="151677"/>
            <a:ext cx="6096000" cy="2308324"/>
          </a:xfrm>
          <a:prstGeom prst="rect">
            <a:avLst/>
          </a:prstGeom>
        </p:spPr>
        <p:txBody>
          <a:bodyPr>
            <a:spAutoFit/>
          </a:bodyPr>
          <a:lstStyle/>
          <a:p>
            <a:r>
              <a:rPr lang="en-US" dirty="0" smtClean="0"/>
              <a:t>Key Notes : </a:t>
            </a:r>
          </a:p>
          <a:p>
            <a:endParaRPr lang="en-US" dirty="0" smtClean="0"/>
          </a:p>
          <a:p>
            <a:r>
              <a:rPr lang="en-US" dirty="0" err="1" smtClean="0"/>
              <a:t>Foto</a:t>
            </a:r>
            <a:r>
              <a:rPr lang="en-US" dirty="0" smtClean="0"/>
              <a:t> yang </a:t>
            </a:r>
            <a:r>
              <a:rPr lang="en-US" dirty="0" err="1" smtClean="0"/>
              <a:t>diperoleh</a:t>
            </a:r>
            <a:r>
              <a:rPr lang="en-US" dirty="0" smtClean="0"/>
              <a:t> </a:t>
            </a:r>
            <a:r>
              <a:rPr lang="en-US" dirty="0" err="1" smtClean="0"/>
              <a:t>dalam</a:t>
            </a:r>
            <a:r>
              <a:rPr lang="en-US" dirty="0" smtClean="0"/>
              <a:t> </a:t>
            </a:r>
            <a:r>
              <a:rPr lang="en-US" dirty="0" err="1" smtClean="0"/>
              <a:t>stnk</a:t>
            </a:r>
            <a:r>
              <a:rPr lang="en-US" dirty="0" smtClean="0"/>
              <a:t> ( Object )</a:t>
            </a:r>
          </a:p>
          <a:p>
            <a:r>
              <a:rPr lang="en-US" dirty="0" err="1" smtClean="0"/>
              <a:t>Tidak</a:t>
            </a:r>
            <a:r>
              <a:rPr lang="en-US" dirty="0" smtClean="0"/>
              <a:t> </a:t>
            </a:r>
            <a:r>
              <a:rPr lang="en-US" dirty="0" err="1" smtClean="0"/>
              <a:t>Terdapat</a:t>
            </a:r>
            <a:r>
              <a:rPr lang="en-US" dirty="0" smtClean="0"/>
              <a:t> </a:t>
            </a:r>
            <a:r>
              <a:rPr lang="en-US" dirty="0" err="1" smtClean="0"/>
              <a:t>cahaya</a:t>
            </a:r>
            <a:r>
              <a:rPr lang="en-US" dirty="0" smtClean="0"/>
              <a:t> (</a:t>
            </a:r>
            <a:r>
              <a:rPr lang="en-US" dirty="0" err="1" smtClean="0"/>
              <a:t>Properti</a:t>
            </a:r>
            <a:r>
              <a:rPr lang="en-US" dirty="0" smtClean="0"/>
              <a:t>)</a:t>
            </a:r>
          </a:p>
          <a:p>
            <a:r>
              <a:rPr lang="en-US" dirty="0" err="1" smtClean="0"/>
              <a:t>Tidak</a:t>
            </a:r>
            <a:r>
              <a:rPr lang="en-US" dirty="0" smtClean="0"/>
              <a:t> </a:t>
            </a:r>
            <a:r>
              <a:rPr lang="en-US" dirty="0" err="1" smtClean="0"/>
              <a:t>bergelombang</a:t>
            </a:r>
            <a:r>
              <a:rPr lang="en-US" dirty="0" smtClean="0"/>
              <a:t> (</a:t>
            </a:r>
            <a:r>
              <a:rPr lang="en-US" dirty="0" err="1" smtClean="0"/>
              <a:t>Properti</a:t>
            </a:r>
            <a:r>
              <a:rPr lang="en-US" dirty="0" smtClean="0"/>
              <a:t>)</a:t>
            </a:r>
          </a:p>
          <a:p>
            <a:r>
              <a:rPr lang="en-US" dirty="0" err="1" smtClean="0"/>
              <a:t>Foto</a:t>
            </a:r>
            <a:r>
              <a:rPr lang="en-US" dirty="0" smtClean="0"/>
              <a:t> yang </a:t>
            </a:r>
            <a:r>
              <a:rPr lang="en-US" dirty="0" err="1" smtClean="0"/>
              <a:t>tegak</a:t>
            </a:r>
            <a:r>
              <a:rPr lang="en-US" dirty="0" smtClean="0"/>
              <a:t> </a:t>
            </a:r>
            <a:r>
              <a:rPr lang="en-US" dirty="0" err="1" smtClean="0"/>
              <a:t>lurus</a:t>
            </a:r>
            <a:r>
              <a:rPr lang="en-US" dirty="0" smtClean="0"/>
              <a:t> (</a:t>
            </a:r>
            <a:r>
              <a:rPr lang="en-US" dirty="0" err="1" smtClean="0"/>
              <a:t>Properti</a:t>
            </a:r>
            <a:r>
              <a:rPr lang="en-US" dirty="0" smtClean="0"/>
              <a:t>)</a:t>
            </a:r>
          </a:p>
          <a:p>
            <a:r>
              <a:rPr lang="en-US" dirty="0" smtClean="0"/>
              <a:t>80% </a:t>
            </a:r>
            <a:r>
              <a:rPr lang="en-US" dirty="0" err="1" smtClean="0"/>
              <a:t>Membaca</a:t>
            </a:r>
            <a:r>
              <a:rPr lang="en-US" dirty="0" smtClean="0"/>
              <a:t> text STNK </a:t>
            </a:r>
            <a:r>
              <a:rPr lang="en-US" dirty="0" err="1" smtClean="0"/>
              <a:t>secara</a:t>
            </a:r>
            <a:r>
              <a:rPr lang="en-US" dirty="0" smtClean="0"/>
              <a:t> </a:t>
            </a:r>
            <a:r>
              <a:rPr lang="en-US" dirty="0" err="1" smtClean="0"/>
              <a:t>tepat</a:t>
            </a:r>
            <a:r>
              <a:rPr lang="en-US" dirty="0" smtClean="0"/>
              <a:t> </a:t>
            </a:r>
            <a:r>
              <a:rPr lang="en-US" strike="sngStrike" dirty="0" err="1" smtClean="0">
                <a:solidFill>
                  <a:srgbClr val="FF0000"/>
                </a:solidFill>
              </a:rPr>
              <a:t>menggunakan</a:t>
            </a:r>
            <a:r>
              <a:rPr lang="en-US" strike="sngStrike" dirty="0" smtClean="0">
                <a:solidFill>
                  <a:srgbClr val="FF0000"/>
                </a:solidFill>
              </a:rPr>
              <a:t> data ground truth</a:t>
            </a:r>
            <a:r>
              <a:rPr lang="en-US" dirty="0" smtClean="0"/>
              <a:t>(Something Happens)</a:t>
            </a:r>
            <a:endParaRPr lang="en-US" dirty="0"/>
          </a:p>
        </p:txBody>
      </p:sp>
      <p:sp>
        <p:nvSpPr>
          <p:cNvPr id="4" name="Rectangle 3"/>
          <p:cNvSpPr/>
          <p:nvPr/>
        </p:nvSpPr>
        <p:spPr>
          <a:xfrm>
            <a:off x="230956" y="2783738"/>
            <a:ext cx="11730087" cy="9787295"/>
          </a:xfrm>
          <a:prstGeom prst="rect">
            <a:avLst/>
          </a:prstGeom>
        </p:spPr>
        <p:txBody>
          <a:bodyPr wrap="square">
            <a:spAutoFit/>
          </a:bodyPr>
          <a:lstStyle/>
          <a:p>
            <a:endParaRPr lang="en-US" dirty="0" smtClean="0"/>
          </a:p>
          <a:p>
            <a:r>
              <a:rPr lang="en-US" dirty="0" err="1" smtClean="0"/>
              <a:t>Definisi</a:t>
            </a:r>
            <a:r>
              <a:rPr lang="en-US" dirty="0" smtClean="0"/>
              <a:t> </a:t>
            </a:r>
            <a:r>
              <a:rPr lang="en-US" dirty="0"/>
              <a:t>: </a:t>
            </a:r>
            <a:r>
              <a:rPr lang="en-US" dirty="0" err="1"/>
              <a:t>Foto</a:t>
            </a:r>
            <a:r>
              <a:rPr lang="en-US" dirty="0"/>
              <a:t> yang </a:t>
            </a:r>
            <a:r>
              <a:rPr lang="en-US" dirty="0" err="1" smtClean="0"/>
              <a:t>diperoleh</a:t>
            </a:r>
            <a:r>
              <a:rPr lang="en-US" dirty="0" smtClean="0"/>
              <a:t> </a:t>
            </a:r>
            <a:r>
              <a:rPr lang="en-US" dirty="0" err="1"/>
              <a:t>dalam</a:t>
            </a:r>
            <a:r>
              <a:rPr lang="en-US" dirty="0"/>
              <a:t> </a:t>
            </a:r>
            <a:r>
              <a:rPr lang="en-US" dirty="0" err="1"/>
              <a:t>stnk</a:t>
            </a:r>
            <a:r>
              <a:rPr lang="en-US" dirty="0"/>
              <a:t> </a:t>
            </a:r>
            <a:r>
              <a:rPr lang="en-US" dirty="0" err="1"/>
              <a:t>dari</a:t>
            </a:r>
            <a:r>
              <a:rPr lang="en-US" dirty="0"/>
              <a:t> </a:t>
            </a:r>
            <a:r>
              <a:rPr lang="en-US" dirty="0" err="1"/>
              <a:t>kasus</a:t>
            </a:r>
            <a:r>
              <a:rPr lang="en-US" dirty="0"/>
              <a:t> </a:t>
            </a:r>
            <a:r>
              <a:rPr lang="en-US" dirty="0" err="1"/>
              <a:t>tidak</a:t>
            </a:r>
            <a:r>
              <a:rPr lang="en-US" dirty="0"/>
              <a:t> </a:t>
            </a:r>
            <a:r>
              <a:rPr lang="en-US" dirty="0" err="1" smtClean="0"/>
              <a:t>terdapat</a:t>
            </a:r>
            <a:r>
              <a:rPr lang="en-US" dirty="0" smtClean="0"/>
              <a:t> noise </a:t>
            </a:r>
            <a:r>
              <a:rPr lang="en-US" dirty="0" err="1" smtClean="0"/>
              <a:t>yaitu</a:t>
            </a:r>
            <a:r>
              <a:rPr lang="en-US" dirty="0" smtClean="0"/>
              <a:t> </a:t>
            </a:r>
            <a:r>
              <a:rPr lang="en-US" dirty="0" err="1" smtClean="0"/>
              <a:t>tidak</a:t>
            </a:r>
            <a:r>
              <a:rPr lang="en-US" dirty="0" smtClean="0"/>
              <a:t> </a:t>
            </a:r>
            <a:r>
              <a:rPr lang="en-US" dirty="0" err="1" smtClean="0"/>
              <a:t>bercahaya</a:t>
            </a:r>
            <a:r>
              <a:rPr lang="en-US" dirty="0"/>
              <a:t>, </a:t>
            </a:r>
            <a:r>
              <a:rPr lang="en-US" dirty="0" err="1"/>
              <a:t>tidak</a:t>
            </a:r>
            <a:r>
              <a:rPr lang="en-US" dirty="0"/>
              <a:t> </a:t>
            </a:r>
            <a:r>
              <a:rPr lang="en-US" dirty="0" err="1"/>
              <a:t>bergelombang</a:t>
            </a:r>
            <a:r>
              <a:rPr lang="en-US" dirty="0"/>
              <a:t> </a:t>
            </a:r>
            <a:r>
              <a:rPr lang="en-US" dirty="0" err="1"/>
              <a:t>dan</a:t>
            </a:r>
            <a:r>
              <a:rPr lang="en-US" dirty="0"/>
              <a:t> </a:t>
            </a:r>
            <a:r>
              <a:rPr lang="en-US" dirty="0" err="1"/>
              <a:t>foto</a:t>
            </a:r>
            <a:r>
              <a:rPr lang="en-US" dirty="0"/>
              <a:t> yang </a:t>
            </a:r>
            <a:r>
              <a:rPr lang="en-US" dirty="0" err="1"/>
              <a:t>tegak</a:t>
            </a:r>
            <a:r>
              <a:rPr lang="en-US" dirty="0"/>
              <a:t> </a:t>
            </a:r>
            <a:r>
              <a:rPr lang="en-US" dirty="0" err="1" smtClean="0"/>
              <a:t>lurus</a:t>
            </a:r>
            <a:r>
              <a:rPr lang="en-US" dirty="0" smtClean="0"/>
              <a:t>.</a:t>
            </a:r>
          </a:p>
          <a:p>
            <a:endParaRPr lang="en-US" dirty="0"/>
          </a:p>
          <a:p>
            <a:r>
              <a:rPr lang="en-US" dirty="0" err="1" smtClean="0"/>
              <a:t>Definisi</a:t>
            </a:r>
            <a:r>
              <a:rPr lang="en-US" dirty="0" smtClean="0"/>
              <a:t> : </a:t>
            </a:r>
            <a:endParaRPr lang="en-US" strike="sngStrike" dirty="0" smtClean="0"/>
          </a:p>
          <a:p>
            <a:r>
              <a:rPr lang="en-US" strike="sngStrike" dirty="0" smtClean="0"/>
              <a:t>1. </a:t>
            </a:r>
            <a:r>
              <a:rPr lang="en-US" strike="sngStrike" dirty="0" err="1" smtClean="0"/>
              <a:t>Mampu</a:t>
            </a:r>
            <a:r>
              <a:rPr lang="en-US" strike="sngStrike" dirty="0" smtClean="0"/>
              <a:t> </a:t>
            </a:r>
            <a:r>
              <a:rPr lang="en-US" strike="sngStrike" dirty="0" err="1" smtClean="0"/>
              <a:t>memenuhi</a:t>
            </a:r>
            <a:r>
              <a:rPr lang="en-US" strike="sngStrike" dirty="0" smtClean="0"/>
              <a:t> </a:t>
            </a:r>
            <a:r>
              <a:rPr lang="en-US" strike="sngStrike" dirty="0" err="1" smtClean="0"/>
              <a:t>standar</a:t>
            </a:r>
            <a:r>
              <a:rPr lang="en-US" strike="sngStrike" dirty="0" smtClean="0"/>
              <a:t> yang </a:t>
            </a:r>
            <a:r>
              <a:rPr lang="en-US" strike="sngStrike" dirty="0" err="1" smtClean="0"/>
              <a:t>sesuai</a:t>
            </a:r>
            <a:r>
              <a:rPr lang="en-US" strike="sngStrike" dirty="0" smtClean="0"/>
              <a:t> </a:t>
            </a:r>
            <a:r>
              <a:rPr lang="en-US" strike="sngStrike" dirty="0" err="1" smtClean="0"/>
              <a:t>dalam</a:t>
            </a:r>
            <a:r>
              <a:rPr lang="en-US" strike="sngStrike" dirty="0" smtClean="0"/>
              <a:t> </a:t>
            </a:r>
            <a:r>
              <a:rPr lang="en-US" strike="sngStrike" dirty="0" err="1" smtClean="0"/>
              <a:t>pembacaan</a:t>
            </a:r>
            <a:r>
              <a:rPr lang="en-US" strike="sngStrike" dirty="0" smtClean="0"/>
              <a:t> STNK </a:t>
            </a:r>
            <a:r>
              <a:rPr lang="en-US" strike="sngStrike" dirty="0" err="1" smtClean="0"/>
              <a:t>dengan</a:t>
            </a:r>
            <a:r>
              <a:rPr lang="en-US" strike="sngStrike" dirty="0" smtClean="0"/>
              <a:t> </a:t>
            </a:r>
            <a:r>
              <a:rPr lang="en-US" strike="sngStrike" dirty="0" err="1" smtClean="0"/>
              <a:t>akurasi</a:t>
            </a:r>
            <a:r>
              <a:rPr lang="en-US" strike="sngStrike" dirty="0" smtClean="0"/>
              <a:t> </a:t>
            </a:r>
            <a:r>
              <a:rPr lang="en-US" strike="sngStrike" dirty="0" err="1" smtClean="0"/>
              <a:t>ketepatan</a:t>
            </a:r>
            <a:r>
              <a:rPr lang="en-US" strike="sngStrike" dirty="0" smtClean="0"/>
              <a:t> 70%</a:t>
            </a:r>
          </a:p>
          <a:p>
            <a:r>
              <a:rPr lang="en-US" strike="sngStrike" dirty="0" smtClean="0"/>
              <a:t>2.</a:t>
            </a:r>
            <a:r>
              <a:rPr lang="en-US" strike="sngStrike" dirty="0"/>
              <a:t> </a:t>
            </a:r>
            <a:r>
              <a:rPr lang="en-US" strike="sngStrike" dirty="0" err="1" smtClean="0"/>
              <a:t>Dapat</a:t>
            </a:r>
            <a:r>
              <a:rPr lang="en-US" strike="sngStrike" dirty="0" smtClean="0"/>
              <a:t> </a:t>
            </a:r>
            <a:r>
              <a:rPr lang="en-US" strike="sngStrike" dirty="0" err="1" smtClean="0"/>
              <a:t>menampilkan</a:t>
            </a:r>
            <a:r>
              <a:rPr lang="en-US" strike="sngStrike" dirty="0" smtClean="0"/>
              <a:t> </a:t>
            </a:r>
            <a:r>
              <a:rPr lang="en-US" strike="sngStrike" dirty="0" err="1" smtClean="0"/>
              <a:t>penempatan</a:t>
            </a:r>
            <a:r>
              <a:rPr lang="en-US" strike="sngStrike" dirty="0" smtClean="0"/>
              <a:t> tagging OCR yang </a:t>
            </a:r>
            <a:r>
              <a:rPr lang="en-US" strike="sngStrike" dirty="0" err="1"/>
              <a:t>sesuai</a:t>
            </a:r>
            <a:r>
              <a:rPr lang="en-US" strike="sngStrike" dirty="0"/>
              <a:t> </a:t>
            </a:r>
            <a:r>
              <a:rPr lang="en-US" strike="sngStrike" dirty="0" err="1"/>
              <a:t>dalam</a:t>
            </a:r>
            <a:r>
              <a:rPr lang="en-US" strike="sngStrike" dirty="0"/>
              <a:t> </a:t>
            </a:r>
            <a:r>
              <a:rPr lang="en-US" strike="sngStrike" dirty="0" smtClean="0"/>
              <a:t>STNK </a:t>
            </a:r>
            <a:r>
              <a:rPr lang="en-US" strike="sngStrike" dirty="0" err="1"/>
              <a:t>dengan</a:t>
            </a:r>
            <a:r>
              <a:rPr lang="en-US" strike="sngStrike" dirty="0"/>
              <a:t> </a:t>
            </a:r>
            <a:r>
              <a:rPr lang="en-US" strike="sngStrike" dirty="0" err="1"/>
              <a:t>akurasi</a:t>
            </a:r>
            <a:r>
              <a:rPr lang="en-US" strike="sngStrike" dirty="0"/>
              <a:t> </a:t>
            </a:r>
            <a:r>
              <a:rPr lang="en-US" strike="sngStrike" dirty="0" err="1"/>
              <a:t>ketepatan</a:t>
            </a:r>
            <a:r>
              <a:rPr lang="en-US" strike="sngStrike" dirty="0"/>
              <a:t> 70</a:t>
            </a:r>
            <a:r>
              <a:rPr lang="en-US" strike="sngStrike" dirty="0" smtClean="0"/>
              <a:t>%</a:t>
            </a:r>
          </a:p>
          <a:p>
            <a:r>
              <a:rPr lang="en-US" dirty="0" smtClean="0"/>
              <a:t>3. </a:t>
            </a:r>
            <a:r>
              <a:rPr lang="en-US" dirty="0" err="1"/>
              <a:t>D</a:t>
            </a:r>
            <a:r>
              <a:rPr lang="en-US" dirty="0" err="1" smtClean="0"/>
              <a:t>apat</a:t>
            </a:r>
            <a:r>
              <a:rPr lang="en-US" dirty="0" smtClean="0"/>
              <a:t> </a:t>
            </a:r>
            <a:r>
              <a:rPr lang="en-US" dirty="0" err="1" smtClean="0"/>
              <a:t>menampilkan</a:t>
            </a:r>
            <a:r>
              <a:rPr lang="en-US" dirty="0" smtClean="0"/>
              <a:t> value </a:t>
            </a:r>
            <a:r>
              <a:rPr lang="en-US" dirty="0" err="1" smtClean="0"/>
              <a:t>sesuai</a:t>
            </a:r>
            <a:r>
              <a:rPr lang="en-US" dirty="0"/>
              <a:t> </a:t>
            </a:r>
            <a:r>
              <a:rPr lang="en-US" dirty="0" err="1" smtClean="0"/>
              <a:t>dengan</a:t>
            </a:r>
            <a:r>
              <a:rPr lang="en-US" dirty="0" smtClean="0"/>
              <a:t> ground truth </a:t>
            </a:r>
            <a:r>
              <a:rPr lang="en-US" dirty="0" err="1" smtClean="0"/>
              <a:t>dengan</a:t>
            </a:r>
            <a:r>
              <a:rPr lang="en-US" dirty="0" smtClean="0"/>
              <a:t> </a:t>
            </a:r>
            <a:r>
              <a:rPr lang="en-US" dirty="0" err="1" smtClean="0"/>
              <a:t>akurasi</a:t>
            </a:r>
            <a:r>
              <a:rPr lang="en-US" dirty="0" smtClean="0"/>
              <a:t> 80%</a:t>
            </a:r>
          </a:p>
          <a:p>
            <a:endParaRPr lang="en-US" dirty="0"/>
          </a:p>
          <a:p>
            <a:r>
              <a:rPr lang="en-US" dirty="0" smtClean="0"/>
              <a:t>Statement :</a:t>
            </a:r>
            <a:endParaRPr lang="en-US" dirty="0"/>
          </a:p>
          <a:p>
            <a:r>
              <a:rPr lang="en-US" dirty="0" err="1" smtClean="0"/>
              <a:t>Jika</a:t>
            </a:r>
            <a:r>
              <a:rPr lang="en-US" dirty="0" smtClean="0"/>
              <a:t> </a:t>
            </a:r>
            <a:r>
              <a:rPr lang="en-US" dirty="0" err="1" smtClean="0"/>
              <a:t>foto</a:t>
            </a:r>
            <a:r>
              <a:rPr lang="en-US" dirty="0" smtClean="0"/>
              <a:t> yang </a:t>
            </a:r>
            <a:r>
              <a:rPr lang="en-US" dirty="0" err="1" smtClean="0"/>
              <a:t>diperoleh</a:t>
            </a:r>
            <a:r>
              <a:rPr lang="en-US" dirty="0" smtClean="0"/>
              <a:t> </a:t>
            </a:r>
            <a:r>
              <a:rPr lang="en-US" dirty="0" err="1" smtClean="0"/>
              <a:t>dalam</a:t>
            </a:r>
            <a:r>
              <a:rPr lang="en-US" dirty="0" smtClean="0"/>
              <a:t> STNK </a:t>
            </a:r>
            <a:r>
              <a:rPr lang="en-US" dirty="0" err="1" smtClean="0"/>
              <a:t>dari</a:t>
            </a:r>
            <a:r>
              <a:rPr lang="en-US" dirty="0" smtClean="0"/>
              <a:t> </a:t>
            </a:r>
            <a:r>
              <a:rPr lang="en-US" dirty="0" err="1" smtClean="0"/>
              <a:t>kasus</a:t>
            </a:r>
            <a:r>
              <a:rPr lang="en-US" dirty="0" smtClean="0"/>
              <a:t> </a:t>
            </a:r>
            <a:r>
              <a:rPr lang="en-US" dirty="0" err="1" smtClean="0"/>
              <a:t>tidak</a:t>
            </a:r>
            <a:r>
              <a:rPr lang="en-US" dirty="0" smtClean="0"/>
              <a:t> </a:t>
            </a:r>
            <a:r>
              <a:rPr lang="en-US" dirty="0" err="1" smtClean="0"/>
              <a:t>terdapat</a:t>
            </a:r>
            <a:r>
              <a:rPr lang="en-US" dirty="0" smtClean="0"/>
              <a:t> noise </a:t>
            </a:r>
            <a:r>
              <a:rPr lang="en-US" dirty="0" err="1" smtClean="0"/>
              <a:t>yaitu</a:t>
            </a:r>
            <a:r>
              <a:rPr lang="en-US" dirty="0" smtClean="0"/>
              <a:t> </a:t>
            </a:r>
            <a:r>
              <a:rPr lang="en-US" dirty="0" err="1" smtClean="0"/>
              <a:t>tidak</a:t>
            </a:r>
            <a:r>
              <a:rPr lang="en-US" dirty="0" smtClean="0"/>
              <a:t> </a:t>
            </a:r>
            <a:r>
              <a:rPr lang="en-US" dirty="0" err="1" smtClean="0"/>
              <a:t>bercahaya</a:t>
            </a:r>
            <a:r>
              <a:rPr lang="en-US" dirty="0" smtClean="0"/>
              <a:t>, </a:t>
            </a:r>
            <a:r>
              <a:rPr lang="en-US" dirty="0" err="1" smtClean="0"/>
              <a:t>tidak</a:t>
            </a:r>
            <a:r>
              <a:rPr lang="en-US" dirty="0" smtClean="0"/>
              <a:t> </a:t>
            </a:r>
            <a:r>
              <a:rPr lang="en-US" dirty="0" err="1" smtClean="0"/>
              <a:t>bergelombang</a:t>
            </a:r>
            <a:r>
              <a:rPr lang="en-US" dirty="0" smtClean="0"/>
              <a:t> </a:t>
            </a:r>
            <a:r>
              <a:rPr lang="en-US" dirty="0" err="1" smtClean="0"/>
              <a:t>dan</a:t>
            </a:r>
            <a:r>
              <a:rPr lang="en-US" dirty="0" smtClean="0"/>
              <a:t> </a:t>
            </a:r>
            <a:r>
              <a:rPr lang="en-US" dirty="0" err="1" smtClean="0"/>
              <a:t>foto</a:t>
            </a:r>
            <a:r>
              <a:rPr lang="en-US" dirty="0" smtClean="0"/>
              <a:t> yang </a:t>
            </a:r>
            <a:r>
              <a:rPr lang="en-US" dirty="0" err="1" smtClean="0"/>
              <a:t>tegak</a:t>
            </a:r>
            <a:r>
              <a:rPr lang="en-US" dirty="0" smtClean="0"/>
              <a:t> </a:t>
            </a:r>
            <a:r>
              <a:rPr lang="en-US" dirty="0" err="1" smtClean="0"/>
              <a:t>lurus</a:t>
            </a:r>
            <a:r>
              <a:rPr lang="en-US" dirty="0" smtClean="0"/>
              <a:t> </a:t>
            </a:r>
            <a:r>
              <a:rPr lang="en-US" dirty="0" err="1" smtClean="0"/>
              <a:t>maka</a:t>
            </a:r>
            <a:r>
              <a:rPr lang="en-US" dirty="0" smtClean="0"/>
              <a:t> </a:t>
            </a:r>
            <a:r>
              <a:rPr lang="en-US" dirty="0" err="1" smtClean="0"/>
              <a:t>dapat</a:t>
            </a:r>
            <a:r>
              <a:rPr lang="en-US" dirty="0" smtClean="0"/>
              <a:t> </a:t>
            </a:r>
            <a:r>
              <a:rPr lang="en-US" dirty="0" err="1" smtClean="0"/>
              <a:t>menampilkan</a:t>
            </a:r>
            <a:r>
              <a:rPr lang="en-US" dirty="0" smtClean="0"/>
              <a:t> value </a:t>
            </a:r>
            <a:r>
              <a:rPr lang="en-US" dirty="0" err="1" smtClean="0"/>
              <a:t>sesuai</a:t>
            </a:r>
            <a:r>
              <a:rPr lang="en-US" dirty="0" smtClean="0"/>
              <a:t> </a:t>
            </a:r>
            <a:r>
              <a:rPr lang="en-US" dirty="0" err="1" smtClean="0"/>
              <a:t>dengan</a:t>
            </a:r>
            <a:r>
              <a:rPr lang="en-US" dirty="0" smtClean="0"/>
              <a:t> ground truth </a:t>
            </a:r>
            <a:r>
              <a:rPr lang="en-US" dirty="0" err="1" smtClean="0"/>
              <a:t>dengan</a:t>
            </a:r>
            <a:r>
              <a:rPr lang="en-US" dirty="0" smtClean="0"/>
              <a:t> </a:t>
            </a:r>
            <a:r>
              <a:rPr lang="en-US" dirty="0" err="1" smtClean="0"/>
              <a:t>akurasi</a:t>
            </a:r>
            <a:r>
              <a:rPr lang="en-US" dirty="0" smtClean="0"/>
              <a:t> 80%</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Statement : </a:t>
            </a:r>
            <a:r>
              <a:rPr lang="en-US" dirty="0" err="1" smtClean="0"/>
              <a:t>Jika</a:t>
            </a:r>
            <a:r>
              <a:rPr lang="en-US" dirty="0" smtClean="0"/>
              <a:t> </a:t>
            </a:r>
            <a:r>
              <a:rPr lang="en-US" dirty="0" err="1">
                <a:solidFill>
                  <a:schemeClr val="accent1">
                    <a:lumMod val="75000"/>
                  </a:schemeClr>
                </a:solidFill>
              </a:rPr>
              <a:t>f</a:t>
            </a:r>
            <a:r>
              <a:rPr lang="en-US" dirty="0" err="1" smtClean="0">
                <a:solidFill>
                  <a:schemeClr val="accent1">
                    <a:lumMod val="75000"/>
                  </a:schemeClr>
                </a:solidFill>
              </a:rPr>
              <a:t>oto</a:t>
            </a:r>
            <a:r>
              <a:rPr lang="en-US" dirty="0" smtClean="0">
                <a:solidFill>
                  <a:schemeClr val="accent1">
                    <a:lumMod val="75000"/>
                  </a:schemeClr>
                </a:solidFill>
              </a:rPr>
              <a:t> yang </a:t>
            </a:r>
            <a:r>
              <a:rPr lang="en-US" dirty="0" err="1" smtClean="0">
                <a:solidFill>
                  <a:schemeClr val="accent1">
                    <a:lumMod val="75000"/>
                  </a:schemeClr>
                </a:solidFill>
              </a:rPr>
              <a:t>diperoleh</a:t>
            </a:r>
            <a:r>
              <a:rPr lang="en-US" dirty="0" smtClean="0">
                <a:solidFill>
                  <a:schemeClr val="accent1">
                    <a:lumMod val="75000"/>
                  </a:schemeClr>
                </a:solidFill>
              </a:rPr>
              <a:t> </a:t>
            </a:r>
            <a:r>
              <a:rPr lang="en-US" dirty="0" err="1" smtClean="0">
                <a:solidFill>
                  <a:schemeClr val="accent1">
                    <a:lumMod val="75000"/>
                  </a:schemeClr>
                </a:solidFill>
              </a:rPr>
              <a:t>dalam</a:t>
            </a:r>
            <a:r>
              <a:rPr lang="en-US" dirty="0" smtClean="0">
                <a:solidFill>
                  <a:schemeClr val="accent1">
                    <a:lumMod val="75000"/>
                  </a:schemeClr>
                </a:solidFill>
              </a:rPr>
              <a:t> </a:t>
            </a:r>
            <a:r>
              <a:rPr lang="en-US" dirty="0" err="1" smtClean="0">
                <a:solidFill>
                  <a:schemeClr val="accent1">
                    <a:lumMod val="75000"/>
                  </a:schemeClr>
                </a:solidFill>
              </a:rPr>
              <a:t>stnk</a:t>
            </a:r>
            <a:r>
              <a:rPr lang="en-US" dirty="0" smtClean="0">
                <a:solidFill>
                  <a:schemeClr val="accent1">
                    <a:lumMod val="75000"/>
                  </a:schemeClr>
                </a:solidFill>
              </a:rPr>
              <a:t> </a:t>
            </a:r>
            <a:r>
              <a:rPr lang="en-US" dirty="0" err="1" smtClean="0">
                <a:solidFill>
                  <a:schemeClr val="accent1">
                    <a:lumMod val="75000"/>
                  </a:schemeClr>
                </a:solidFill>
              </a:rPr>
              <a:t>dari</a:t>
            </a:r>
            <a:r>
              <a:rPr lang="en-US" dirty="0" smtClean="0">
                <a:solidFill>
                  <a:schemeClr val="accent1">
                    <a:lumMod val="75000"/>
                  </a:schemeClr>
                </a:solidFill>
              </a:rPr>
              <a:t> </a:t>
            </a:r>
            <a:r>
              <a:rPr lang="en-US" dirty="0" err="1" smtClean="0">
                <a:solidFill>
                  <a:schemeClr val="accent1">
                    <a:lumMod val="75000"/>
                  </a:schemeClr>
                </a:solidFill>
              </a:rPr>
              <a:t>kasus</a:t>
            </a:r>
            <a:r>
              <a:rPr lang="en-US" dirty="0" smtClean="0">
                <a:solidFill>
                  <a:schemeClr val="accent1">
                    <a:lumMod val="75000"/>
                  </a:schemeClr>
                </a:solidFill>
              </a:rPr>
              <a:t> </a:t>
            </a:r>
            <a:r>
              <a:rPr lang="en-US" dirty="0" err="1" smtClean="0">
                <a:solidFill>
                  <a:schemeClr val="accent1">
                    <a:lumMod val="75000"/>
                  </a:schemeClr>
                </a:solidFill>
              </a:rPr>
              <a:t>tidak</a:t>
            </a:r>
            <a:r>
              <a:rPr lang="en-US" dirty="0" smtClean="0">
                <a:solidFill>
                  <a:schemeClr val="accent1">
                    <a:lumMod val="75000"/>
                  </a:schemeClr>
                </a:solidFill>
              </a:rPr>
              <a:t> </a:t>
            </a:r>
            <a:r>
              <a:rPr lang="en-US" dirty="0" err="1" smtClean="0">
                <a:solidFill>
                  <a:schemeClr val="accent1">
                    <a:lumMod val="75000"/>
                  </a:schemeClr>
                </a:solidFill>
              </a:rPr>
              <a:t>terdapat</a:t>
            </a:r>
            <a:r>
              <a:rPr lang="en-US" dirty="0" smtClean="0">
                <a:solidFill>
                  <a:schemeClr val="accent1">
                    <a:lumMod val="75000"/>
                  </a:schemeClr>
                </a:solidFill>
              </a:rPr>
              <a:t> noise </a:t>
            </a:r>
            <a:r>
              <a:rPr lang="en-US" dirty="0" err="1" smtClean="0">
                <a:solidFill>
                  <a:schemeClr val="accent1">
                    <a:lumMod val="75000"/>
                  </a:schemeClr>
                </a:solidFill>
              </a:rPr>
              <a:t>yaitu</a:t>
            </a:r>
            <a:r>
              <a:rPr lang="en-US" dirty="0" smtClean="0">
                <a:solidFill>
                  <a:schemeClr val="accent1">
                    <a:lumMod val="75000"/>
                  </a:schemeClr>
                </a:solidFill>
              </a:rPr>
              <a:t> </a:t>
            </a:r>
            <a:r>
              <a:rPr lang="en-US" dirty="0" err="1" smtClean="0">
                <a:solidFill>
                  <a:schemeClr val="accent1">
                    <a:lumMod val="75000"/>
                  </a:schemeClr>
                </a:solidFill>
              </a:rPr>
              <a:t>bercahaya</a:t>
            </a:r>
            <a:r>
              <a:rPr lang="en-US" dirty="0" smtClean="0">
                <a:solidFill>
                  <a:schemeClr val="accent1">
                    <a:lumMod val="75000"/>
                  </a:schemeClr>
                </a:solidFill>
              </a:rPr>
              <a:t>, </a:t>
            </a:r>
            <a:r>
              <a:rPr lang="en-US" dirty="0" err="1" smtClean="0">
                <a:solidFill>
                  <a:schemeClr val="accent1">
                    <a:lumMod val="75000"/>
                  </a:schemeClr>
                </a:solidFill>
              </a:rPr>
              <a:t>tidak</a:t>
            </a:r>
            <a:r>
              <a:rPr lang="en-US" dirty="0" smtClean="0">
                <a:solidFill>
                  <a:schemeClr val="accent1">
                    <a:lumMod val="75000"/>
                  </a:schemeClr>
                </a:solidFill>
              </a:rPr>
              <a:t> </a:t>
            </a:r>
            <a:r>
              <a:rPr lang="en-US" dirty="0" err="1" smtClean="0">
                <a:solidFill>
                  <a:schemeClr val="accent1">
                    <a:lumMod val="75000"/>
                  </a:schemeClr>
                </a:solidFill>
              </a:rPr>
              <a:t>bergelombang</a:t>
            </a:r>
            <a:r>
              <a:rPr lang="en-US" dirty="0" smtClean="0">
                <a:solidFill>
                  <a:schemeClr val="accent1">
                    <a:lumMod val="75000"/>
                  </a:schemeClr>
                </a:solidFill>
              </a:rPr>
              <a:t> </a:t>
            </a:r>
            <a:r>
              <a:rPr lang="en-US" dirty="0" err="1" smtClean="0">
                <a:solidFill>
                  <a:schemeClr val="accent1">
                    <a:lumMod val="75000"/>
                  </a:schemeClr>
                </a:solidFill>
              </a:rPr>
              <a:t>dan</a:t>
            </a:r>
            <a:r>
              <a:rPr lang="en-US" dirty="0" smtClean="0">
                <a:solidFill>
                  <a:schemeClr val="accent1">
                    <a:lumMod val="75000"/>
                  </a:schemeClr>
                </a:solidFill>
              </a:rPr>
              <a:t> </a:t>
            </a:r>
            <a:r>
              <a:rPr lang="en-US" dirty="0" err="1" smtClean="0">
                <a:solidFill>
                  <a:schemeClr val="accent1">
                    <a:lumMod val="75000"/>
                  </a:schemeClr>
                </a:solidFill>
              </a:rPr>
              <a:t>foto</a:t>
            </a:r>
            <a:r>
              <a:rPr lang="en-US" dirty="0" smtClean="0">
                <a:solidFill>
                  <a:schemeClr val="accent1">
                    <a:lumMod val="75000"/>
                  </a:schemeClr>
                </a:solidFill>
              </a:rPr>
              <a:t> </a:t>
            </a:r>
            <a:r>
              <a:rPr lang="en-US" dirty="0" err="1" smtClean="0">
                <a:solidFill>
                  <a:schemeClr val="accent1">
                    <a:lumMod val="75000"/>
                  </a:schemeClr>
                </a:solidFill>
              </a:rPr>
              <a:t>tegak</a:t>
            </a:r>
            <a:r>
              <a:rPr lang="en-US" dirty="0" smtClean="0">
                <a:solidFill>
                  <a:schemeClr val="accent1">
                    <a:lumMod val="75000"/>
                  </a:schemeClr>
                </a:solidFill>
              </a:rPr>
              <a:t> </a:t>
            </a:r>
            <a:r>
              <a:rPr lang="en-US" dirty="0" err="1" smtClean="0">
                <a:solidFill>
                  <a:schemeClr val="accent1">
                    <a:lumMod val="75000"/>
                  </a:schemeClr>
                </a:solidFill>
              </a:rPr>
              <a:t>lurus</a:t>
            </a:r>
            <a:r>
              <a:rPr lang="en-US" dirty="0" smtClean="0">
                <a:solidFill>
                  <a:schemeClr val="accent1">
                    <a:lumMod val="75000"/>
                  </a:schemeClr>
                </a:solidFill>
              </a:rPr>
              <a:t> </a:t>
            </a:r>
            <a:r>
              <a:rPr lang="en-US" dirty="0" err="1" smtClean="0"/>
              <a:t>maka</a:t>
            </a:r>
            <a:r>
              <a:rPr lang="en-US" dirty="0" smtClean="0"/>
              <a:t> </a:t>
            </a:r>
            <a:r>
              <a:rPr lang="en-US" dirty="0" err="1" smtClean="0">
                <a:solidFill>
                  <a:schemeClr val="accent1">
                    <a:lumMod val="75000"/>
                  </a:schemeClr>
                </a:solidFill>
              </a:rPr>
              <a:t>dapat</a:t>
            </a:r>
            <a:r>
              <a:rPr lang="en-US" dirty="0" smtClean="0">
                <a:solidFill>
                  <a:schemeClr val="accent1">
                    <a:lumMod val="75000"/>
                  </a:schemeClr>
                </a:solidFill>
              </a:rPr>
              <a:t> </a:t>
            </a:r>
            <a:r>
              <a:rPr lang="en-US" dirty="0" err="1" smtClean="0">
                <a:solidFill>
                  <a:schemeClr val="accent1">
                    <a:lumMod val="75000"/>
                  </a:schemeClr>
                </a:solidFill>
              </a:rPr>
              <a:t>menampilkan</a:t>
            </a:r>
            <a:r>
              <a:rPr lang="en-US" dirty="0" smtClean="0">
                <a:solidFill>
                  <a:schemeClr val="accent1">
                    <a:lumMod val="75000"/>
                  </a:schemeClr>
                </a:solidFill>
              </a:rPr>
              <a:t> </a:t>
            </a:r>
            <a:r>
              <a:rPr lang="en-US" dirty="0" err="1" smtClean="0">
                <a:solidFill>
                  <a:schemeClr val="accent1">
                    <a:lumMod val="75000"/>
                  </a:schemeClr>
                </a:solidFill>
              </a:rPr>
              <a:t>penempatan</a:t>
            </a:r>
            <a:r>
              <a:rPr lang="en-US" dirty="0" smtClean="0">
                <a:solidFill>
                  <a:schemeClr val="accent1">
                    <a:lumMod val="75000"/>
                  </a:schemeClr>
                </a:solidFill>
              </a:rPr>
              <a:t> tagging OCR yang </a:t>
            </a:r>
            <a:r>
              <a:rPr lang="en-US" dirty="0" err="1" smtClean="0">
                <a:solidFill>
                  <a:schemeClr val="accent1">
                    <a:lumMod val="75000"/>
                  </a:schemeClr>
                </a:solidFill>
              </a:rPr>
              <a:t>sesuai</a:t>
            </a:r>
            <a:r>
              <a:rPr lang="en-US" dirty="0" smtClean="0">
                <a:solidFill>
                  <a:schemeClr val="accent1">
                    <a:lumMod val="75000"/>
                  </a:schemeClr>
                </a:solidFill>
              </a:rPr>
              <a:t> </a:t>
            </a:r>
            <a:r>
              <a:rPr lang="en-US" dirty="0" err="1" smtClean="0">
                <a:solidFill>
                  <a:schemeClr val="accent1">
                    <a:lumMod val="75000"/>
                  </a:schemeClr>
                </a:solidFill>
              </a:rPr>
              <a:t>dalam</a:t>
            </a:r>
            <a:r>
              <a:rPr lang="en-US" dirty="0" smtClean="0">
                <a:solidFill>
                  <a:schemeClr val="accent1">
                    <a:lumMod val="75000"/>
                  </a:schemeClr>
                </a:solidFill>
              </a:rPr>
              <a:t> STNK </a:t>
            </a:r>
            <a:r>
              <a:rPr lang="en-US" dirty="0" err="1" smtClean="0">
                <a:solidFill>
                  <a:schemeClr val="accent1">
                    <a:lumMod val="75000"/>
                  </a:schemeClr>
                </a:solidFill>
              </a:rPr>
              <a:t>dengan</a:t>
            </a:r>
            <a:r>
              <a:rPr lang="en-US" dirty="0" smtClean="0">
                <a:solidFill>
                  <a:schemeClr val="accent1">
                    <a:lumMod val="75000"/>
                  </a:schemeClr>
                </a:solidFill>
              </a:rPr>
              <a:t> </a:t>
            </a:r>
            <a:r>
              <a:rPr lang="en-US" dirty="0" err="1" smtClean="0">
                <a:solidFill>
                  <a:schemeClr val="accent1">
                    <a:lumMod val="75000"/>
                  </a:schemeClr>
                </a:solidFill>
              </a:rPr>
              <a:t>akurasi</a:t>
            </a:r>
            <a:r>
              <a:rPr lang="en-US" dirty="0" smtClean="0">
                <a:solidFill>
                  <a:schemeClr val="accent1">
                    <a:lumMod val="75000"/>
                  </a:schemeClr>
                </a:solidFill>
              </a:rPr>
              <a:t> </a:t>
            </a:r>
            <a:r>
              <a:rPr lang="en-US" dirty="0" err="1" smtClean="0">
                <a:solidFill>
                  <a:schemeClr val="accent1">
                    <a:lumMod val="75000"/>
                  </a:schemeClr>
                </a:solidFill>
              </a:rPr>
              <a:t>ketepatan</a:t>
            </a:r>
            <a:r>
              <a:rPr lang="en-US" dirty="0" smtClean="0">
                <a:solidFill>
                  <a:schemeClr val="accent1">
                    <a:lumMod val="75000"/>
                  </a:schemeClr>
                </a:solidFill>
              </a:rPr>
              <a:t> 70%.</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trike="sngStrike" dirty="0" smtClean="0"/>
              <a:t>Statement: </a:t>
            </a:r>
            <a:r>
              <a:rPr lang="en-US" strike="sngStrike" dirty="0" err="1" smtClean="0"/>
              <a:t>Untuk</a:t>
            </a:r>
            <a:r>
              <a:rPr lang="en-US" strike="sngStrike" dirty="0" smtClean="0"/>
              <a:t> </a:t>
            </a:r>
            <a:r>
              <a:rPr lang="en-US" strike="sngStrike" dirty="0" err="1" smtClean="0"/>
              <a:t>foto</a:t>
            </a:r>
            <a:r>
              <a:rPr lang="en-US" strike="sngStrike" dirty="0" smtClean="0"/>
              <a:t> yang </a:t>
            </a:r>
            <a:r>
              <a:rPr lang="en-US" strike="sngStrike" dirty="0" err="1" smtClean="0"/>
              <a:t>diperoleh</a:t>
            </a:r>
            <a:r>
              <a:rPr lang="en-US" strike="sngStrike" dirty="0" smtClean="0"/>
              <a:t> </a:t>
            </a:r>
            <a:r>
              <a:rPr lang="en-US" strike="sngStrike" dirty="0" err="1" smtClean="0"/>
              <a:t>dalam</a:t>
            </a:r>
            <a:r>
              <a:rPr lang="en-US" strike="sngStrike" dirty="0" smtClean="0"/>
              <a:t> </a:t>
            </a:r>
            <a:r>
              <a:rPr lang="en-US" strike="sngStrike" dirty="0" err="1" smtClean="0"/>
              <a:t>stnk</a:t>
            </a:r>
            <a:r>
              <a:rPr lang="en-US" strike="sngStrike" dirty="0" smtClean="0"/>
              <a:t> </a:t>
            </a:r>
            <a:r>
              <a:rPr lang="en-US" strike="sngStrike" dirty="0" err="1" smtClean="0"/>
              <a:t>dari</a:t>
            </a:r>
            <a:r>
              <a:rPr lang="en-US" strike="sngStrike" dirty="0" smtClean="0"/>
              <a:t> </a:t>
            </a:r>
            <a:r>
              <a:rPr lang="en-US" strike="sngStrike" dirty="0" err="1" smtClean="0"/>
              <a:t>kasus</a:t>
            </a:r>
            <a:r>
              <a:rPr lang="en-US" strike="sngStrike" dirty="0" smtClean="0"/>
              <a:t> </a:t>
            </a:r>
            <a:r>
              <a:rPr lang="en-US" strike="sngStrike" dirty="0" err="1" smtClean="0"/>
              <a:t>tidak</a:t>
            </a:r>
            <a:r>
              <a:rPr lang="en-US" strike="sngStrike" dirty="0" smtClean="0"/>
              <a:t> </a:t>
            </a:r>
            <a:r>
              <a:rPr lang="en-US" strike="sngStrike" dirty="0" err="1" smtClean="0"/>
              <a:t>terdapat</a:t>
            </a:r>
            <a:r>
              <a:rPr lang="en-US" strike="sngStrike" dirty="0" smtClean="0"/>
              <a:t> </a:t>
            </a:r>
            <a:r>
              <a:rPr lang="en-US" strike="sngStrike" dirty="0" err="1" smtClean="0"/>
              <a:t>cahaya</a:t>
            </a:r>
            <a:r>
              <a:rPr lang="en-US" strike="sngStrike" dirty="0" smtClean="0"/>
              <a:t>, </a:t>
            </a:r>
            <a:r>
              <a:rPr lang="en-US" strike="sngStrike" dirty="0" err="1" smtClean="0"/>
              <a:t>tidak</a:t>
            </a:r>
            <a:r>
              <a:rPr lang="en-US" strike="sngStrike" dirty="0" smtClean="0"/>
              <a:t> </a:t>
            </a:r>
            <a:r>
              <a:rPr lang="en-US" strike="sngStrike" dirty="0" err="1" smtClean="0"/>
              <a:t>bergelombang</a:t>
            </a:r>
            <a:r>
              <a:rPr lang="en-US" strike="sngStrike" dirty="0" smtClean="0"/>
              <a:t> </a:t>
            </a:r>
            <a:r>
              <a:rPr lang="en-US" strike="sngStrike" dirty="0" err="1" smtClean="0"/>
              <a:t>dan</a:t>
            </a:r>
            <a:r>
              <a:rPr lang="en-US" strike="sngStrike" dirty="0" smtClean="0"/>
              <a:t> </a:t>
            </a:r>
            <a:r>
              <a:rPr lang="en-US" strike="sngStrike" dirty="0" err="1" smtClean="0"/>
              <a:t>foto</a:t>
            </a:r>
            <a:r>
              <a:rPr lang="en-US" strike="sngStrike" dirty="0" smtClean="0"/>
              <a:t> yang </a:t>
            </a:r>
            <a:r>
              <a:rPr lang="en-US" strike="sngStrike" dirty="0" err="1" smtClean="0"/>
              <a:t>tegak</a:t>
            </a:r>
            <a:r>
              <a:rPr lang="en-US" strike="sngStrike" dirty="0" smtClean="0"/>
              <a:t> </a:t>
            </a:r>
            <a:r>
              <a:rPr lang="en-US" strike="sngStrike" dirty="0" err="1" smtClean="0"/>
              <a:t>lurus</a:t>
            </a:r>
            <a:r>
              <a:rPr lang="en-US" strike="sngStrike" dirty="0" smtClean="0"/>
              <a:t>, </a:t>
            </a:r>
            <a:r>
              <a:rPr lang="en-US" strike="sngStrike" dirty="0" err="1" smtClean="0"/>
              <a:t>sanggup</a:t>
            </a:r>
            <a:r>
              <a:rPr lang="en-US" strike="sngStrike" dirty="0" smtClean="0"/>
              <a:t> </a:t>
            </a:r>
            <a:r>
              <a:rPr lang="en-US" strike="sngStrike" dirty="0" err="1" smtClean="0"/>
              <a:t>memenuhi</a:t>
            </a:r>
            <a:r>
              <a:rPr lang="en-US" strike="sngStrike" dirty="0" smtClean="0"/>
              <a:t> </a:t>
            </a:r>
            <a:r>
              <a:rPr lang="en-US" strike="sngStrike" dirty="0" err="1" smtClean="0"/>
              <a:t>standar</a:t>
            </a:r>
            <a:r>
              <a:rPr lang="en-US" strike="sngStrike" dirty="0" smtClean="0"/>
              <a:t> </a:t>
            </a:r>
            <a:r>
              <a:rPr lang="en-US" strike="sngStrike" dirty="0" err="1" smtClean="0"/>
              <a:t>kualitas</a:t>
            </a:r>
            <a:r>
              <a:rPr lang="en-US" strike="sngStrike" dirty="0" smtClean="0"/>
              <a:t> yang </a:t>
            </a:r>
            <a:r>
              <a:rPr lang="en-US" strike="sngStrike" dirty="0" err="1" smtClean="0"/>
              <a:t>sesuai</a:t>
            </a:r>
            <a:r>
              <a:rPr lang="en-US" strike="sngStrike" dirty="0" smtClean="0"/>
              <a:t> </a:t>
            </a:r>
            <a:r>
              <a:rPr lang="en-US" strike="sngStrike" dirty="0" err="1" smtClean="0"/>
              <a:t>dalam</a:t>
            </a:r>
            <a:r>
              <a:rPr lang="en-US" strike="sngStrike" dirty="0" smtClean="0"/>
              <a:t> </a:t>
            </a:r>
            <a:r>
              <a:rPr lang="en-US" strike="sngStrike" dirty="0" err="1" smtClean="0"/>
              <a:t>pembacaan</a:t>
            </a:r>
            <a:r>
              <a:rPr lang="en-US" strike="sngStrike" dirty="0" smtClean="0"/>
              <a:t> STNK </a:t>
            </a:r>
            <a:r>
              <a:rPr lang="en-US" strike="sngStrike" dirty="0" err="1" smtClean="0"/>
              <a:t>dengan</a:t>
            </a:r>
            <a:r>
              <a:rPr lang="en-US" strike="sngStrike" dirty="0" smtClean="0"/>
              <a:t> </a:t>
            </a:r>
            <a:r>
              <a:rPr lang="en-US" strike="sngStrike" dirty="0" err="1" smtClean="0"/>
              <a:t>akurasi</a:t>
            </a:r>
            <a:r>
              <a:rPr lang="en-US" strike="sngStrike" dirty="0" smtClean="0"/>
              <a:t> </a:t>
            </a:r>
            <a:r>
              <a:rPr lang="en-US" strike="sngStrike" dirty="0" err="1" smtClean="0"/>
              <a:t>ketepatan</a:t>
            </a:r>
            <a:r>
              <a:rPr lang="en-US" strike="sngStrike" dirty="0" smtClean="0"/>
              <a:t> 70%</a:t>
            </a:r>
          </a:p>
        </p:txBody>
      </p:sp>
    </p:spTree>
    <p:extLst>
      <p:ext uri="{BB962C8B-B14F-4D97-AF65-F5344CB8AC3E}">
        <p14:creationId xmlns:p14="http://schemas.microsoft.com/office/powerpoint/2010/main" val="1668028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1677"/>
            <a:ext cx="12192000" cy="2862322"/>
          </a:xfrm>
          <a:prstGeom prst="rect">
            <a:avLst/>
          </a:prstGeom>
        </p:spPr>
        <p:txBody>
          <a:bodyPr wrap="square">
            <a:spAutoFit/>
          </a:bodyPr>
          <a:lstStyle/>
          <a:p>
            <a:r>
              <a:rPr lang="en-US" dirty="0"/>
              <a:t>Task 2 :</a:t>
            </a:r>
          </a:p>
          <a:p>
            <a:endParaRPr lang="en-US" dirty="0"/>
          </a:p>
          <a:p>
            <a:r>
              <a:rPr lang="en-US" dirty="0" err="1"/>
              <a:t>dari</a:t>
            </a:r>
            <a:r>
              <a:rPr lang="en-US" dirty="0"/>
              <a:t> </a:t>
            </a:r>
            <a:r>
              <a:rPr lang="en-US" dirty="0" err="1"/>
              <a:t>kasus</a:t>
            </a:r>
            <a:r>
              <a:rPr lang="en-US" dirty="0"/>
              <a:t> </a:t>
            </a:r>
            <a:r>
              <a:rPr lang="en-US" dirty="0" err="1"/>
              <a:t>stnk</a:t>
            </a:r>
            <a:r>
              <a:rPr lang="en-US" dirty="0"/>
              <a:t> yang </a:t>
            </a:r>
            <a:r>
              <a:rPr lang="en-US" dirty="0" err="1"/>
              <a:t>ini</a:t>
            </a:r>
            <a:r>
              <a:rPr lang="en-US" dirty="0"/>
              <a:t> </a:t>
            </a:r>
            <a:r>
              <a:rPr lang="en-US" dirty="0" err="1"/>
              <a:t>buat</a:t>
            </a:r>
            <a:r>
              <a:rPr lang="en-US" dirty="0"/>
              <a:t> </a:t>
            </a:r>
            <a:r>
              <a:rPr lang="en-US" dirty="0" err="1"/>
              <a:t>definisi</a:t>
            </a:r>
            <a:r>
              <a:rPr lang="en-US" dirty="0"/>
              <a:t> :</a:t>
            </a:r>
          </a:p>
          <a:p>
            <a:r>
              <a:rPr lang="en-US" dirty="0" err="1"/>
              <a:t>Definisi</a:t>
            </a:r>
            <a:r>
              <a:rPr lang="en-US" dirty="0"/>
              <a:t> </a:t>
            </a:r>
            <a:r>
              <a:rPr lang="en-US" dirty="0" err="1"/>
              <a:t>foto</a:t>
            </a:r>
            <a:r>
              <a:rPr lang="en-US" dirty="0"/>
              <a:t> yang </a:t>
            </a:r>
            <a:r>
              <a:rPr lang="en-US" dirty="0" err="1"/>
              <a:t>bagus</a:t>
            </a:r>
            <a:r>
              <a:rPr lang="en-US" dirty="0"/>
              <a:t> kaya </a:t>
            </a:r>
            <a:r>
              <a:rPr lang="en-US" dirty="0" err="1"/>
              <a:t>apa</a:t>
            </a:r>
            <a:r>
              <a:rPr lang="en-US" dirty="0"/>
              <a:t>,</a:t>
            </a:r>
          </a:p>
          <a:p>
            <a:r>
              <a:rPr lang="en-US" dirty="0" err="1"/>
              <a:t>Definisi</a:t>
            </a:r>
            <a:r>
              <a:rPr lang="en-US" dirty="0"/>
              <a:t> </a:t>
            </a:r>
            <a:r>
              <a:rPr lang="en-US" dirty="0" err="1"/>
              <a:t>kualitas</a:t>
            </a:r>
            <a:r>
              <a:rPr lang="en-US" dirty="0"/>
              <a:t> yang acceptable kaya </a:t>
            </a:r>
            <a:r>
              <a:rPr lang="en-US" dirty="0" err="1"/>
              <a:t>apa</a:t>
            </a:r>
            <a:r>
              <a:rPr lang="en-US" dirty="0"/>
              <a:t> </a:t>
            </a:r>
            <a:r>
              <a:rPr lang="en-US" dirty="0" err="1"/>
              <a:t>dan</a:t>
            </a:r>
            <a:r>
              <a:rPr lang="en-US" dirty="0"/>
              <a:t> </a:t>
            </a:r>
          </a:p>
          <a:p>
            <a:r>
              <a:rPr lang="en-US" dirty="0"/>
              <a:t>Statement : </a:t>
            </a:r>
            <a:r>
              <a:rPr lang="en-US" dirty="0" err="1"/>
              <a:t>hasilnya</a:t>
            </a:r>
            <a:r>
              <a:rPr lang="en-US" dirty="0"/>
              <a:t> </a:t>
            </a:r>
            <a:r>
              <a:rPr lang="en-US" dirty="0" err="1"/>
              <a:t>seberapa</a:t>
            </a:r>
            <a:r>
              <a:rPr lang="en-US" dirty="0"/>
              <a:t> </a:t>
            </a:r>
            <a:r>
              <a:rPr lang="en-US" dirty="0" err="1"/>
              <a:t>bagus</a:t>
            </a:r>
            <a:r>
              <a:rPr lang="en-US" dirty="0"/>
              <a:t> </a:t>
            </a:r>
            <a:r>
              <a:rPr lang="en-US" dirty="0" err="1"/>
              <a:t>hasil</a:t>
            </a:r>
            <a:r>
              <a:rPr lang="en-US" dirty="0"/>
              <a:t> </a:t>
            </a:r>
            <a:r>
              <a:rPr lang="en-US" dirty="0" err="1"/>
              <a:t>stnk</a:t>
            </a:r>
            <a:r>
              <a:rPr lang="en-US" dirty="0"/>
              <a:t> </a:t>
            </a:r>
            <a:r>
              <a:rPr lang="en-US" dirty="0" err="1"/>
              <a:t>ini</a:t>
            </a:r>
            <a:r>
              <a:rPr lang="en-US" dirty="0" smtClean="0"/>
              <a:t>.</a:t>
            </a:r>
          </a:p>
          <a:p>
            <a:endParaRPr lang="en-US" dirty="0" smtClean="0"/>
          </a:p>
          <a:p>
            <a:endParaRPr lang="en-US" dirty="0" smtClean="0"/>
          </a:p>
          <a:p>
            <a:endParaRPr lang="en-US" dirty="0" smtClean="0"/>
          </a:p>
          <a:p>
            <a:endParaRPr lang="en-US" dirty="0"/>
          </a:p>
        </p:txBody>
      </p:sp>
      <p:sp>
        <p:nvSpPr>
          <p:cNvPr id="4" name="Rectangle 3"/>
          <p:cNvSpPr/>
          <p:nvPr/>
        </p:nvSpPr>
        <p:spPr>
          <a:xfrm>
            <a:off x="0" y="2076728"/>
            <a:ext cx="11730087" cy="4524315"/>
          </a:xfrm>
          <a:prstGeom prst="rect">
            <a:avLst/>
          </a:prstGeom>
        </p:spPr>
        <p:txBody>
          <a:bodyPr wrap="square">
            <a:spAutoFit/>
          </a:bodyPr>
          <a:lstStyle/>
          <a:p>
            <a:r>
              <a:rPr lang="en-US" dirty="0" err="1" smtClean="0"/>
              <a:t>Foto</a:t>
            </a:r>
            <a:r>
              <a:rPr lang="en-US" dirty="0" smtClean="0"/>
              <a:t> </a:t>
            </a:r>
            <a:r>
              <a:rPr lang="en-US" dirty="0" err="1" smtClean="0"/>
              <a:t>bagus</a:t>
            </a:r>
            <a:r>
              <a:rPr lang="en-US" dirty="0" smtClean="0"/>
              <a:t> kaya </a:t>
            </a:r>
            <a:r>
              <a:rPr lang="en-US" dirty="0" err="1" smtClean="0"/>
              <a:t>apa</a:t>
            </a:r>
            <a:r>
              <a:rPr lang="en-US" dirty="0" smtClean="0"/>
              <a:t> :</a:t>
            </a:r>
          </a:p>
          <a:p>
            <a:r>
              <a:rPr lang="en-US" dirty="0" err="1" smtClean="0"/>
              <a:t>Definisi</a:t>
            </a:r>
            <a:r>
              <a:rPr lang="en-US" dirty="0" smtClean="0"/>
              <a:t> </a:t>
            </a:r>
            <a:r>
              <a:rPr lang="en-US" dirty="0"/>
              <a:t>: </a:t>
            </a:r>
            <a:r>
              <a:rPr lang="en-US" dirty="0" err="1"/>
              <a:t>Foto</a:t>
            </a:r>
            <a:r>
              <a:rPr lang="en-US" dirty="0"/>
              <a:t> yang </a:t>
            </a:r>
            <a:r>
              <a:rPr lang="en-US" dirty="0" err="1" smtClean="0"/>
              <a:t>diperoleh</a:t>
            </a:r>
            <a:r>
              <a:rPr lang="en-US" dirty="0" smtClean="0"/>
              <a:t> </a:t>
            </a:r>
            <a:r>
              <a:rPr lang="en-US" dirty="0" err="1"/>
              <a:t>dalam</a:t>
            </a:r>
            <a:r>
              <a:rPr lang="en-US" dirty="0"/>
              <a:t> </a:t>
            </a:r>
            <a:r>
              <a:rPr lang="en-US" dirty="0" err="1"/>
              <a:t>stnk</a:t>
            </a:r>
            <a:r>
              <a:rPr lang="en-US" dirty="0"/>
              <a:t> </a:t>
            </a:r>
            <a:r>
              <a:rPr lang="en-US" dirty="0" err="1"/>
              <a:t>dari</a:t>
            </a:r>
            <a:r>
              <a:rPr lang="en-US" dirty="0"/>
              <a:t> </a:t>
            </a:r>
            <a:r>
              <a:rPr lang="en-US" dirty="0" err="1"/>
              <a:t>kasus</a:t>
            </a:r>
            <a:r>
              <a:rPr lang="en-US" dirty="0"/>
              <a:t> </a:t>
            </a:r>
            <a:r>
              <a:rPr lang="en-US" dirty="0" err="1"/>
              <a:t>tidak</a:t>
            </a:r>
            <a:r>
              <a:rPr lang="en-US" dirty="0"/>
              <a:t> </a:t>
            </a:r>
            <a:r>
              <a:rPr lang="en-US" dirty="0" err="1" smtClean="0"/>
              <a:t>terdapat</a:t>
            </a:r>
            <a:r>
              <a:rPr lang="en-US" dirty="0" smtClean="0"/>
              <a:t> noise </a:t>
            </a:r>
            <a:r>
              <a:rPr lang="en-US" dirty="0" err="1" smtClean="0"/>
              <a:t>yaitu</a:t>
            </a:r>
            <a:r>
              <a:rPr lang="en-US" dirty="0" smtClean="0"/>
              <a:t> </a:t>
            </a:r>
            <a:r>
              <a:rPr lang="en-US" dirty="0" err="1" smtClean="0"/>
              <a:t>tidak</a:t>
            </a:r>
            <a:r>
              <a:rPr lang="en-US" dirty="0" smtClean="0"/>
              <a:t> </a:t>
            </a:r>
            <a:r>
              <a:rPr lang="en-US" dirty="0" err="1" smtClean="0"/>
              <a:t>bercahaya</a:t>
            </a:r>
            <a:r>
              <a:rPr lang="en-US" dirty="0"/>
              <a:t>, </a:t>
            </a:r>
            <a:r>
              <a:rPr lang="en-US" dirty="0" err="1"/>
              <a:t>tidak</a:t>
            </a:r>
            <a:r>
              <a:rPr lang="en-US" dirty="0"/>
              <a:t> </a:t>
            </a:r>
            <a:r>
              <a:rPr lang="en-US" dirty="0" err="1"/>
              <a:t>bergelombang</a:t>
            </a:r>
            <a:r>
              <a:rPr lang="en-US" dirty="0"/>
              <a:t> </a:t>
            </a:r>
            <a:r>
              <a:rPr lang="en-US" dirty="0" err="1"/>
              <a:t>dan</a:t>
            </a:r>
            <a:r>
              <a:rPr lang="en-US" dirty="0"/>
              <a:t> </a:t>
            </a:r>
            <a:r>
              <a:rPr lang="en-US" dirty="0" err="1"/>
              <a:t>foto</a:t>
            </a:r>
            <a:r>
              <a:rPr lang="en-US" dirty="0"/>
              <a:t> yang </a:t>
            </a:r>
            <a:r>
              <a:rPr lang="en-US" dirty="0" err="1"/>
              <a:t>tegak</a:t>
            </a:r>
            <a:r>
              <a:rPr lang="en-US" dirty="0"/>
              <a:t> </a:t>
            </a:r>
            <a:r>
              <a:rPr lang="en-US" dirty="0" err="1" smtClean="0"/>
              <a:t>lurus</a:t>
            </a:r>
            <a:r>
              <a:rPr lang="en-US" dirty="0" smtClean="0"/>
              <a:t>.</a:t>
            </a:r>
          </a:p>
          <a:p>
            <a:endParaRPr lang="en-US" dirty="0" smtClean="0"/>
          </a:p>
          <a:p>
            <a:r>
              <a:rPr lang="en-US" dirty="0" err="1" smtClean="0"/>
              <a:t>Kualitas</a:t>
            </a:r>
            <a:r>
              <a:rPr lang="en-US" dirty="0" smtClean="0"/>
              <a:t> yang acceptable kaya </a:t>
            </a:r>
            <a:r>
              <a:rPr lang="en-US" dirty="0" err="1" smtClean="0"/>
              <a:t>apa</a:t>
            </a:r>
            <a:endParaRPr lang="en-US" dirty="0"/>
          </a:p>
          <a:p>
            <a:r>
              <a:rPr lang="en-US" dirty="0" err="1" smtClean="0"/>
              <a:t>Definisi</a:t>
            </a:r>
            <a:r>
              <a:rPr lang="en-US" dirty="0" smtClean="0"/>
              <a:t> : </a:t>
            </a:r>
            <a:endParaRPr lang="en-US" strike="sngStrike" dirty="0" smtClean="0"/>
          </a:p>
          <a:p>
            <a:r>
              <a:rPr lang="en-US" dirty="0" err="1" smtClean="0"/>
              <a:t>Dapat</a:t>
            </a:r>
            <a:r>
              <a:rPr lang="en-US" dirty="0" smtClean="0"/>
              <a:t> </a:t>
            </a:r>
            <a:r>
              <a:rPr lang="en-US" dirty="0" err="1" smtClean="0"/>
              <a:t>menampilkan</a:t>
            </a:r>
            <a:r>
              <a:rPr lang="en-US" dirty="0" smtClean="0"/>
              <a:t> value </a:t>
            </a:r>
            <a:r>
              <a:rPr lang="en-US" dirty="0" err="1" smtClean="0"/>
              <a:t>sesuai</a:t>
            </a:r>
            <a:r>
              <a:rPr lang="en-US" dirty="0"/>
              <a:t> </a:t>
            </a:r>
            <a:r>
              <a:rPr lang="en-US" dirty="0" err="1" smtClean="0"/>
              <a:t>dengan</a:t>
            </a:r>
            <a:r>
              <a:rPr lang="en-US" dirty="0" smtClean="0"/>
              <a:t> ground truth </a:t>
            </a:r>
            <a:r>
              <a:rPr lang="en-US" dirty="0" err="1" smtClean="0"/>
              <a:t>dengan</a:t>
            </a:r>
            <a:r>
              <a:rPr lang="en-US" dirty="0" smtClean="0"/>
              <a:t> </a:t>
            </a:r>
            <a:r>
              <a:rPr lang="en-US" dirty="0" err="1" smtClean="0"/>
              <a:t>akurasi</a:t>
            </a:r>
            <a:r>
              <a:rPr lang="en-US" dirty="0" smtClean="0"/>
              <a:t> 80%</a:t>
            </a:r>
          </a:p>
          <a:p>
            <a:endParaRPr lang="en-US" dirty="0" smtClean="0"/>
          </a:p>
          <a:p>
            <a:r>
              <a:rPr lang="en-US" dirty="0" err="1" smtClean="0"/>
              <a:t>Hasilnya</a:t>
            </a:r>
            <a:r>
              <a:rPr lang="en-US" dirty="0" smtClean="0"/>
              <a:t> </a:t>
            </a:r>
            <a:r>
              <a:rPr lang="en-US" dirty="0" err="1" smtClean="0"/>
              <a:t>seberapa</a:t>
            </a:r>
            <a:r>
              <a:rPr lang="en-US" dirty="0" smtClean="0"/>
              <a:t> </a:t>
            </a:r>
            <a:r>
              <a:rPr lang="en-US" dirty="0" err="1" smtClean="0"/>
              <a:t>bagus</a:t>
            </a:r>
            <a:r>
              <a:rPr lang="en-US" dirty="0" smtClean="0"/>
              <a:t> </a:t>
            </a:r>
            <a:r>
              <a:rPr lang="en-US" dirty="0" err="1" smtClean="0"/>
              <a:t>hasil</a:t>
            </a:r>
            <a:r>
              <a:rPr lang="en-US" dirty="0" smtClean="0"/>
              <a:t> </a:t>
            </a:r>
            <a:r>
              <a:rPr lang="en-US" dirty="0" err="1" smtClean="0"/>
              <a:t>stnk</a:t>
            </a:r>
            <a:r>
              <a:rPr lang="en-US" dirty="0" smtClean="0"/>
              <a:t> </a:t>
            </a:r>
            <a:r>
              <a:rPr lang="en-US" dirty="0" err="1" smtClean="0"/>
              <a:t>ini</a:t>
            </a:r>
            <a:endParaRPr lang="en-US" dirty="0"/>
          </a:p>
          <a:p>
            <a:r>
              <a:rPr lang="en-US" dirty="0" smtClean="0"/>
              <a:t>Statement :</a:t>
            </a:r>
            <a:endParaRPr lang="en-US" dirty="0"/>
          </a:p>
          <a:p>
            <a:r>
              <a:rPr lang="en-US" dirty="0" err="1" smtClean="0"/>
              <a:t>Jika</a:t>
            </a:r>
            <a:r>
              <a:rPr lang="en-US" dirty="0" smtClean="0"/>
              <a:t> </a:t>
            </a:r>
            <a:r>
              <a:rPr lang="en-US" dirty="0" err="1" smtClean="0"/>
              <a:t>foto</a:t>
            </a:r>
            <a:r>
              <a:rPr lang="en-US" dirty="0" smtClean="0"/>
              <a:t> yang </a:t>
            </a:r>
            <a:r>
              <a:rPr lang="en-US" dirty="0" err="1" smtClean="0"/>
              <a:t>diperoleh</a:t>
            </a:r>
            <a:r>
              <a:rPr lang="en-US" dirty="0" smtClean="0"/>
              <a:t> </a:t>
            </a:r>
            <a:r>
              <a:rPr lang="en-US" dirty="0" err="1" smtClean="0"/>
              <a:t>dalam</a:t>
            </a:r>
            <a:r>
              <a:rPr lang="en-US" dirty="0" smtClean="0"/>
              <a:t> STNK </a:t>
            </a:r>
            <a:r>
              <a:rPr lang="en-US" dirty="0" err="1" smtClean="0"/>
              <a:t>dari</a:t>
            </a:r>
            <a:r>
              <a:rPr lang="en-US" dirty="0" smtClean="0"/>
              <a:t> </a:t>
            </a:r>
            <a:r>
              <a:rPr lang="en-US" dirty="0" err="1" smtClean="0"/>
              <a:t>kasus</a:t>
            </a:r>
            <a:r>
              <a:rPr lang="en-US" dirty="0" smtClean="0"/>
              <a:t> </a:t>
            </a:r>
            <a:r>
              <a:rPr lang="en-US" dirty="0" err="1" smtClean="0"/>
              <a:t>tidak</a:t>
            </a:r>
            <a:r>
              <a:rPr lang="en-US" dirty="0" smtClean="0"/>
              <a:t> </a:t>
            </a:r>
            <a:r>
              <a:rPr lang="en-US" dirty="0" err="1" smtClean="0"/>
              <a:t>terdapat</a:t>
            </a:r>
            <a:r>
              <a:rPr lang="en-US" dirty="0" smtClean="0"/>
              <a:t> noise </a:t>
            </a:r>
            <a:r>
              <a:rPr lang="en-US" dirty="0" err="1" smtClean="0"/>
              <a:t>yaitu</a:t>
            </a:r>
            <a:r>
              <a:rPr lang="en-US" dirty="0" smtClean="0"/>
              <a:t> </a:t>
            </a:r>
            <a:r>
              <a:rPr lang="en-US" dirty="0" err="1" smtClean="0"/>
              <a:t>tidak</a:t>
            </a:r>
            <a:r>
              <a:rPr lang="en-US" dirty="0" smtClean="0"/>
              <a:t> </a:t>
            </a:r>
            <a:r>
              <a:rPr lang="en-US" dirty="0" err="1" smtClean="0"/>
              <a:t>bercahaya</a:t>
            </a:r>
            <a:r>
              <a:rPr lang="en-US" dirty="0" smtClean="0"/>
              <a:t>, </a:t>
            </a:r>
            <a:r>
              <a:rPr lang="en-US" dirty="0" err="1" smtClean="0"/>
              <a:t>tidak</a:t>
            </a:r>
            <a:r>
              <a:rPr lang="en-US" dirty="0" smtClean="0"/>
              <a:t> </a:t>
            </a:r>
            <a:r>
              <a:rPr lang="en-US" dirty="0" err="1" smtClean="0"/>
              <a:t>bergelombang</a:t>
            </a:r>
            <a:r>
              <a:rPr lang="en-US" dirty="0" smtClean="0"/>
              <a:t> </a:t>
            </a:r>
            <a:r>
              <a:rPr lang="en-US" dirty="0" err="1" smtClean="0"/>
              <a:t>dan</a:t>
            </a:r>
            <a:r>
              <a:rPr lang="en-US" dirty="0" smtClean="0"/>
              <a:t> </a:t>
            </a:r>
            <a:r>
              <a:rPr lang="en-US" dirty="0" err="1" smtClean="0"/>
              <a:t>foto</a:t>
            </a:r>
            <a:r>
              <a:rPr lang="en-US" dirty="0" smtClean="0"/>
              <a:t> yang </a:t>
            </a:r>
            <a:r>
              <a:rPr lang="en-US" dirty="0" err="1" smtClean="0"/>
              <a:t>tegak</a:t>
            </a:r>
            <a:r>
              <a:rPr lang="en-US" dirty="0" smtClean="0"/>
              <a:t> </a:t>
            </a:r>
            <a:r>
              <a:rPr lang="en-US" dirty="0" err="1" smtClean="0"/>
              <a:t>lurus</a:t>
            </a:r>
            <a:r>
              <a:rPr lang="en-US" dirty="0" smtClean="0"/>
              <a:t> </a:t>
            </a:r>
            <a:r>
              <a:rPr lang="en-US" dirty="0" err="1" smtClean="0"/>
              <a:t>maka</a:t>
            </a:r>
            <a:r>
              <a:rPr lang="en-US" dirty="0" smtClean="0"/>
              <a:t> </a:t>
            </a:r>
            <a:r>
              <a:rPr lang="en-US" dirty="0" err="1" smtClean="0"/>
              <a:t>dapat</a:t>
            </a:r>
            <a:r>
              <a:rPr lang="en-US" dirty="0" smtClean="0"/>
              <a:t> </a:t>
            </a:r>
            <a:r>
              <a:rPr lang="en-US" dirty="0" err="1" smtClean="0"/>
              <a:t>menampilkan</a:t>
            </a:r>
            <a:r>
              <a:rPr lang="en-US" dirty="0" smtClean="0"/>
              <a:t> value </a:t>
            </a:r>
            <a:r>
              <a:rPr lang="en-US" dirty="0" err="1" smtClean="0"/>
              <a:t>sesuai</a:t>
            </a:r>
            <a:r>
              <a:rPr lang="en-US" dirty="0" smtClean="0"/>
              <a:t> </a:t>
            </a:r>
            <a:r>
              <a:rPr lang="en-US" dirty="0" err="1" smtClean="0"/>
              <a:t>dengan</a:t>
            </a:r>
            <a:r>
              <a:rPr lang="en-US" dirty="0" smtClean="0"/>
              <a:t> ground truth </a:t>
            </a:r>
            <a:r>
              <a:rPr lang="en-US" dirty="0" err="1" smtClean="0"/>
              <a:t>dengan</a:t>
            </a:r>
            <a:r>
              <a:rPr lang="en-US" dirty="0" smtClean="0"/>
              <a:t> </a:t>
            </a:r>
            <a:r>
              <a:rPr lang="en-US" dirty="0" err="1" smtClean="0"/>
              <a:t>akurasi</a:t>
            </a:r>
            <a:r>
              <a:rPr lang="en-US" dirty="0" smtClean="0"/>
              <a:t> 80%</a:t>
            </a:r>
          </a:p>
          <a:p>
            <a:endParaRPr lang="en-US" dirty="0"/>
          </a:p>
          <a:p>
            <a:r>
              <a:rPr lang="en-US" dirty="0" smtClean="0"/>
              <a:t>~ </a:t>
            </a:r>
            <a:r>
              <a:rPr lang="en-US" dirty="0" err="1" smtClean="0"/>
              <a:t>Terdapat</a:t>
            </a:r>
            <a:r>
              <a:rPr lang="en-US" dirty="0" smtClean="0"/>
              <a:t> </a:t>
            </a:r>
            <a:r>
              <a:rPr lang="en-US" dirty="0" err="1" smtClean="0"/>
              <a:t>foto</a:t>
            </a:r>
            <a:r>
              <a:rPr lang="en-US" dirty="0" smtClean="0"/>
              <a:t> yang </a:t>
            </a:r>
            <a:r>
              <a:rPr lang="en-US" dirty="0" err="1" smtClean="0"/>
              <a:t>diperoleh</a:t>
            </a:r>
            <a:r>
              <a:rPr lang="en-US" dirty="0" smtClean="0"/>
              <a:t> </a:t>
            </a:r>
            <a:r>
              <a:rPr lang="en-US" dirty="0" err="1" smtClean="0"/>
              <a:t>dalam</a:t>
            </a:r>
            <a:r>
              <a:rPr lang="en-US" dirty="0" smtClean="0"/>
              <a:t> STNK </a:t>
            </a:r>
            <a:r>
              <a:rPr lang="en-US" dirty="0" err="1" smtClean="0"/>
              <a:t>dari</a:t>
            </a:r>
            <a:r>
              <a:rPr lang="en-US" dirty="0" smtClean="0"/>
              <a:t> </a:t>
            </a:r>
            <a:r>
              <a:rPr lang="en-US" dirty="0" err="1" smtClean="0"/>
              <a:t>kasus</a:t>
            </a:r>
            <a:r>
              <a:rPr lang="en-US" dirty="0" smtClean="0"/>
              <a:t> </a:t>
            </a:r>
            <a:r>
              <a:rPr lang="en-US" dirty="0" err="1" smtClean="0"/>
              <a:t>tidak</a:t>
            </a:r>
            <a:r>
              <a:rPr lang="en-US" dirty="0" smtClean="0"/>
              <a:t> </a:t>
            </a:r>
            <a:r>
              <a:rPr lang="en-US" dirty="0" err="1" smtClean="0"/>
              <a:t>terdapat</a:t>
            </a:r>
            <a:r>
              <a:rPr lang="en-US" dirty="0" smtClean="0"/>
              <a:t> noise </a:t>
            </a:r>
            <a:r>
              <a:rPr lang="en-US" dirty="0" err="1" smtClean="0"/>
              <a:t>yaitu</a:t>
            </a:r>
            <a:r>
              <a:rPr lang="en-US" dirty="0" smtClean="0"/>
              <a:t> </a:t>
            </a:r>
            <a:r>
              <a:rPr lang="en-US" dirty="0" err="1" smtClean="0"/>
              <a:t>tidak</a:t>
            </a:r>
            <a:r>
              <a:rPr lang="en-US" dirty="0" smtClean="0"/>
              <a:t> </a:t>
            </a:r>
            <a:r>
              <a:rPr lang="en-US" dirty="0" err="1" smtClean="0"/>
              <a:t>bercahaya</a:t>
            </a:r>
            <a:r>
              <a:rPr lang="en-US" dirty="0" smtClean="0"/>
              <a:t>, </a:t>
            </a:r>
            <a:r>
              <a:rPr lang="en-US" dirty="0" err="1" smtClean="0"/>
              <a:t>tidak</a:t>
            </a:r>
            <a:r>
              <a:rPr lang="en-US" dirty="0" smtClean="0"/>
              <a:t> </a:t>
            </a:r>
            <a:r>
              <a:rPr lang="en-US" dirty="0" err="1" smtClean="0"/>
              <a:t>bergelombang</a:t>
            </a:r>
            <a:r>
              <a:rPr lang="en-US" dirty="0"/>
              <a:t> </a:t>
            </a:r>
            <a:r>
              <a:rPr lang="en-US" dirty="0" err="1" smtClean="0"/>
              <a:t>dan</a:t>
            </a:r>
            <a:r>
              <a:rPr lang="en-US" dirty="0" smtClean="0"/>
              <a:t> </a:t>
            </a:r>
            <a:r>
              <a:rPr lang="en-US" dirty="0" err="1" smtClean="0"/>
              <a:t>foto</a:t>
            </a:r>
            <a:r>
              <a:rPr lang="en-US" dirty="0" smtClean="0"/>
              <a:t> yang </a:t>
            </a:r>
            <a:r>
              <a:rPr lang="en-US" dirty="0" err="1" smtClean="0"/>
              <a:t>tegak</a:t>
            </a:r>
            <a:r>
              <a:rPr lang="en-US" dirty="0" smtClean="0"/>
              <a:t> </a:t>
            </a:r>
            <a:r>
              <a:rPr lang="en-US" dirty="0" err="1" smtClean="0"/>
              <a:t>lurus</a:t>
            </a:r>
            <a:r>
              <a:rPr lang="en-US" dirty="0" smtClean="0"/>
              <a:t> </a:t>
            </a:r>
            <a:r>
              <a:rPr lang="en-US" dirty="0" err="1" smtClean="0"/>
              <a:t>menampilkan</a:t>
            </a:r>
            <a:r>
              <a:rPr lang="en-US" dirty="0" smtClean="0"/>
              <a:t> </a:t>
            </a:r>
            <a:r>
              <a:rPr lang="en-US" dirty="0" smtClean="0"/>
              <a:t>value </a:t>
            </a:r>
            <a:r>
              <a:rPr lang="en-US" dirty="0" err="1" smtClean="0"/>
              <a:t>kurang</a:t>
            </a:r>
            <a:r>
              <a:rPr lang="en-US" dirty="0" smtClean="0"/>
              <a:t> </a:t>
            </a:r>
            <a:r>
              <a:rPr lang="en-US" dirty="0" err="1" smtClean="0"/>
              <a:t>sesuai</a:t>
            </a:r>
            <a:r>
              <a:rPr lang="en-US" dirty="0" smtClean="0"/>
              <a:t> </a:t>
            </a:r>
            <a:r>
              <a:rPr lang="en-US" dirty="0" err="1" smtClean="0"/>
              <a:t>dengan</a:t>
            </a:r>
            <a:r>
              <a:rPr lang="en-US" dirty="0" smtClean="0"/>
              <a:t> ground truth </a:t>
            </a:r>
            <a:r>
              <a:rPr lang="en-US" dirty="0" err="1" smtClean="0"/>
              <a:t>dengan</a:t>
            </a:r>
            <a:r>
              <a:rPr lang="en-US" dirty="0" smtClean="0"/>
              <a:t> </a:t>
            </a:r>
            <a:r>
              <a:rPr lang="en-US" dirty="0" err="1" smtClean="0"/>
              <a:t>akurasi</a:t>
            </a:r>
            <a:r>
              <a:rPr lang="en-US" dirty="0" smtClean="0"/>
              <a:t> </a:t>
            </a:r>
            <a:r>
              <a:rPr lang="en-US" dirty="0" err="1" smtClean="0"/>
              <a:t>dibawah</a:t>
            </a:r>
            <a:r>
              <a:rPr lang="en-US" dirty="0" smtClean="0"/>
              <a:t> 80%</a:t>
            </a:r>
          </a:p>
          <a:p>
            <a:endParaRPr lang="en-US" dirty="0" smtClean="0"/>
          </a:p>
        </p:txBody>
      </p:sp>
    </p:spTree>
    <p:extLst>
      <p:ext uri="{BB962C8B-B14F-4D97-AF65-F5344CB8AC3E}">
        <p14:creationId xmlns:p14="http://schemas.microsoft.com/office/powerpoint/2010/main" val="2065890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51" y="216817"/>
            <a:ext cx="11748940" cy="6463308"/>
          </a:xfrm>
          <a:prstGeom prst="rect">
            <a:avLst/>
          </a:prstGeom>
        </p:spPr>
        <p:txBody>
          <a:bodyPr wrap="square">
            <a:spAutoFit/>
          </a:bodyPr>
          <a:lstStyle/>
          <a:p>
            <a:r>
              <a:rPr lang="en-US" dirty="0"/>
              <a:t>Key Notes:</a:t>
            </a:r>
          </a:p>
          <a:p>
            <a:endParaRPr lang="en-US" dirty="0"/>
          </a:p>
          <a:p>
            <a:r>
              <a:rPr lang="en-US" dirty="0"/>
              <a:t>- Model </a:t>
            </a:r>
            <a:r>
              <a:rPr lang="en-US" dirty="0" err="1"/>
              <a:t>baru</a:t>
            </a:r>
            <a:r>
              <a:rPr lang="en-US" dirty="0"/>
              <a:t> (Object)</a:t>
            </a:r>
          </a:p>
          <a:p>
            <a:r>
              <a:rPr lang="en-US" dirty="0"/>
              <a:t>- </a:t>
            </a:r>
            <a:r>
              <a:rPr lang="en-US" dirty="0" err="1"/>
              <a:t>Kasus</a:t>
            </a:r>
            <a:r>
              <a:rPr lang="en-US" dirty="0"/>
              <a:t> </a:t>
            </a:r>
            <a:r>
              <a:rPr lang="en-US" dirty="0" err="1"/>
              <a:t>deteksi</a:t>
            </a:r>
            <a:r>
              <a:rPr lang="en-US" dirty="0"/>
              <a:t> </a:t>
            </a:r>
            <a:r>
              <a:rPr lang="en-US" dirty="0" err="1"/>
              <a:t>lecet</a:t>
            </a:r>
            <a:r>
              <a:rPr lang="en-US" dirty="0"/>
              <a:t> di </a:t>
            </a:r>
            <a:r>
              <a:rPr lang="en-US" dirty="0" err="1"/>
              <a:t>hp</a:t>
            </a:r>
            <a:r>
              <a:rPr lang="en-US" dirty="0"/>
              <a:t> (Property)</a:t>
            </a:r>
          </a:p>
          <a:p>
            <a:r>
              <a:rPr lang="en-US" dirty="0"/>
              <a:t>- </a:t>
            </a:r>
            <a:r>
              <a:rPr lang="en-US" dirty="0" err="1"/>
              <a:t>Baik</a:t>
            </a:r>
            <a:r>
              <a:rPr lang="en-US" dirty="0"/>
              <a:t> : </a:t>
            </a:r>
            <a:r>
              <a:rPr lang="en-US" dirty="0" err="1"/>
              <a:t>Definisinya</a:t>
            </a:r>
            <a:r>
              <a:rPr lang="en-US" dirty="0"/>
              <a:t> </a:t>
            </a:r>
          </a:p>
          <a:p>
            <a:r>
              <a:rPr lang="en-US" dirty="0"/>
              <a:t>- </a:t>
            </a:r>
            <a:r>
              <a:rPr lang="en-US" dirty="0" err="1"/>
              <a:t>Akurat</a:t>
            </a:r>
            <a:r>
              <a:rPr lang="en-US" dirty="0"/>
              <a:t> : 95% data </a:t>
            </a:r>
            <a:r>
              <a:rPr lang="en-US" dirty="0" err="1"/>
              <a:t>lecet</a:t>
            </a:r>
            <a:r>
              <a:rPr lang="en-US" dirty="0"/>
              <a:t> </a:t>
            </a:r>
            <a:r>
              <a:rPr lang="en-US" dirty="0" err="1"/>
              <a:t>foto</a:t>
            </a:r>
            <a:r>
              <a:rPr lang="en-US" dirty="0"/>
              <a:t> </a:t>
            </a:r>
            <a:r>
              <a:rPr lang="en-US" dirty="0" err="1"/>
              <a:t>hp</a:t>
            </a:r>
            <a:r>
              <a:rPr lang="en-US" dirty="0"/>
              <a:t> </a:t>
            </a:r>
            <a:r>
              <a:rPr lang="en-US" dirty="0" err="1" smtClean="0"/>
              <a:t>terbaca</a:t>
            </a:r>
            <a:endParaRPr lang="en-US" dirty="0"/>
          </a:p>
          <a:p>
            <a:endParaRPr lang="en-US" dirty="0"/>
          </a:p>
          <a:p>
            <a:r>
              <a:rPr lang="en-US" dirty="0" err="1"/>
              <a:t>Hipotesis</a:t>
            </a:r>
            <a:r>
              <a:rPr lang="en-US" dirty="0"/>
              <a:t> : Model </a:t>
            </a:r>
            <a:r>
              <a:rPr lang="en-US" dirty="0" err="1"/>
              <a:t>baru</a:t>
            </a:r>
            <a:r>
              <a:rPr lang="en-US" dirty="0"/>
              <a:t> </a:t>
            </a:r>
            <a:r>
              <a:rPr lang="en-US" dirty="0" err="1"/>
              <a:t>dari</a:t>
            </a:r>
            <a:r>
              <a:rPr lang="en-US" dirty="0"/>
              <a:t> </a:t>
            </a:r>
            <a:r>
              <a:rPr lang="en-US" dirty="0" err="1"/>
              <a:t>kasus</a:t>
            </a:r>
            <a:r>
              <a:rPr lang="en-US" dirty="0"/>
              <a:t> </a:t>
            </a:r>
            <a:r>
              <a:rPr lang="en-US" dirty="0" err="1"/>
              <a:t>deteksi</a:t>
            </a:r>
            <a:r>
              <a:rPr lang="en-US" dirty="0"/>
              <a:t> </a:t>
            </a:r>
            <a:r>
              <a:rPr lang="en-US" dirty="0" err="1"/>
              <a:t>lecet</a:t>
            </a:r>
            <a:r>
              <a:rPr lang="en-US" dirty="0"/>
              <a:t> di </a:t>
            </a:r>
            <a:r>
              <a:rPr lang="en-US" dirty="0" err="1" smtClean="0"/>
              <a:t>hp</a:t>
            </a:r>
            <a:r>
              <a:rPr lang="en-US" dirty="0"/>
              <a:t> </a:t>
            </a:r>
            <a:r>
              <a:rPr lang="en-US" dirty="0" err="1" smtClean="0"/>
              <a:t>benar</a:t>
            </a:r>
            <a:r>
              <a:rPr lang="en-US" dirty="0" smtClean="0"/>
              <a:t> </a:t>
            </a:r>
            <a:r>
              <a:rPr lang="en-US" dirty="0" err="1"/>
              <a:t>mendeteksi</a:t>
            </a:r>
            <a:r>
              <a:rPr lang="en-US" dirty="0"/>
              <a:t> 95% data </a:t>
            </a:r>
            <a:r>
              <a:rPr lang="en-US" dirty="0" err="1"/>
              <a:t>lecet</a:t>
            </a:r>
            <a:r>
              <a:rPr lang="en-US" dirty="0"/>
              <a:t> </a:t>
            </a:r>
            <a:r>
              <a:rPr lang="en-US" dirty="0" err="1"/>
              <a:t>foto</a:t>
            </a:r>
            <a:r>
              <a:rPr lang="en-US" dirty="0"/>
              <a:t> hp.</a:t>
            </a:r>
          </a:p>
          <a:p>
            <a:endParaRPr lang="en-US" dirty="0"/>
          </a:p>
          <a:p>
            <a:r>
              <a:rPr lang="en-US" dirty="0"/>
              <a:t>Conclusion : Model </a:t>
            </a:r>
            <a:r>
              <a:rPr lang="en-US" dirty="0" err="1"/>
              <a:t>baru</a:t>
            </a:r>
            <a:r>
              <a:rPr lang="en-US" dirty="0"/>
              <a:t> yang </a:t>
            </a:r>
            <a:r>
              <a:rPr lang="en-US" dirty="0" err="1"/>
              <a:t>sudah</a:t>
            </a:r>
            <a:r>
              <a:rPr lang="en-US" dirty="0"/>
              <a:t> </a:t>
            </a:r>
            <a:r>
              <a:rPr lang="en-US" dirty="0" err="1"/>
              <a:t>dicoba</a:t>
            </a:r>
            <a:r>
              <a:rPr lang="en-US" dirty="0"/>
              <a:t> </a:t>
            </a:r>
            <a:r>
              <a:rPr lang="en-US" dirty="0" err="1"/>
              <a:t>lebih</a:t>
            </a:r>
            <a:r>
              <a:rPr lang="en-US" dirty="0"/>
              <a:t> </a:t>
            </a:r>
            <a:r>
              <a:rPr lang="en-US" dirty="0" err="1"/>
              <a:t>baik</a:t>
            </a:r>
            <a:r>
              <a:rPr lang="en-US" dirty="0"/>
              <a:t> </a:t>
            </a:r>
            <a:r>
              <a:rPr lang="en-US" dirty="0" err="1"/>
              <a:t>dari</a:t>
            </a:r>
            <a:r>
              <a:rPr lang="en-US" dirty="0"/>
              <a:t> model </a:t>
            </a:r>
            <a:r>
              <a:rPr lang="en-US" dirty="0" err="1"/>
              <a:t>kasus</a:t>
            </a:r>
            <a:r>
              <a:rPr lang="en-US" dirty="0"/>
              <a:t> </a:t>
            </a:r>
            <a:r>
              <a:rPr lang="en-US" dirty="0" err="1"/>
              <a:t>deteksi</a:t>
            </a:r>
            <a:r>
              <a:rPr lang="en-US" dirty="0"/>
              <a:t> </a:t>
            </a:r>
            <a:r>
              <a:rPr lang="en-US" dirty="0" err="1"/>
              <a:t>lecet</a:t>
            </a:r>
            <a:r>
              <a:rPr lang="en-US" dirty="0"/>
              <a:t> di </a:t>
            </a:r>
            <a:r>
              <a:rPr lang="en-US" dirty="0" err="1"/>
              <a:t>hp</a:t>
            </a:r>
            <a:r>
              <a:rPr lang="en-US" dirty="0"/>
              <a:t> </a:t>
            </a:r>
            <a:r>
              <a:rPr lang="en-US" dirty="0" err="1"/>
              <a:t>sebelumnya</a:t>
            </a:r>
            <a:endParaRPr lang="en-US" dirty="0"/>
          </a:p>
          <a:p>
            <a:endParaRPr lang="en-US" dirty="0"/>
          </a:p>
          <a:p>
            <a:r>
              <a:rPr lang="en-US" dirty="0"/>
              <a:t>Statement : </a:t>
            </a:r>
            <a:r>
              <a:rPr lang="en-US" dirty="0" err="1"/>
              <a:t>Jika</a:t>
            </a:r>
            <a:r>
              <a:rPr lang="en-US" dirty="0"/>
              <a:t> model </a:t>
            </a:r>
            <a:r>
              <a:rPr lang="en-US" dirty="0" err="1"/>
              <a:t>baru</a:t>
            </a:r>
            <a:r>
              <a:rPr lang="en-US" dirty="0"/>
              <a:t> </a:t>
            </a:r>
            <a:r>
              <a:rPr lang="en-US" dirty="0" err="1"/>
              <a:t>dari</a:t>
            </a:r>
            <a:r>
              <a:rPr lang="en-US" dirty="0"/>
              <a:t> </a:t>
            </a:r>
            <a:r>
              <a:rPr lang="en-US" dirty="0" err="1"/>
              <a:t>kasus</a:t>
            </a:r>
            <a:r>
              <a:rPr lang="en-US" dirty="0"/>
              <a:t> </a:t>
            </a:r>
            <a:r>
              <a:rPr lang="en-US" dirty="0" err="1"/>
              <a:t>deteksi</a:t>
            </a:r>
            <a:r>
              <a:rPr lang="en-US" dirty="0"/>
              <a:t> </a:t>
            </a:r>
            <a:r>
              <a:rPr lang="en-US" dirty="0" err="1"/>
              <a:t>lecet</a:t>
            </a:r>
            <a:r>
              <a:rPr lang="en-US" dirty="0"/>
              <a:t> di </a:t>
            </a:r>
            <a:r>
              <a:rPr lang="en-US" dirty="0" err="1"/>
              <a:t>hp</a:t>
            </a:r>
            <a:r>
              <a:rPr lang="en-US" dirty="0"/>
              <a:t> </a:t>
            </a:r>
            <a:r>
              <a:rPr lang="en-US" dirty="0" err="1"/>
              <a:t>benar</a:t>
            </a:r>
            <a:r>
              <a:rPr lang="en-US" dirty="0"/>
              <a:t> </a:t>
            </a:r>
            <a:r>
              <a:rPr lang="en-US" dirty="0" err="1"/>
              <a:t>mendeteksi</a:t>
            </a:r>
            <a:r>
              <a:rPr lang="en-US" dirty="0"/>
              <a:t> 95% data </a:t>
            </a:r>
            <a:r>
              <a:rPr lang="en-US" dirty="0" err="1"/>
              <a:t>lecet</a:t>
            </a:r>
            <a:r>
              <a:rPr lang="en-US" dirty="0"/>
              <a:t> </a:t>
            </a:r>
            <a:r>
              <a:rPr lang="en-US" dirty="0" err="1"/>
              <a:t>foto</a:t>
            </a:r>
            <a:r>
              <a:rPr lang="en-US" dirty="0"/>
              <a:t> </a:t>
            </a:r>
            <a:r>
              <a:rPr lang="en-US" dirty="0" err="1"/>
              <a:t>hp</a:t>
            </a:r>
            <a:r>
              <a:rPr lang="en-US" dirty="0"/>
              <a:t>, </a:t>
            </a:r>
            <a:r>
              <a:rPr lang="en-US" dirty="0" err="1"/>
              <a:t>maka</a:t>
            </a:r>
            <a:r>
              <a:rPr lang="en-US" dirty="0"/>
              <a:t> model </a:t>
            </a:r>
            <a:r>
              <a:rPr lang="en-US" dirty="0" err="1"/>
              <a:t>baru</a:t>
            </a:r>
            <a:r>
              <a:rPr lang="en-US" dirty="0"/>
              <a:t> yang </a:t>
            </a:r>
            <a:r>
              <a:rPr lang="en-US" dirty="0" err="1"/>
              <a:t>sudah</a:t>
            </a:r>
            <a:r>
              <a:rPr lang="en-US" dirty="0"/>
              <a:t> </a:t>
            </a:r>
            <a:r>
              <a:rPr lang="en-US" dirty="0" err="1"/>
              <a:t>dicoba</a:t>
            </a:r>
            <a:r>
              <a:rPr lang="en-US" dirty="0"/>
              <a:t> </a:t>
            </a:r>
            <a:r>
              <a:rPr lang="en-US" dirty="0" err="1"/>
              <a:t>lebih</a:t>
            </a:r>
            <a:r>
              <a:rPr lang="en-US" dirty="0"/>
              <a:t> </a:t>
            </a:r>
            <a:r>
              <a:rPr lang="en-US" dirty="0" err="1"/>
              <a:t>baik</a:t>
            </a:r>
            <a:r>
              <a:rPr lang="en-US" dirty="0"/>
              <a:t> </a:t>
            </a:r>
            <a:r>
              <a:rPr lang="en-US" dirty="0" err="1"/>
              <a:t>dari</a:t>
            </a:r>
            <a:r>
              <a:rPr lang="en-US" dirty="0"/>
              <a:t> model </a:t>
            </a:r>
            <a:r>
              <a:rPr lang="en-US" dirty="0" err="1"/>
              <a:t>kasus</a:t>
            </a:r>
            <a:r>
              <a:rPr lang="en-US" dirty="0"/>
              <a:t> </a:t>
            </a:r>
            <a:r>
              <a:rPr lang="en-US" dirty="0" err="1"/>
              <a:t>deteksi</a:t>
            </a:r>
            <a:r>
              <a:rPr lang="en-US" dirty="0"/>
              <a:t> </a:t>
            </a:r>
            <a:r>
              <a:rPr lang="en-US" dirty="0" err="1"/>
              <a:t>lecet</a:t>
            </a:r>
            <a:r>
              <a:rPr lang="en-US" dirty="0"/>
              <a:t> di </a:t>
            </a:r>
            <a:r>
              <a:rPr lang="en-US" dirty="0" err="1"/>
              <a:t>hp</a:t>
            </a:r>
            <a:r>
              <a:rPr lang="en-US" dirty="0"/>
              <a:t> </a:t>
            </a:r>
            <a:r>
              <a:rPr lang="en-US" dirty="0" err="1"/>
              <a:t>sebelumnya</a:t>
            </a:r>
            <a:r>
              <a:rPr lang="en-US" dirty="0"/>
              <a:t>.</a:t>
            </a:r>
          </a:p>
          <a:p>
            <a:endParaRPr lang="en-US" dirty="0"/>
          </a:p>
          <a:p>
            <a:endParaRPr lang="en-US" dirty="0"/>
          </a:p>
          <a:p>
            <a:r>
              <a:rPr lang="en-US" dirty="0" err="1"/>
              <a:t>Jika</a:t>
            </a:r>
            <a:r>
              <a:rPr lang="en-US" dirty="0"/>
              <a:t> model </a:t>
            </a:r>
            <a:r>
              <a:rPr lang="en-US" dirty="0" err="1"/>
              <a:t>baru</a:t>
            </a:r>
            <a:r>
              <a:rPr lang="en-US" dirty="0"/>
              <a:t> </a:t>
            </a:r>
            <a:r>
              <a:rPr lang="en-US" dirty="0" err="1"/>
              <a:t>dari</a:t>
            </a:r>
            <a:r>
              <a:rPr lang="en-US" dirty="0"/>
              <a:t> </a:t>
            </a:r>
            <a:r>
              <a:rPr lang="en-US" dirty="0" err="1"/>
              <a:t>kasus</a:t>
            </a:r>
            <a:r>
              <a:rPr lang="en-US" dirty="0"/>
              <a:t> </a:t>
            </a:r>
            <a:r>
              <a:rPr lang="en-US" dirty="0" err="1"/>
              <a:t>deteksi</a:t>
            </a:r>
            <a:r>
              <a:rPr lang="en-US" dirty="0"/>
              <a:t> </a:t>
            </a:r>
            <a:r>
              <a:rPr lang="en-US" dirty="0" err="1"/>
              <a:t>lecet</a:t>
            </a:r>
            <a:r>
              <a:rPr lang="en-US" dirty="0"/>
              <a:t> di </a:t>
            </a:r>
            <a:r>
              <a:rPr lang="en-US" dirty="0" err="1"/>
              <a:t>hp</a:t>
            </a:r>
            <a:r>
              <a:rPr lang="en-US" dirty="0"/>
              <a:t> </a:t>
            </a:r>
            <a:r>
              <a:rPr lang="en-US" dirty="0" err="1"/>
              <a:t>benar</a:t>
            </a:r>
            <a:r>
              <a:rPr lang="en-US" dirty="0"/>
              <a:t> </a:t>
            </a:r>
            <a:r>
              <a:rPr lang="en-US" dirty="0" err="1"/>
              <a:t>mendeteksi</a:t>
            </a:r>
            <a:r>
              <a:rPr lang="en-US" dirty="0"/>
              <a:t> 95% data </a:t>
            </a:r>
            <a:r>
              <a:rPr lang="en-US" dirty="0" err="1"/>
              <a:t>lecet</a:t>
            </a:r>
            <a:r>
              <a:rPr lang="en-US" dirty="0"/>
              <a:t> </a:t>
            </a:r>
            <a:r>
              <a:rPr lang="en-US" dirty="0" err="1"/>
              <a:t>foto</a:t>
            </a:r>
            <a:r>
              <a:rPr lang="en-US" dirty="0"/>
              <a:t> </a:t>
            </a:r>
            <a:r>
              <a:rPr lang="en-US" dirty="0" err="1"/>
              <a:t>hp</a:t>
            </a:r>
            <a:r>
              <a:rPr lang="en-US" dirty="0"/>
              <a:t>, </a:t>
            </a:r>
            <a:r>
              <a:rPr lang="en-US" dirty="0" err="1"/>
              <a:t>maka</a:t>
            </a:r>
            <a:r>
              <a:rPr lang="en-US" dirty="0"/>
              <a:t> model </a:t>
            </a:r>
            <a:r>
              <a:rPr lang="en-US" dirty="0" err="1"/>
              <a:t>baru</a:t>
            </a:r>
            <a:r>
              <a:rPr lang="en-US" dirty="0"/>
              <a:t> yang </a:t>
            </a:r>
            <a:r>
              <a:rPr lang="en-US" dirty="0" err="1"/>
              <a:t>sudah</a:t>
            </a:r>
            <a:r>
              <a:rPr lang="en-US" dirty="0"/>
              <a:t> </a:t>
            </a:r>
            <a:r>
              <a:rPr lang="en-US" dirty="0" err="1"/>
              <a:t>dicoba</a:t>
            </a:r>
            <a:r>
              <a:rPr lang="en-US" dirty="0"/>
              <a:t> </a:t>
            </a:r>
            <a:r>
              <a:rPr lang="en-US" dirty="0" err="1"/>
              <a:t>lebih</a:t>
            </a:r>
            <a:r>
              <a:rPr lang="en-US" dirty="0"/>
              <a:t> </a:t>
            </a:r>
            <a:r>
              <a:rPr lang="en-US" dirty="0" err="1"/>
              <a:t>baik</a:t>
            </a:r>
            <a:r>
              <a:rPr lang="en-US" dirty="0"/>
              <a:t> </a:t>
            </a:r>
            <a:r>
              <a:rPr lang="en-US" dirty="0" err="1"/>
              <a:t>dari</a:t>
            </a:r>
            <a:r>
              <a:rPr lang="en-US" dirty="0"/>
              <a:t> model </a:t>
            </a:r>
            <a:r>
              <a:rPr lang="en-US" dirty="0" err="1"/>
              <a:t>kasus</a:t>
            </a:r>
            <a:r>
              <a:rPr lang="en-US" dirty="0"/>
              <a:t> </a:t>
            </a:r>
            <a:r>
              <a:rPr lang="en-US" dirty="0" err="1"/>
              <a:t>deteksi</a:t>
            </a:r>
            <a:r>
              <a:rPr lang="en-US" dirty="0"/>
              <a:t> </a:t>
            </a:r>
            <a:r>
              <a:rPr lang="en-US" dirty="0" err="1"/>
              <a:t>lecet</a:t>
            </a:r>
            <a:r>
              <a:rPr lang="en-US" dirty="0"/>
              <a:t> di </a:t>
            </a:r>
            <a:r>
              <a:rPr lang="en-US" dirty="0" err="1"/>
              <a:t>hp</a:t>
            </a:r>
            <a:r>
              <a:rPr lang="en-US" dirty="0"/>
              <a:t> </a:t>
            </a:r>
            <a:r>
              <a:rPr lang="en-US" dirty="0" err="1"/>
              <a:t>sebelumnya</a:t>
            </a:r>
            <a:r>
              <a:rPr lang="en-US" dirty="0"/>
              <a:t>.</a:t>
            </a:r>
          </a:p>
          <a:p>
            <a:endParaRPr lang="en-US" dirty="0"/>
          </a:p>
          <a:p>
            <a:r>
              <a:rPr lang="en-US" dirty="0"/>
              <a:t>a. model </a:t>
            </a:r>
            <a:r>
              <a:rPr lang="en-US" dirty="0" err="1"/>
              <a:t>baru</a:t>
            </a:r>
            <a:r>
              <a:rPr lang="en-US" dirty="0"/>
              <a:t> </a:t>
            </a:r>
            <a:r>
              <a:rPr lang="en-US" dirty="0" err="1"/>
              <a:t>dari</a:t>
            </a:r>
            <a:r>
              <a:rPr lang="en-US" dirty="0"/>
              <a:t> </a:t>
            </a:r>
            <a:r>
              <a:rPr lang="en-US" dirty="0" err="1"/>
              <a:t>kasus</a:t>
            </a:r>
            <a:r>
              <a:rPr lang="en-US" dirty="0"/>
              <a:t> </a:t>
            </a:r>
            <a:r>
              <a:rPr lang="en-US" dirty="0" err="1"/>
              <a:t>deteksi</a:t>
            </a:r>
            <a:r>
              <a:rPr lang="en-US" dirty="0"/>
              <a:t> </a:t>
            </a:r>
            <a:r>
              <a:rPr lang="en-US" dirty="0" err="1"/>
              <a:t>lecet</a:t>
            </a:r>
            <a:r>
              <a:rPr lang="en-US" dirty="0"/>
              <a:t> di </a:t>
            </a:r>
            <a:r>
              <a:rPr lang="en-US" dirty="0" err="1"/>
              <a:t>hp</a:t>
            </a:r>
            <a:r>
              <a:rPr lang="en-US" dirty="0"/>
              <a:t> </a:t>
            </a:r>
            <a:r>
              <a:rPr lang="en-US" dirty="0" err="1"/>
              <a:t>benar</a:t>
            </a:r>
            <a:r>
              <a:rPr lang="en-US" dirty="0"/>
              <a:t> </a:t>
            </a:r>
            <a:r>
              <a:rPr lang="en-US" dirty="0" err="1"/>
              <a:t>mendeteksi</a:t>
            </a:r>
            <a:r>
              <a:rPr lang="en-US" dirty="0"/>
              <a:t> 95% data </a:t>
            </a:r>
            <a:r>
              <a:rPr lang="en-US" dirty="0" err="1"/>
              <a:t>lecet</a:t>
            </a:r>
            <a:r>
              <a:rPr lang="en-US" dirty="0"/>
              <a:t> </a:t>
            </a:r>
            <a:r>
              <a:rPr lang="en-US" dirty="0" err="1"/>
              <a:t>foto</a:t>
            </a:r>
            <a:r>
              <a:rPr lang="en-US" dirty="0"/>
              <a:t> </a:t>
            </a:r>
            <a:r>
              <a:rPr lang="en-US" dirty="0" err="1"/>
              <a:t>hp</a:t>
            </a:r>
            <a:endParaRPr lang="en-US" dirty="0"/>
          </a:p>
          <a:p>
            <a:endParaRPr lang="en-US" dirty="0"/>
          </a:p>
          <a:p>
            <a:r>
              <a:rPr lang="en-US" dirty="0"/>
              <a:t>b. model </a:t>
            </a:r>
            <a:r>
              <a:rPr lang="en-US" dirty="0" err="1"/>
              <a:t>baru</a:t>
            </a:r>
            <a:r>
              <a:rPr lang="en-US" dirty="0"/>
              <a:t> yang </a:t>
            </a:r>
            <a:r>
              <a:rPr lang="en-US" dirty="0" err="1"/>
              <a:t>sudah</a:t>
            </a:r>
            <a:r>
              <a:rPr lang="en-US" dirty="0"/>
              <a:t> </a:t>
            </a:r>
            <a:r>
              <a:rPr lang="en-US" dirty="0" err="1"/>
              <a:t>dicoba</a:t>
            </a:r>
            <a:r>
              <a:rPr lang="en-US" dirty="0"/>
              <a:t> </a:t>
            </a:r>
            <a:r>
              <a:rPr lang="en-US" dirty="0" err="1"/>
              <a:t>lebih</a:t>
            </a:r>
            <a:r>
              <a:rPr lang="en-US" dirty="0"/>
              <a:t> </a:t>
            </a:r>
            <a:r>
              <a:rPr lang="en-US" dirty="0" err="1"/>
              <a:t>baik</a:t>
            </a:r>
            <a:r>
              <a:rPr lang="en-US" dirty="0"/>
              <a:t> </a:t>
            </a:r>
            <a:r>
              <a:rPr lang="en-US" dirty="0" err="1"/>
              <a:t>dari</a:t>
            </a:r>
            <a:r>
              <a:rPr lang="en-US" dirty="0"/>
              <a:t> model </a:t>
            </a:r>
            <a:r>
              <a:rPr lang="en-US" dirty="0" err="1"/>
              <a:t>kasus</a:t>
            </a:r>
            <a:r>
              <a:rPr lang="en-US" dirty="0"/>
              <a:t> </a:t>
            </a:r>
            <a:r>
              <a:rPr lang="en-US" dirty="0" err="1"/>
              <a:t>deteksi</a:t>
            </a:r>
            <a:r>
              <a:rPr lang="en-US" dirty="0"/>
              <a:t> </a:t>
            </a:r>
            <a:r>
              <a:rPr lang="en-US" dirty="0" err="1"/>
              <a:t>lecet</a:t>
            </a:r>
            <a:r>
              <a:rPr lang="en-US" dirty="0"/>
              <a:t> di </a:t>
            </a:r>
            <a:r>
              <a:rPr lang="en-US" dirty="0" err="1"/>
              <a:t>hp</a:t>
            </a:r>
            <a:r>
              <a:rPr lang="en-US" dirty="0"/>
              <a:t> </a:t>
            </a:r>
            <a:r>
              <a:rPr lang="en-US" dirty="0" err="1"/>
              <a:t>sebelumnya</a:t>
            </a:r>
            <a:endParaRPr lang="en-US" dirty="0"/>
          </a:p>
          <a:p>
            <a:endParaRPr lang="en-US" dirty="0" smtClean="0"/>
          </a:p>
          <a:p>
            <a:r>
              <a:rPr lang="en-US" dirty="0" smtClean="0"/>
              <a:t>Notes : Compare </a:t>
            </a:r>
            <a:r>
              <a:rPr lang="en-US" dirty="0" err="1" smtClean="0"/>
              <a:t>dan</a:t>
            </a:r>
            <a:r>
              <a:rPr lang="en-US" dirty="0" smtClean="0"/>
              <a:t> </a:t>
            </a:r>
            <a:r>
              <a:rPr lang="en-US" dirty="0" err="1" smtClean="0"/>
              <a:t>hubungan</a:t>
            </a:r>
            <a:r>
              <a:rPr lang="en-US" dirty="0" smtClean="0"/>
              <a:t> </a:t>
            </a:r>
            <a:r>
              <a:rPr lang="en-US" dirty="0" err="1" smtClean="0"/>
              <a:t>a,b</a:t>
            </a:r>
            <a:r>
              <a:rPr lang="en-US" dirty="0" smtClean="0"/>
              <a:t>.</a:t>
            </a:r>
            <a:endParaRPr lang="en-US" dirty="0"/>
          </a:p>
        </p:txBody>
      </p:sp>
    </p:spTree>
    <p:extLst>
      <p:ext uri="{BB962C8B-B14F-4D97-AF65-F5344CB8AC3E}">
        <p14:creationId xmlns:p14="http://schemas.microsoft.com/office/powerpoint/2010/main" val="119247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proof?</a:t>
            </a:r>
          </a:p>
        </p:txBody>
      </p:sp>
      <p:sp>
        <p:nvSpPr>
          <p:cNvPr id="3" name="Content Placeholder 2"/>
          <p:cNvSpPr>
            <a:spLocks noGrp="1"/>
          </p:cNvSpPr>
          <p:nvPr>
            <p:ph idx="1"/>
          </p:nvPr>
        </p:nvSpPr>
        <p:spPr/>
        <p:txBody>
          <a:bodyPr/>
          <a:lstStyle/>
          <a:p>
            <a:pPr>
              <a:lnSpc>
                <a:spcPct val="115000"/>
              </a:lnSpc>
              <a:spcAft>
                <a:spcPts val="0"/>
              </a:spcAft>
            </a:pPr>
            <a:r>
              <a:rPr lang="en-US"/>
              <a:t>A </a:t>
            </a:r>
            <a:r>
              <a:rPr lang="en-US" b="1">
                <a:solidFill>
                  <a:schemeClr val="accent5"/>
                </a:solidFill>
              </a:rPr>
              <a:t>proof </a:t>
            </a:r>
            <a:r>
              <a:rPr lang="en-US"/>
              <a:t>is a convincing argument expressed in the language of mathematics that a statement is true.</a:t>
            </a:r>
          </a:p>
          <a:p>
            <a:pPr>
              <a:lnSpc>
                <a:spcPct val="115000"/>
              </a:lnSpc>
              <a:spcAft>
                <a:spcPts val="0"/>
              </a:spcAft>
            </a:pPr>
            <a:r>
              <a:rPr lang="en-US"/>
              <a:t>In mathematics, a </a:t>
            </a:r>
            <a:r>
              <a:rPr lang="en-US" b="1">
                <a:solidFill>
                  <a:schemeClr val="accent5"/>
                </a:solidFill>
              </a:rPr>
              <a:t>statement</a:t>
            </a:r>
            <a:r>
              <a:rPr lang="en-US">
                <a:solidFill>
                  <a:schemeClr val="accent5"/>
                </a:solidFill>
              </a:rPr>
              <a:t> </a:t>
            </a:r>
            <a:r>
              <a:rPr lang="en-US"/>
              <a:t>is a sentence that is either true or false.</a:t>
            </a:r>
          </a:p>
          <a:p>
            <a:pPr lvl="1">
              <a:lnSpc>
                <a:spcPct val="115000"/>
              </a:lnSpc>
              <a:spcAft>
                <a:spcPts val="0"/>
              </a:spcAft>
            </a:pPr>
            <a:r>
              <a:rPr lang="en-US">
                <a:solidFill>
                  <a:schemeClr val="tx1"/>
                </a:solidFill>
              </a:rPr>
              <a:t>Two parallel lines in a plane have the same slope.</a:t>
            </a:r>
          </a:p>
          <a:p>
            <a:pPr lvl="1">
              <a:lnSpc>
                <a:spcPct val="115000"/>
              </a:lnSpc>
              <a:spcAft>
                <a:spcPts val="0"/>
              </a:spcAft>
            </a:pPr>
            <a:r>
              <a:rPr lang="en-US">
                <a:solidFill>
                  <a:schemeClr val="tx1"/>
                </a:solidFill>
              </a:rPr>
              <a:t>1 = 0</a:t>
            </a:r>
          </a:p>
          <a:p>
            <a:pPr>
              <a:lnSpc>
                <a:spcPct val="115000"/>
              </a:lnSpc>
              <a:spcAft>
                <a:spcPts val="0"/>
              </a:spcAft>
            </a:pPr>
            <a:r>
              <a:rPr lang="en-US"/>
              <a:t>A proof should </a:t>
            </a:r>
            <a:r>
              <a:rPr lang="en-US" b="1">
                <a:solidFill>
                  <a:schemeClr val="accent5"/>
                </a:solidFill>
              </a:rPr>
              <a:t>contain enough</a:t>
            </a:r>
            <a:r>
              <a:rPr lang="en-US"/>
              <a:t> mathematical </a:t>
            </a:r>
            <a:r>
              <a:rPr lang="en-US" b="1">
                <a:solidFill>
                  <a:schemeClr val="accent5"/>
                </a:solidFill>
              </a:rPr>
              <a:t>details </a:t>
            </a:r>
            <a:r>
              <a:rPr lang="en-US"/>
              <a:t>to be convincing to the person(s) to whom the proof is </a:t>
            </a:r>
            <a:r>
              <a:rPr lang="en-US" b="1">
                <a:solidFill>
                  <a:schemeClr val="accent5"/>
                </a:solidFill>
              </a:rPr>
              <a:t>addressed</a:t>
            </a: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to prove?</a:t>
            </a:r>
          </a:p>
        </p:txBody>
      </p:sp>
      <p:sp>
        <p:nvSpPr>
          <p:cNvPr id="3" name="Content Placeholder 2"/>
          <p:cNvSpPr>
            <a:spLocks noGrp="1"/>
          </p:cNvSpPr>
          <p:nvPr>
            <p:ph idx="1"/>
          </p:nvPr>
        </p:nvSpPr>
        <p:spPr/>
        <p:txBody>
          <a:bodyPr>
            <a:normAutofit/>
          </a:bodyPr>
          <a:lstStyle/>
          <a:p>
            <a:pPr marL="0" indent="0" algn="l">
              <a:lnSpc>
                <a:spcPct val="115000"/>
              </a:lnSpc>
              <a:spcAft>
                <a:spcPts val="0"/>
              </a:spcAft>
              <a:buNone/>
            </a:pPr>
            <a:r>
              <a:rPr lang="en-US"/>
              <a:t>Given two statements A and B, each of which may be either true or false, a fundamental problem of interest in mathematics is to show that the following </a:t>
            </a:r>
            <a:r>
              <a:rPr lang="en-US" b="1"/>
              <a:t>conditional statement</a:t>
            </a:r>
            <a:r>
              <a:rPr lang="en-US"/>
              <a:t>—</a:t>
            </a:r>
            <a:r>
              <a:rPr lang="en-US" i="1"/>
              <a:t>also called an </a:t>
            </a:r>
            <a:r>
              <a:rPr lang="en-US" b="1" i="1"/>
              <a:t>implication</a:t>
            </a:r>
            <a:r>
              <a:rPr lang="en-US"/>
              <a:t>—is true:</a:t>
            </a:r>
          </a:p>
          <a:p>
            <a:pPr marL="0" indent="0" algn="ctr">
              <a:lnSpc>
                <a:spcPct val="115000"/>
              </a:lnSpc>
              <a:spcAft>
                <a:spcPts val="0"/>
              </a:spcAft>
              <a:buNone/>
            </a:pPr>
            <a:r>
              <a:rPr lang="en-US" b="1">
                <a:solidFill>
                  <a:schemeClr val="accent5"/>
                </a:solidFill>
              </a:rPr>
              <a:t>If A is true, then B is true</a:t>
            </a:r>
          </a:p>
          <a:p>
            <a:pPr marL="0" indent="0" algn="l">
              <a:lnSpc>
                <a:spcPct val="115000"/>
              </a:lnSpc>
              <a:spcAft>
                <a:spcPts val="0"/>
              </a:spcAft>
              <a:buNone/>
            </a:pPr>
            <a:r>
              <a:rPr lang="en-US">
                <a:solidFill>
                  <a:schemeClr val="tx1"/>
                </a:solidFill>
              </a:rPr>
              <a:t>“A implies B” has three components: (1) Statement A called </a:t>
            </a:r>
            <a:r>
              <a:rPr lang="en-US" b="1">
                <a:solidFill>
                  <a:schemeClr val="tx1"/>
                </a:solidFill>
              </a:rPr>
              <a:t>hypothesis</a:t>
            </a:r>
            <a:r>
              <a:rPr lang="en-US">
                <a:solidFill>
                  <a:schemeClr val="tx1"/>
                </a:solidFill>
              </a:rPr>
              <a:t>, (2) Statement B called </a:t>
            </a:r>
            <a:r>
              <a:rPr lang="en-US" b="1">
                <a:solidFill>
                  <a:schemeClr val="tx1"/>
                </a:solidFill>
              </a:rPr>
              <a:t>conclusion</a:t>
            </a:r>
            <a:r>
              <a:rPr lang="en-US">
                <a:solidFill>
                  <a:schemeClr val="tx1"/>
                </a:solidFill>
              </a:rPr>
              <a:t>, and (3) Statement </a:t>
            </a:r>
            <a:r>
              <a:rPr lang="en-US">
                <a:sym typeface="+mn-ea"/>
              </a:rPr>
              <a:t>“A implies B”</a:t>
            </a: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90"/>
              <a:t>When implication statement is true?</a:t>
            </a:r>
          </a:p>
        </p:txBody>
      </p:sp>
      <p:graphicFrame>
        <p:nvGraphicFramePr>
          <p:cNvPr id="4" name="Table 3"/>
          <p:cNvGraphicFramePr/>
          <p:nvPr/>
        </p:nvGraphicFramePr>
        <p:xfrm>
          <a:off x="1828800" y="1691005"/>
          <a:ext cx="8534400" cy="228600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381000">
                <a:tc gridSpan="3">
                  <a:txBody>
                    <a:bodyPr/>
                    <a:lstStyle/>
                    <a:p>
                      <a:pPr algn="ctr">
                        <a:buNone/>
                      </a:pPr>
                      <a:r>
                        <a:rPr lang="en-US">
                          <a:solidFill>
                            <a:schemeClr val="tx1"/>
                          </a:solidFill>
                        </a:rPr>
                        <a:t>The Truth of “A Implies B” </a:t>
                      </a:r>
                      <a:r>
                        <a:rPr lang="en-US" b="0">
                          <a:solidFill>
                            <a:schemeClr val="tx1"/>
                          </a:solidFill>
                        </a:rPr>
                        <a:t>(truth table)</a:t>
                      </a:r>
                    </a:p>
                  </a:txBody>
                  <a:tcPr>
                    <a:lnL>
                      <a:noFill/>
                    </a:lnL>
                    <a:lnR>
                      <a:noFill/>
                    </a:lnR>
                    <a:lnT>
                      <a:noFill/>
                    </a:lnT>
                    <a:lnB w="12700">
                      <a:solidFill>
                        <a:schemeClr val="tx1"/>
                      </a:solidFill>
                      <a:prstDash val="solid"/>
                    </a:lnB>
                    <a:noFill/>
                  </a:tcPr>
                </a:tc>
                <a:tc hMerge="1">
                  <a:txBody>
                    <a:bodyPr/>
                    <a:lstStyle/>
                    <a:p>
                      <a:endParaRPr lang="en-US"/>
                    </a:p>
                  </a:txBody>
                  <a:tcPr>
                    <a:lnL w="12700" cmpd="sng">
                      <a:solidFill>
                        <a:schemeClr val="tx1"/>
                      </a:solidFill>
                      <a:prstDash val="solid"/>
                    </a:lnL>
                    <a:lnR w="12700" cmpd="sng">
                      <a:solidFill>
                        <a:schemeClr val="tx1"/>
                      </a:solidFill>
                      <a:prstDash val="solid"/>
                    </a:lnR>
                    <a:lnT>
                      <a:noFill/>
                    </a:lnT>
                    <a:lnB w="12700">
                      <a:solidFill>
                        <a:schemeClr val="tx1"/>
                      </a:solidFill>
                      <a:prstDash val="solid"/>
                    </a:lnB>
                    <a:noFill/>
                  </a:tcPr>
                </a:tc>
                <a:tc hMerge="1">
                  <a:txBody>
                    <a:bodyPr/>
                    <a:lstStyle/>
                    <a:p>
                      <a:endParaRPr lang="en-US"/>
                    </a:p>
                  </a:txBody>
                  <a:tcPr>
                    <a:lnL w="12700" cmpd="sng">
                      <a:solidFill>
                        <a:schemeClr val="tx1"/>
                      </a:solidFill>
                      <a:prstDash val="solid"/>
                    </a:lnL>
                    <a:lnR>
                      <a:noFill/>
                    </a:lnR>
                    <a:lnT>
                      <a:noFill/>
                    </a:lnT>
                    <a:lnB w="12700">
                      <a:solidFill>
                        <a:schemeClr val="tx1"/>
                      </a:solidFill>
                      <a:prstDash val="solid"/>
                    </a:lnB>
                    <a:noFill/>
                  </a:tcPr>
                </a:tc>
                <a:extLst>
                  <a:ext uri="{0D108BD9-81ED-4DB2-BD59-A6C34878D82A}">
                    <a16:rowId xmlns:a16="http://schemas.microsoft.com/office/drawing/2014/main" val="10000"/>
                  </a:ext>
                </a:extLst>
              </a:tr>
              <a:tr h="381000">
                <a:tc>
                  <a:txBody>
                    <a:bodyPr/>
                    <a:lstStyle/>
                    <a:p>
                      <a:pPr algn="ctr">
                        <a:buNone/>
                      </a:pPr>
                      <a:r>
                        <a:rPr lang="en-US">
                          <a:solidFill>
                            <a:schemeClr val="tx1"/>
                          </a:solidFill>
                        </a:rPr>
                        <a:t>A</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solidFill>
                            <a:schemeClr val="tx1"/>
                          </a:solidFill>
                        </a:rPr>
                        <a:t>B</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solidFill>
                            <a:schemeClr val="tx1"/>
                          </a:solidFill>
                        </a:rPr>
                        <a:t>A Implies B</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381000">
                <a:tc>
                  <a:txBody>
                    <a:bodyPr/>
                    <a:lstStyle/>
                    <a:p>
                      <a:pPr algn="ctr">
                        <a:buNone/>
                      </a:pPr>
                      <a:r>
                        <a:rPr lang="en-US">
                          <a:solidFill>
                            <a:schemeClr val="tx1"/>
                          </a:solidFill>
                        </a:rPr>
                        <a:t>True</a:t>
                      </a:r>
                    </a:p>
                  </a:txBody>
                  <a:tcPr>
                    <a:lnL>
                      <a:noFill/>
                    </a:lnL>
                    <a:lnR>
                      <a:noFill/>
                    </a:lnR>
                    <a:lnT w="12700">
                      <a:solidFill>
                        <a:schemeClr val="tx1"/>
                      </a:solidFill>
                      <a:prstDash val="solid"/>
                    </a:lnT>
                    <a:lnB>
                      <a:noFill/>
                    </a:lnB>
                    <a:lnTlToBr>
                      <a:noFill/>
                    </a:lnTlToBr>
                    <a:lnBlToTr>
                      <a:noFill/>
                    </a:lnBlToTr>
                    <a:noFill/>
                  </a:tcPr>
                </a:tc>
                <a:tc>
                  <a:txBody>
                    <a:bodyPr/>
                    <a:lstStyle/>
                    <a:p>
                      <a:pPr algn="ctr">
                        <a:buNone/>
                      </a:pPr>
                      <a:r>
                        <a:rPr lang="en-US">
                          <a:solidFill>
                            <a:schemeClr val="tx1"/>
                          </a:solidFill>
                        </a:rPr>
                        <a:t>True</a:t>
                      </a:r>
                    </a:p>
                  </a:txBody>
                  <a:tcPr>
                    <a:lnL>
                      <a:noFill/>
                    </a:lnL>
                    <a:lnR>
                      <a:noFill/>
                    </a:lnR>
                    <a:lnT w="12700">
                      <a:solidFill>
                        <a:schemeClr val="tx1"/>
                      </a:solidFill>
                      <a:prstDash val="solid"/>
                    </a:lnT>
                    <a:lnB>
                      <a:noFill/>
                    </a:lnB>
                    <a:lnTlToBr>
                      <a:noFill/>
                    </a:lnTlToBr>
                    <a:lnBlToTr>
                      <a:noFill/>
                    </a:lnBlToTr>
                    <a:noFill/>
                  </a:tcPr>
                </a:tc>
                <a:tc>
                  <a:txBody>
                    <a:bodyPr/>
                    <a:lstStyle/>
                    <a:p>
                      <a:pPr algn="ctr">
                        <a:buNone/>
                      </a:pPr>
                      <a:r>
                        <a:rPr lang="en-US">
                          <a:solidFill>
                            <a:schemeClr val="tx1"/>
                          </a:solidFill>
                        </a:rPr>
                        <a:t>True</a:t>
                      </a:r>
                    </a:p>
                  </a:txBody>
                  <a:tcPr>
                    <a:lnL>
                      <a:noFill/>
                    </a:lnL>
                    <a:lnR>
                      <a:noFill/>
                    </a:lnR>
                    <a:lnT w="12700">
                      <a:solidFill>
                        <a:schemeClr val="tx1"/>
                      </a:solidFill>
                      <a:prstDash val="solid"/>
                    </a:lnT>
                    <a:lnB>
                      <a:noFill/>
                    </a:lnB>
                    <a:lnTlToBr>
                      <a:noFill/>
                    </a:lnTlToBr>
                    <a:lnBlToTr>
                      <a:noFill/>
                    </a:lnBlToTr>
                    <a:noFill/>
                  </a:tcPr>
                </a:tc>
                <a:extLst>
                  <a:ext uri="{0D108BD9-81ED-4DB2-BD59-A6C34878D82A}">
                    <a16:rowId xmlns:a16="http://schemas.microsoft.com/office/drawing/2014/main" val="10002"/>
                  </a:ext>
                </a:extLst>
              </a:tr>
              <a:tr h="381000">
                <a:tc>
                  <a:txBody>
                    <a:bodyPr/>
                    <a:lstStyle/>
                    <a:p>
                      <a:pPr algn="ctr">
                        <a:buNone/>
                      </a:pPr>
                      <a:r>
                        <a:rPr lang="en-US">
                          <a:solidFill>
                            <a:schemeClr val="tx1"/>
                          </a:solidFill>
                        </a:rPr>
                        <a:t>True</a:t>
                      </a:r>
                    </a:p>
                  </a:txBody>
                  <a:tcPr>
                    <a:lnL>
                      <a:noFill/>
                    </a:lnL>
                    <a:lnR>
                      <a:noFill/>
                    </a:lnR>
                    <a:lnT>
                      <a:noFill/>
                    </a:lnT>
                    <a:lnB>
                      <a:noFill/>
                    </a:lnB>
                    <a:lnTlToBr>
                      <a:noFill/>
                    </a:lnTlToBr>
                    <a:lnBlToTr>
                      <a:noFill/>
                    </a:lnBlToTr>
                    <a:noFill/>
                  </a:tcPr>
                </a:tc>
                <a:tc>
                  <a:txBody>
                    <a:bodyPr/>
                    <a:lstStyle/>
                    <a:p>
                      <a:pPr algn="ctr">
                        <a:buNone/>
                      </a:pPr>
                      <a:r>
                        <a:rPr lang="en-US">
                          <a:solidFill>
                            <a:schemeClr val="tx1"/>
                          </a:solidFill>
                        </a:rPr>
                        <a:t>False</a:t>
                      </a:r>
                    </a:p>
                  </a:txBody>
                  <a:tcPr>
                    <a:lnL>
                      <a:noFill/>
                    </a:lnL>
                    <a:lnR>
                      <a:noFill/>
                    </a:lnR>
                    <a:lnT>
                      <a:noFill/>
                    </a:lnT>
                    <a:lnB>
                      <a:noFill/>
                    </a:lnB>
                    <a:lnTlToBr>
                      <a:noFill/>
                    </a:lnTlToBr>
                    <a:lnBlToTr>
                      <a:noFill/>
                    </a:lnBlToTr>
                    <a:noFill/>
                  </a:tcPr>
                </a:tc>
                <a:tc>
                  <a:txBody>
                    <a:bodyPr/>
                    <a:lstStyle/>
                    <a:p>
                      <a:pPr algn="ctr">
                        <a:buNone/>
                      </a:pPr>
                      <a:r>
                        <a:rPr lang="en-US">
                          <a:solidFill>
                            <a:schemeClr val="tx1"/>
                          </a:solidFill>
                        </a:rPr>
                        <a:t>False</a:t>
                      </a: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81000">
                <a:tc>
                  <a:txBody>
                    <a:bodyPr/>
                    <a:lstStyle/>
                    <a:p>
                      <a:pPr algn="ctr">
                        <a:buNone/>
                      </a:pPr>
                      <a:r>
                        <a:rPr lang="en-US">
                          <a:solidFill>
                            <a:schemeClr val="tx1"/>
                          </a:solidFill>
                        </a:rPr>
                        <a:t>False</a:t>
                      </a:r>
                    </a:p>
                  </a:txBody>
                  <a:tcPr>
                    <a:lnL>
                      <a:noFill/>
                    </a:lnL>
                    <a:lnR>
                      <a:noFill/>
                    </a:lnR>
                    <a:lnT>
                      <a:noFill/>
                    </a:lnT>
                    <a:lnB>
                      <a:noFill/>
                    </a:lnB>
                    <a:lnTlToBr>
                      <a:noFill/>
                    </a:lnTlToBr>
                    <a:lnBlToTr>
                      <a:noFill/>
                    </a:lnBlToTr>
                    <a:noFill/>
                  </a:tcPr>
                </a:tc>
                <a:tc>
                  <a:txBody>
                    <a:bodyPr/>
                    <a:lstStyle/>
                    <a:p>
                      <a:pPr algn="ctr">
                        <a:buNone/>
                      </a:pPr>
                      <a:r>
                        <a:rPr lang="en-US">
                          <a:solidFill>
                            <a:schemeClr val="tx1"/>
                          </a:solidFill>
                        </a:rPr>
                        <a:t>True</a:t>
                      </a:r>
                    </a:p>
                  </a:txBody>
                  <a:tcPr>
                    <a:lnL>
                      <a:noFill/>
                    </a:lnL>
                    <a:lnR>
                      <a:noFill/>
                    </a:lnR>
                    <a:lnT>
                      <a:noFill/>
                    </a:lnT>
                    <a:lnB>
                      <a:noFill/>
                    </a:lnB>
                    <a:lnTlToBr>
                      <a:noFill/>
                    </a:lnTlToBr>
                    <a:lnBlToTr>
                      <a:noFill/>
                    </a:lnBlToTr>
                    <a:noFill/>
                  </a:tcPr>
                </a:tc>
                <a:tc>
                  <a:txBody>
                    <a:bodyPr/>
                    <a:lstStyle/>
                    <a:p>
                      <a:pPr algn="ctr">
                        <a:buNone/>
                      </a:pPr>
                      <a:r>
                        <a:rPr lang="en-US">
                          <a:solidFill>
                            <a:schemeClr val="tx1"/>
                          </a:solidFill>
                        </a:rPr>
                        <a:t>True</a:t>
                      </a: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81000">
                <a:tc>
                  <a:txBody>
                    <a:bodyPr/>
                    <a:lstStyle/>
                    <a:p>
                      <a:pPr algn="ctr">
                        <a:buNone/>
                      </a:pPr>
                      <a:r>
                        <a:rPr lang="en-US">
                          <a:solidFill>
                            <a:schemeClr val="tx1"/>
                          </a:solidFill>
                        </a:rPr>
                        <a:t>False</a:t>
                      </a:r>
                    </a:p>
                  </a:txBody>
                  <a:tcPr>
                    <a:lnL>
                      <a:noFill/>
                    </a:lnL>
                    <a:lnR>
                      <a:noFill/>
                    </a:lnR>
                    <a:lnT>
                      <a:noFill/>
                    </a:lnT>
                    <a:lnB>
                      <a:noFill/>
                    </a:lnB>
                    <a:lnTlToBr>
                      <a:noFill/>
                    </a:lnTlToBr>
                    <a:lnBlToTr>
                      <a:noFill/>
                    </a:lnBlToTr>
                    <a:noFill/>
                  </a:tcPr>
                </a:tc>
                <a:tc>
                  <a:txBody>
                    <a:bodyPr/>
                    <a:lstStyle/>
                    <a:p>
                      <a:pPr algn="ctr">
                        <a:buNone/>
                      </a:pPr>
                      <a:r>
                        <a:rPr lang="en-US" dirty="0">
                          <a:solidFill>
                            <a:schemeClr val="tx1"/>
                          </a:solidFill>
                        </a:rPr>
                        <a:t>False</a:t>
                      </a:r>
                    </a:p>
                  </a:txBody>
                  <a:tcPr>
                    <a:lnL>
                      <a:noFill/>
                    </a:lnL>
                    <a:lnR>
                      <a:noFill/>
                    </a:lnR>
                    <a:lnT>
                      <a:noFill/>
                    </a:lnT>
                    <a:lnB>
                      <a:noFill/>
                    </a:lnB>
                    <a:lnTlToBr>
                      <a:noFill/>
                    </a:lnTlToBr>
                    <a:lnBlToTr>
                      <a:noFill/>
                    </a:lnBlToTr>
                    <a:noFill/>
                  </a:tcPr>
                </a:tc>
                <a:tc>
                  <a:txBody>
                    <a:bodyPr/>
                    <a:lstStyle/>
                    <a:p>
                      <a:pPr algn="ctr">
                        <a:buNone/>
                      </a:pPr>
                      <a:r>
                        <a:rPr lang="en-US" dirty="0">
                          <a:solidFill>
                            <a:schemeClr val="tx1"/>
                          </a:solidFill>
                        </a:rPr>
                        <a:t>True</a:t>
                      </a: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Rounded Rectangular Callout 5"/>
          <p:cNvSpPr/>
          <p:nvPr/>
        </p:nvSpPr>
        <p:spPr>
          <a:xfrm>
            <a:off x="838200" y="4582795"/>
            <a:ext cx="4707890" cy="1445260"/>
          </a:xfrm>
          <a:prstGeom prst="wedgeRoundRectCallout">
            <a:avLst>
              <a:gd name="adj1" fmla="val -58848"/>
              <a:gd name="adj2" fmla="val -41432"/>
              <a:gd name="adj3" fmla="val 16667"/>
            </a:avLst>
          </a:prstGeom>
          <a:solidFill>
            <a:srgbClr val="00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400">
                <a:solidFill>
                  <a:schemeClr val="tx1"/>
                </a:solidFill>
              </a:rPr>
              <a:t>If </a:t>
            </a:r>
            <a:r>
              <a:rPr lang="en-US" sz="2400" b="1">
                <a:solidFill>
                  <a:schemeClr val="accent5"/>
                </a:solidFill>
              </a:rPr>
              <a:t>you study hard</a:t>
            </a:r>
            <a:r>
              <a:rPr lang="en-US" sz="2400">
                <a:solidFill>
                  <a:schemeClr val="tx1"/>
                </a:solidFill>
              </a:rPr>
              <a:t>,</a:t>
            </a:r>
          </a:p>
          <a:p>
            <a:pPr algn="ctr"/>
            <a:r>
              <a:rPr lang="en-US" sz="2400">
                <a:solidFill>
                  <a:schemeClr val="tx1"/>
                </a:solidFill>
              </a:rPr>
              <a:t>then </a:t>
            </a:r>
            <a:r>
              <a:rPr lang="en-US" sz="2400" b="1">
                <a:solidFill>
                  <a:schemeClr val="accent5"/>
                </a:solidFill>
              </a:rPr>
              <a:t>you will get a good grade</a:t>
            </a:r>
          </a:p>
        </p:txBody>
      </p:sp>
      <p:sp>
        <p:nvSpPr>
          <p:cNvPr id="7" name="Rounded Rectangle 6"/>
          <p:cNvSpPr/>
          <p:nvPr/>
        </p:nvSpPr>
        <p:spPr>
          <a:xfrm>
            <a:off x="6258560" y="4582795"/>
            <a:ext cx="5095240" cy="144589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Your friend tell you something like the left statement. In what case you would be willing to call your friend a liar?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Implication example</a:t>
            </a:r>
          </a:p>
        </p:txBody>
      </p:sp>
      <p:sp>
        <p:nvSpPr>
          <p:cNvPr id="4" name="Content Placeholder 3"/>
          <p:cNvSpPr>
            <a:spLocks noGrp="1"/>
          </p:cNvSpPr>
          <p:nvPr>
            <p:ph idx="1"/>
          </p:nvPr>
        </p:nvSpPr>
        <p:spPr/>
        <p:txBody>
          <a:bodyPr>
            <a:normAutofit lnSpcReduction="10000"/>
          </a:bodyPr>
          <a:lstStyle/>
          <a:p>
            <a:pPr marL="0" indent="0" algn="ctr">
              <a:lnSpc>
                <a:spcPct val="115000"/>
              </a:lnSpc>
              <a:spcAft>
                <a:spcPts val="0"/>
              </a:spcAft>
              <a:buNone/>
            </a:pPr>
            <a:r>
              <a:rPr lang="en-US" sz="3500" b="1">
                <a:solidFill>
                  <a:schemeClr val="accent5"/>
                </a:solidFill>
              </a:rPr>
              <a:t>If you get an A, then I'll give you a dollar.</a:t>
            </a:r>
          </a:p>
          <a:p>
            <a:pPr marL="0" indent="0" algn="ctr">
              <a:lnSpc>
                <a:spcPct val="115000"/>
              </a:lnSpc>
              <a:spcAft>
                <a:spcPts val="0"/>
              </a:spcAft>
              <a:buNone/>
            </a:pPr>
            <a:r>
              <a:rPr lang="en-US" sz="2000" i="1"/>
              <a:t>*The statement will be true if I keep my promise and false if I don't.</a:t>
            </a:r>
          </a:p>
          <a:p>
            <a:pPr>
              <a:lnSpc>
                <a:spcPct val="115000"/>
              </a:lnSpc>
              <a:spcAft>
                <a:spcPts val="0"/>
              </a:spcAft>
            </a:pPr>
            <a:endParaRPr lang="en-US" sz="2000"/>
          </a:p>
          <a:p>
            <a:pPr>
              <a:lnSpc>
                <a:spcPct val="115000"/>
              </a:lnSpc>
              <a:spcAft>
                <a:spcPts val="0"/>
              </a:spcAft>
            </a:pPr>
            <a:r>
              <a:rPr lang="en-US" sz="2000"/>
              <a:t>Suppose it's true that you get an A and it's true that I give you a dollar. Since I kept my promise, the implication is true. This corresponds to the first line in the table.</a:t>
            </a:r>
          </a:p>
          <a:p>
            <a:pPr>
              <a:lnSpc>
                <a:spcPct val="115000"/>
              </a:lnSpc>
              <a:spcAft>
                <a:spcPts val="0"/>
              </a:spcAft>
            </a:pPr>
            <a:r>
              <a:rPr lang="en-US" sz="2000"/>
              <a:t>Suppose it's true that you get an A but it's false that I give you a dollar. Since I didn't keep my promise, the implication is false. This corresponds to the second line in the table.</a:t>
            </a:r>
          </a:p>
          <a:p>
            <a:pPr>
              <a:lnSpc>
                <a:spcPct val="115000"/>
              </a:lnSpc>
              <a:spcAft>
                <a:spcPts val="0"/>
              </a:spcAft>
            </a:pPr>
            <a:r>
              <a:rPr lang="en-US" sz="2000"/>
              <a:t>What if it's false that you get an A? Whether or not I give you a dollar, I haven't broken my promise. Thus, the implication can't be false, so (since this is a two-valued logic) it must be true. This explains the last two lines of the table.</a:t>
            </a:r>
          </a:p>
        </p:txBody>
      </p:sp>
      <p:sp>
        <p:nvSpPr>
          <p:cNvPr id="5" name="Text Box 4"/>
          <p:cNvSpPr txBox="1"/>
          <p:nvPr/>
        </p:nvSpPr>
        <p:spPr>
          <a:xfrm>
            <a:off x="0" y="6612890"/>
            <a:ext cx="9230995" cy="245110"/>
          </a:xfrm>
          <a:prstGeom prst="rect">
            <a:avLst/>
          </a:prstGeom>
          <a:noFill/>
        </p:spPr>
        <p:txBody>
          <a:bodyPr wrap="square" rtlCol="0" anchor="b" anchorCtr="0">
            <a:spAutoFit/>
          </a:bodyPr>
          <a:lstStyle/>
          <a:p>
            <a:r>
              <a:rPr lang="en-US" sz="1000">
                <a:sym typeface="+mn-ea"/>
              </a:rPr>
              <a:t>source: https://sites.millersville.edu/bikenaga/math-proof/truth-tables/truth-tables.html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notes</a:t>
            </a:r>
          </a:p>
        </p:txBody>
      </p:sp>
      <p:sp>
        <p:nvSpPr>
          <p:cNvPr id="5" name="Content Placeholder 4"/>
          <p:cNvSpPr>
            <a:spLocks noGrp="1"/>
          </p:cNvSpPr>
          <p:nvPr>
            <p:ph idx="1"/>
          </p:nvPr>
        </p:nvSpPr>
        <p:spPr/>
        <p:txBody>
          <a:bodyPr/>
          <a:lstStyle/>
          <a:p>
            <a:pPr>
              <a:lnSpc>
                <a:spcPct val="115000"/>
              </a:lnSpc>
              <a:spcAft>
                <a:spcPts val="0"/>
              </a:spcAft>
            </a:pPr>
            <a:r>
              <a:rPr lang="en-US"/>
              <a:t>A proof of the statement “A implies B” is not an attempt to verify whether A and B themselves are true but rather to show that </a:t>
            </a:r>
            <a:r>
              <a:rPr lang="en-US" b="1">
                <a:solidFill>
                  <a:schemeClr val="accent5"/>
                </a:solidFill>
              </a:rPr>
              <a:t>B is a logical result</a:t>
            </a:r>
            <a:r>
              <a:rPr lang="en-US"/>
              <a:t> of having </a:t>
            </a:r>
            <a:r>
              <a:rPr lang="en-US" b="1">
                <a:solidFill>
                  <a:schemeClr val="accent5"/>
                </a:solidFill>
              </a:rPr>
              <a:t>assumed that A is true</a:t>
            </a:r>
            <a:endParaRPr lang="en-US" b="1"/>
          </a:p>
          <a:p>
            <a:pPr>
              <a:lnSpc>
                <a:spcPct val="115000"/>
              </a:lnSpc>
              <a:spcAft>
                <a:spcPts val="0"/>
              </a:spcAft>
            </a:pPr>
            <a:r>
              <a:rPr lang="en-US"/>
              <a:t>To show that B is true depends on the fact that you have assumed A to be true; ultimately, you have to </a:t>
            </a:r>
            <a:r>
              <a:rPr lang="en-US" b="1">
                <a:solidFill>
                  <a:schemeClr val="accent5"/>
                </a:solidFill>
              </a:rPr>
              <a:t>discover the relationship between A and B</a:t>
            </a:r>
          </a:p>
          <a:p>
            <a:pPr>
              <a:lnSpc>
                <a:spcPct val="115000"/>
              </a:lnSpc>
              <a:spcAft>
                <a:spcPts val="0"/>
              </a:spcAft>
            </a:pPr>
            <a:r>
              <a:rPr lang="en-US"/>
              <a:t>The first step in doing a proof is to </a:t>
            </a:r>
            <a:r>
              <a:rPr lang="en-US" b="1">
                <a:solidFill>
                  <a:schemeClr val="accent5"/>
                </a:solidFill>
              </a:rPr>
              <a:t>identify </a:t>
            </a:r>
            <a:r>
              <a:rPr lang="en-US"/>
              <a:t>the </a:t>
            </a:r>
            <a:r>
              <a:rPr lang="en-US" b="1">
                <a:solidFill>
                  <a:schemeClr val="accent5"/>
                </a:solidFill>
              </a:rPr>
              <a:t>hypothesis </a:t>
            </a:r>
            <a:r>
              <a:rPr lang="en-US"/>
              <a:t>A and the </a:t>
            </a:r>
            <a:r>
              <a:rPr lang="en-US" b="1">
                <a:solidFill>
                  <a:schemeClr val="accent5"/>
                </a:solidFill>
              </a:rPr>
              <a:t>conclusion </a:t>
            </a:r>
            <a:r>
              <a:rPr lang="en-US"/>
              <a:t>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Definition</a:t>
            </a:r>
          </a:p>
        </p:txBody>
      </p:sp>
      <p:sp>
        <p:nvSpPr>
          <p:cNvPr id="5" name="Text Placeholder 4"/>
          <p:cNvSpPr>
            <a:spLocks noGrp="1"/>
          </p:cNvSpPr>
          <p:nvPr>
            <p:ph type="body" idx="1"/>
          </p:nvPr>
        </p:nvSpPr>
        <p:spPr/>
        <p:txBody>
          <a:bodyPr/>
          <a:lstStyle/>
          <a:p>
            <a:r>
              <a:rPr lang="en-US"/>
              <a:t>Part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2357</Words>
  <Application>Microsoft Office PowerPoint</Application>
  <PresentationFormat>Widescreen</PresentationFormat>
  <Paragraphs>277</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How to  Read and Do Proofs</vt:lpstr>
      <vt:lpstr>Introduction</vt:lpstr>
      <vt:lpstr>Why proofing is important?</vt:lpstr>
      <vt:lpstr>What is proof?</vt:lpstr>
      <vt:lpstr>What to prove?</vt:lpstr>
      <vt:lpstr>When implication statement is true?</vt:lpstr>
      <vt:lpstr>Implication example</vt:lpstr>
      <vt:lpstr>Key notes</vt:lpstr>
      <vt:lpstr>Definition</vt:lpstr>
      <vt:lpstr>What is definition?</vt:lpstr>
      <vt:lpstr>How to create a definition?</vt:lpstr>
      <vt:lpstr>Exercise</vt:lpstr>
      <vt:lpstr>Quantifier &amp; Proving</vt:lpstr>
      <vt:lpstr>What is quantifier?</vt:lpstr>
      <vt:lpstr>Quantifier negation</vt:lpstr>
      <vt:lpstr>Quantifier negation</vt:lpstr>
      <vt:lpstr>Proving techniques</vt:lpstr>
      <vt:lpstr>Application</vt:lpstr>
      <vt:lpstr>Case 1</vt:lpstr>
      <vt:lpstr>Case 1</vt:lpstr>
      <vt:lpstr>PowerPoint Presentation</vt:lpstr>
      <vt:lpstr>PowerPoint Presentation</vt:lpstr>
      <vt:lpstr>PowerPoint Presentation</vt:lpstr>
      <vt:lpstr>PowerPoint Presentation</vt:lpstr>
      <vt:lpstr>Case 2</vt:lpstr>
      <vt:lpstr>Case 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and Do Proofs</dc:title>
  <dc:creator>bobi</dc:creator>
  <cp:lastModifiedBy>1846</cp:lastModifiedBy>
  <cp:revision>56</cp:revision>
  <dcterms:created xsi:type="dcterms:W3CDTF">2023-08-22T08:09:45Z</dcterms:created>
  <dcterms:modified xsi:type="dcterms:W3CDTF">2023-08-25T08:47:07Z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1033-5.4.1.7973</vt:lpwstr>
  </property>
</Properties>
</file>