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6" r:id="rId2"/>
    <p:sldId id="268" r:id="rId3"/>
    <p:sldId id="257" r:id="rId4"/>
    <p:sldId id="258" r:id="rId5"/>
    <p:sldId id="269" r:id="rId6"/>
    <p:sldId id="270" r:id="rId7"/>
    <p:sldId id="271" r:id="rId8"/>
    <p:sldId id="259" r:id="rId9"/>
    <p:sldId id="260" r:id="rId10"/>
    <p:sldId id="262" r:id="rId11"/>
    <p:sldId id="263" r:id="rId12"/>
    <p:sldId id="264" r:id="rId13"/>
    <p:sldId id="265" r:id="rId14"/>
    <p:sldId id="266" r:id="rId15"/>
    <p:sldId id="267"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56975" autoAdjust="0"/>
  </p:normalViewPr>
  <p:slideViewPr>
    <p:cSldViewPr snapToGrid="0" snapToObjects="1">
      <p:cViewPr varScale="1">
        <p:scale>
          <a:sx n="68" d="100"/>
          <a:sy n="68" d="100"/>
        </p:scale>
        <p:origin x="2920" y="20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718652B-35A3-C745-8253-DF6093FDFE2D}" type="datetimeFigureOut">
              <a:rPr lang="en-US" smtClean="0"/>
              <a:t>9/10/18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4472BCB-C32F-4B45-90AB-9B21D05E9B14}" type="slidenum">
              <a:rPr lang="en-US" smtClean="0"/>
              <a:t>‹#›</a:t>
            </a:fld>
            <a:endParaRPr lang="en-US"/>
          </a:p>
        </p:txBody>
      </p:sp>
    </p:spTree>
    <p:extLst>
      <p:ext uri="{BB962C8B-B14F-4D97-AF65-F5344CB8AC3E}">
        <p14:creationId xmlns:p14="http://schemas.microsoft.com/office/powerpoint/2010/main" val="1504717832"/>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DCPloy</a:t>
            </a:r>
            <a:r>
              <a:rPr lang="en-US" dirty="0"/>
              <a:t> </a:t>
            </a:r>
          </a:p>
          <a:p>
            <a:r>
              <a:rPr lang="en-US" dirty="0"/>
              <a:t>  - our custom wrapper around the </a:t>
            </a:r>
            <a:r>
              <a:rPr lang="en-US" dirty="0" err="1"/>
              <a:t>cf</a:t>
            </a:r>
            <a:r>
              <a:rPr lang="en-US" dirty="0"/>
              <a:t> cli tool</a:t>
            </a:r>
          </a:p>
          <a:p>
            <a:r>
              <a:rPr lang="en-US" dirty="0"/>
              <a:t>  - gives us multi-foundation awareness</a:t>
            </a:r>
          </a:p>
          <a:p>
            <a:r>
              <a:rPr lang="en-US" dirty="0"/>
              <a:t>  - allows us to validate enterprise wide standards (</a:t>
            </a:r>
            <a:r>
              <a:rPr lang="en-US" dirty="0" err="1"/>
              <a:t>autoscaling</a:t>
            </a:r>
            <a:r>
              <a:rPr lang="en-US" baseline="0" dirty="0"/>
              <a:t> for example)</a:t>
            </a:r>
          </a:p>
          <a:p>
            <a:r>
              <a:rPr lang="en-US" baseline="0" dirty="0"/>
              <a:t>  - simplifies deployment steps across all of our teams</a:t>
            </a:r>
            <a:endParaRPr lang="en-US" dirty="0"/>
          </a:p>
          <a:p>
            <a:r>
              <a:rPr lang="en-US" dirty="0"/>
              <a:t> </a:t>
            </a:r>
          </a:p>
          <a:p>
            <a:r>
              <a:rPr lang="en-US" dirty="0"/>
              <a:t>Canary API </a:t>
            </a:r>
          </a:p>
          <a:p>
            <a:r>
              <a:rPr lang="en-US" dirty="0"/>
              <a:t>  - the </a:t>
            </a:r>
            <a:r>
              <a:rPr lang="en-US" dirty="0" err="1"/>
              <a:t>webservice</a:t>
            </a:r>
            <a:r>
              <a:rPr lang="en-US" dirty="0"/>
              <a:t> we wrote to manage the integration between consul, </a:t>
            </a:r>
            <a:r>
              <a:rPr lang="en-US" dirty="0" err="1"/>
              <a:t>dcploy</a:t>
            </a:r>
            <a:r>
              <a:rPr lang="en-US" dirty="0"/>
              <a:t>, and our ELK Stack</a:t>
            </a:r>
          </a:p>
          <a:p>
            <a:r>
              <a:rPr lang="en-US" dirty="0"/>
              <a:t>  - used to calculate user buckets</a:t>
            </a:r>
          </a:p>
          <a:p>
            <a:r>
              <a:rPr lang="en-US" dirty="0"/>
              <a:t>  - updates Consul every minute with the new buckets for application versions</a:t>
            </a:r>
          </a:p>
          <a:p>
            <a:endParaRPr lang="en-US" dirty="0"/>
          </a:p>
          <a:p>
            <a:r>
              <a:rPr lang="en-US" dirty="0"/>
              <a:t>ELK Stack (Elastic Search, </a:t>
            </a:r>
            <a:r>
              <a:rPr lang="en-US" dirty="0" err="1"/>
              <a:t>Logstash</a:t>
            </a:r>
            <a:r>
              <a:rPr lang="en-US" dirty="0"/>
              <a:t>, </a:t>
            </a:r>
            <a:r>
              <a:rPr lang="en-US" dirty="0" err="1"/>
              <a:t>Kibana</a:t>
            </a:r>
            <a:r>
              <a:rPr lang="en-US" dirty="0"/>
              <a:t>)</a:t>
            </a:r>
          </a:p>
          <a:p>
            <a:r>
              <a:rPr lang="en-US" dirty="0"/>
              <a:t>  - Log aggregation platform. </a:t>
            </a:r>
          </a:p>
          <a:p>
            <a:r>
              <a:rPr lang="en-US" dirty="0"/>
              <a:t>  - We use this to help automate rollbacks, which we will talk about later.</a:t>
            </a:r>
          </a:p>
          <a:p>
            <a:endParaRPr lang="en-US" dirty="0"/>
          </a:p>
          <a:p>
            <a:r>
              <a:rPr lang="en-US" dirty="0"/>
              <a:t>Consul (</a:t>
            </a:r>
            <a:r>
              <a:rPr lang="en-US" dirty="0" err="1"/>
              <a:t>hashicorp</a:t>
            </a:r>
            <a:r>
              <a:rPr lang="en-US" dirty="0"/>
              <a:t>)</a:t>
            </a:r>
            <a:r>
              <a:rPr lang="en-US" baseline="0" dirty="0"/>
              <a:t> </a:t>
            </a:r>
            <a:endParaRPr lang="en-US" dirty="0"/>
          </a:p>
          <a:p>
            <a:r>
              <a:rPr lang="en-US" dirty="0"/>
              <a:t>  - Service Discovery tool</a:t>
            </a:r>
          </a:p>
          <a:p>
            <a:r>
              <a:rPr lang="en-US" dirty="0"/>
              <a:t>  - We're using Consul's Key Value store in order to store information about the deploy (version, groups, </a:t>
            </a:r>
            <a:r>
              <a:rPr lang="en-US" dirty="0" err="1"/>
              <a:t>etc</a:t>
            </a:r>
            <a:r>
              <a:rPr lang="en-US" dirty="0"/>
              <a:t>).</a:t>
            </a:r>
          </a:p>
          <a:p>
            <a:r>
              <a:rPr lang="en-US" dirty="0"/>
              <a:t>  - Consul Agent</a:t>
            </a:r>
            <a:r>
              <a:rPr lang="en-US" baseline="0" dirty="0"/>
              <a:t> and Consul Template are installed on the NGINX servers</a:t>
            </a:r>
          </a:p>
          <a:p>
            <a:r>
              <a:rPr lang="en-US" baseline="0" dirty="0"/>
              <a:t>  - Consul Template takes a template file and populates it with values from the Consul agent, when updates are made to the main Consul Cluster</a:t>
            </a:r>
          </a:p>
          <a:p>
            <a:r>
              <a:rPr lang="en-US" baseline="0" dirty="0"/>
              <a:t>  </a:t>
            </a:r>
            <a:r>
              <a:rPr lang="en-US" dirty="0"/>
              <a:t>- These agents receive updates from the main Consul Cluster and uses Consul</a:t>
            </a:r>
            <a:r>
              <a:rPr lang="en-US" baseline="0" dirty="0"/>
              <a:t> Template to </a:t>
            </a:r>
            <a:r>
              <a:rPr lang="en-US" dirty="0"/>
              <a:t>update the NGINX </a:t>
            </a:r>
            <a:r>
              <a:rPr lang="en-US" dirty="0" err="1"/>
              <a:t>upstreams</a:t>
            </a:r>
            <a:endParaRPr lang="en-US" dirty="0"/>
          </a:p>
          <a:p>
            <a:endParaRPr lang="en-US" dirty="0"/>
          </a:p>
          <a:p>
            <a:r>
              <a:rPr lang="en-US" dirty="0"/>
              <a:t>NGINX</a:t>
            </a:r>
          </a:p>
          <a:p>
            <a:r>
              <a:rPr lang="en-US" dirty="0"/>
              <a:t>  - Open Source Reverse Proxy</a:t>
            </a:r>
          </a:p>
          <a:p>
            <a:r>
              <a:rPr lang="en-US" dirty="0"/>
              <a:t>  -  Allows us to Dynamically route traffic based on headers/cookies and regular expressions. </a:t>
            </a:r>
          </a:p>
          <a:p>
            <a:endParaRPr lang="en-US" dirty="0"/>
          </a:p>
          <a:p>
            <a:r>
              <a:rPr lang="en-US" dirty="0"/>
              <a:t>PCF (Pivotal Cloud Foundry)</a:t>
            </a:r>
          </a:p>
          <a:p>
            <a:r>
              <a:rPr lang="en-US" dirty="0"/>
              <a:t>  - Our on </a:t>
            </a:r>
            <a:r>
              <a:rPr lang="en-US" dirty="0" err="1"/>
              <a:t>prem</a:t>
            </a:r>
            <a:r>
              <a:rPr lang="en-US" dirty="0"/>
              <a:t> cloud solution. </a:t>
            </a:r>
          </a:p>
          <a:p>
            <a:r>
              <a:rPr lang="en-US" dirty="0"/>
              <a:t>  - It allows us to deploy any number of versions of an application. </a:t>
            </a:r>
          </a:p>
        </p:txBody>
      </p:sp>
      <p:sp>
        <p:nvSpPr>
          <p:cNvPr id="4" name="Slide Number Placeholder 3"/>
          <p:cNvSpPr>
            <a:spLocks noGrp="1"/>
          </p:cNvSpPr>
          <p:nvPr>
            <p:ph type="sldNum" sz="quarter" idx="10"/>
          </p:nvPr>
        </p:nvSpPr>
        <p:spPr/>
        <p:txBody>
          <a:bodyPr/>
          <a:lstStyle/>
          <a:p>
            <a:fld id="{A4472BCB-C32F-4B45-90AB-9B21D05E9B14}" type="slidenum">
              <a:rPr lang="en-US" smtClean="0"/>
              <a:t>4</a:t>
            </a:fld>
            <a:endParaRPr lang="en-US"/>
          </a:p>
        </p:txBody>
      </p:sp>
    </p:spTree>
    <p:extLst>
      <p:ext uri="{BB962C8B-B14F-4D97-AF65-F5344CB8AC3E}">
        <p14:creationId xmlns:p14="http://schemas.microsoft.com/office/powerpoint/2010/main" val="15234884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t>
            </a:r>
            <a:r>
              <a:rPr lang="en-US" dirty="0" err="1"/>
              <a:t>github.com</a:t>
            </a:r>
            <a:r>
              <a:rPr lang="en-US" dirty="0"/>
              <a:t>/</a:t>
            </a:r>
            <a:r>
              <a:rPr lang="en-US" dirty="0" err="1"/>
              <a:t>hashicorp</a:t>
            </a:r>
            <a:r>
              <a:rPr lang="en-US" dirty="0"/>
              <a:t>/consul-template/blob/master/examples/</a:t>
            </a:r>
            <a:r>
              <a:rPr lang="en-US" dirty="0" err="1"/>
              <a:t>nginx.md</a:t>
            </a:r>
            <a:endParaRPr lang="en-US" dirty="0"/>
          </a:p>
        </p:txBody>
      </p:sp>
      <p:sp>
        <p:nvSpPr>
          <p:cNvPr id="4" name="Slide Number Placeholder 3"/>
          <p:cNvSpPr>
            <a:spLocks noGrp="1"/>
          </p:cNvSpPr>
          <p:nvPr>
            <p:ph type="sldNum" sz="quarter" idx="10"/>
          </p:nvPr>
        </p:nvSpPr>
        <p:spPr/>
        <p:txBody>
          <a:bodyPr/>
          <a:lstStyle/>
          <a:p>
            <a:fld id="{A4472BCB-C32F-4B45-90AB-9B21D05E9B14}" type="slidenum">
              <a:rPr lang="en-US" smtClean="0"/>
              <a:t>6</a:t>
            </a:fld>
            <a:endParaRPr lang="en-US"/>
          </a:p>
        </p:txBody>
      </p:sp>
    </p:spTree>
    <p:extLst>
      <p:ext uri="{BB962C8B-B14F-4D97-AF65-F5344CB8AC3E}">
        <p14:creationId xmlns:p14="http://schemas.microsoft.com/office/powerpoint/2010/main" val="5272787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t>
            </a:r>
            <a:r>
              <a:rPr lang="en-US" dirty="0" err="1"/>
              <a:t>gitlab.kroger.com</a:t>
            </a:r>
            <a:r>
              <a:rPr lang="en-US" dirty="0"/>
              <a:t>/</a:t>
            </a:r>
            <a:r>
              <a:rPr lang="en-US" dirty="0" err="1"/>
              <a:t>dcploy</a:t>
            </a:r>
            <a:r>
              <a:rPr lang="en-US" dirty="0"/>
              <a:t>/canary-demo-</a:t>
            </a:r>
            <a:r>
              <a:rPr lang="en-US" dirty="0" err="1"/>
              <a:t>webapp</a:t>
            </a:r>
            <a:r>
              <a:rPr lang="en-US" dirty="0"/>
              <a:t>/blob/master/.dcploy.yml#L23</a:t>
            </a:r>
          </a:p>
          <a:p>
            <a:endParaRPr lang="en-US" dirty="0"/>
          </a:p>
          <a:p>
            <a:r>
              <a:rPr lang="en-US" dirty="0"/>
              <a:t>https://</a:t>
            </a:r>
            <a:r>
              <a:rPr lang="en-US" dirty="0" err="1"/>
              <a:t>gitlab.kroger.com</a:t>
            </a:r>
            <a:r>
              <a:rPr lang="en-US" dirty="0"/>
              <a:t>/</a:t>
            </a:r>
            <a:r>
              <a:rPr lang="en-US" dirty="0" err="1"/>
              <a:t>dcploy</a:t>
            </a:r>
            <a:r>
              <a:rPr lang="en-US" dirty="0"/>
              <a:t>/canary-demo-</a:t>
            </a:r>
            <a:r>
              <a:rPr lang="en-US" dirty="0" err="1"/>
              <a:t>webapp</a:t>
            </a:r>
            <a:r>
              <a:rPr lang="en-US" dirty="0"/>
              <a:t>/blob/feature-candidate/assets/template/index.html#L84</a:t>
            </a:r>
          </a:p>
        </p:txBody>
      </p:sp>
      <p:sp>
        <p:nvSpPr>
          <p:cNvPr id="4" name="Slide Number Placeholder 3"/>
          <p:cNvSpPr>
            <a:spLocks noGrp="1"/>
          </p:cNvSpPr>
          <p:nvPr>
            <p:ph type="sldNum" sz="quarter" idx="10"/>
          </p:nvPr>
        </p:nvSpPr>
        <p:spPr/>
        <p:txBody>
          <a:bodyPr/>
          <a:lstStyle/>
          <a:p>
            <a:fld id="{A4472BCB-C32F-4B45-90AB-9B21D05E9B14}" type="slidenum">
              <a:rPr lang="en-US" smtClean="0"/>
              <a:t>8</a:t>
            </a:fld>
            <a:endParaRPr lang="en-US"/>
          </a:p>
        </p:txBody>
      </p:sp>
    </p:spTree>
    <p:extLst>
      <p:ext uri="{BB962C8B-B14F-4D97-AF65-F5344CB8AC3E}">
        <p14:creationId xmlns:p14="http://schemas.microsoft.com/office/powerpoint/2010/main" val="18849107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Canary Deploy is great, but you have to have a way to monitor the health of the</a:t>
            </a:r>
            <a:r>
              <a:rPr lang="en-US" baseline="0" dirty="0"/>
              <a:t> newest version of your application. You can rely on manual testing over the duration of your deploy if you want, but if you want a true CI/CD experience you need to automate your rollback procedure as well. </a:t>
            </a:r>
          </a:p>
          <a:p>
            <a:endParaRPr lang="en-US" baseline="0" dirty="0"/>
          </a:p>
          <a:p>
            <a:r>
              <a:rPr lang="en-US" baseline="0" dirty="0"/>
              <a:t>We are using the ELK stack to help with this monitoring. All of our teams are pushing their logs to our ELK stack, which we can then use to monitor the healthy of our canary. We’ve given the users the flexibility to define an Elastic Search Query to allow them to automatically roll back when their rollback query criteria met.</a:t>
            </a:r>
            <a:endParaRPr lang="en-US" dirty="0"/>
          </a:p>
        </p:txBody>
      </p:sp>
      <p:sp>
        <p:nvSpPr>
          <p:cNvPr id="4" name="Slide Number Placeholder 3"/>
          <p:cNvSpPr>
            <a:spLocks noGrp="1"/>
          </p:cNvSpPr>
          <p:nvPr>
            <p:ph type="sldNum" sz="quarter" idx="10"/>
          </p:nvPr>
        </p:nvSpPr>
        <p:spPr/>
        <p:txBody>
          <a:bodyPr/>
          <a:lstStyle/>
          <a:p>
            <a:fld id="{A4472BCB-C32F-4B45-90AB-9B21D05E9B14}" type="slidenum">
              <a:rPr lang="en-US" smtClean="0"/>
              <a:t>9</a:t>
            </a:fld>
            <a:endParaRPr lang="en-US"/>
          </a:p>
        </p:txBody>
      </p:sp>
    </p:spTree>
    <p:extLst>
      <p:ext uri="{BB962C8B-B14F-4D97-AF65-F5344CB8AC3E}">
        <p14:creationId xmlns:p14="http://schemas.microsoft.com/office/powerpoint/2010/main" val="19004542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t>
            </a:r>
            <a:r>
              <a:rPr lang="en-US" dirty="0" err="1"/>
              <a:t>gitlab.kroger.com</a:t>
            </a:r>
            <a:r>
              <a:rPr lang="en-US" dirty="0"/>
              <a:t>/</a:t>
            </a:r>
            <a:r>
              <a:rPr lang="en-US" dirty="0" err="1"/>
              <a:t>dcploy</a:t>
            </a:r>
            <a:r>
              <a:rPr lang="en-US" dirty="0"/>
              <a:t>/canary-demo-</a:t>
            </a:r>
            <a:r>
              <a:rPr lang="en-US" dirty="0" err="1"/>
              <a:t>webapp</a:t>
            </a:r>
            <a:r>
              <a:rPr lang="en-US" dirty="0"/>
              <a:t>/blob/master/.dcploy.yml#L27</a:t>
            </a:r>
          </a:p>
          <a:p>
            <a:endParaRPr lang="en-US" dirty="0"/>
          </a:p>
          <a:p>
            <a:r>
              <a:rPr lang="en-US" dirty="0"/>
              <a:t>https://</a:t>
            </a:r>
            <a:r>
              <a:rPr lang="en-US" dirty="0" err="1"/>
              <a:t>gitlab.kroger.com</a:t>
            </a:r>
            <a:r>
              <a:rPr lang="en-US" dirty="0"/>
              <a:t>/</a:t>
            </a:r>
            <a:r>
              <a:rPr lang="en-US" dirty="0" err="1"/>
              <a:t>dcploy</a:t>
            </a:r>
            <a:r>
              <a:rPr lang="en-US" dirty="0"/>
              <a:t>/canary-demo-</a:t>
            </a:r>
            <a:r>
              <a:rPr lang="en-US" dirty="0" err="1"/>
              <a:t>webapp</a:t>
            </a:r>
            <a:r>
              <a:rPr lang="en-US" dirty="0"/>
              <a:t>/blob/master/</a:t>
            </a:r>
            <a:r>
              <a:rPr lang="en-US" dirty="0" err="1"/>
              <a:t>canary_echo_query.tmpl</a:t>
            </a:r>
            <a:endParaRPr lang="en-US" dirty="0"/>
          </a:p>
          <a:p>
            <a:endParaRPr lang="en-US" dirty="0"/>
          </a:p>
          <a:p>
            <a:r>
              <a:rPr lang="en-US" dirty="0"/>
              <a:t>https://canary-demo-</a:t>
            </a:r>
            <a:r>
              <a:rPr lang="en-US" dirty="0" err="1"/>
              <a:t>dev</a:t>
            </a:r>
            <a:r>
              <a:rPr lang="en-US" dirty="0"/>
              <a:t>-{version}.</a:t>
            </a:r>
            <a:r>
              <a:rPr lang="en-US" dirty="0" err="1"/>
              <a:t>cfcdcinternaltest.kroger.com</a:t>
            </a:r>
            <a:r>
              <a:rPr lang="en-US" dirty="0"/>
              <a:t>/</a:t>
            </a:r>
            <a:r>
              <a:rPr lang="en-US" dirty="0" err="1"/>
              <a:t>api</a:t>
            </a:r>
            <a:r>
              <a:rPr lang="en-US" dirty="0"/>
              <a:t>/set-unhealthy</a:t>
            </a:r>
          </a:p>
        </p:txBody>
      </p:sp>
      <p:sp>
        <p:nvSpPr>
          <p:cNvPr id="4" name="Slide Number Placeholder 3"/>
          <p:cNvSpPr>
            <a:spLocks noGrp="1"/>
          </p:cNvSpPr>
          <p:nvPr>
            <p:ph type="sldNum" sz="quarter" idx="10"/>
          </p:nvPr>
        </p:nvSpPr>
        <p:spPr/>
        <p:txBody>
          <a:bodyPr/>
          <a:lstStyle/>
          <a:p>
            <a:fld id="{A4472BCB-C32F-4B45-90AB-9B21D05E9B14}" type="slidenum">
              <a:rPr lang="en-US" smtClean="0"/>
              <a:t>10</a:t>
            </a:fld>
            <a:endParaRPr lang="en-US"/>
          </a:p>
        </p:txBody>
      </p:sp>
    </p:spTree>
    <p:extLst>
      <p:ext uri="{BB962C8B-B14F-4D97-AF65-F5344CB8AC3E}">
        <p14:creationId xmlns:p14="http://schemas.microsoft.com/office/powerpoint/2010/main" val="19098875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a:t>Feature Candidates</a:t>
            </a:r>
            <a:r>
              <a:rPr lang="en-US" baseline="0" dirty="0"/>
              <a:t> (or Beta releases) are a way to deploy test features to production and not expose them to your core customer base. We’ve implemented this again by using regular expressions in NGINX and redirecting traffic to a the Feature Candidate version in PCF. </a:t>
            </a:r>
            <a:endParaRPr lang="en-US" dirty="0"/>
          </a:p>
          <a:p>
            <a:endParaRPr lang="en-US" dirty="0"/>
          </a:p>
          <a:p>
            <a:r>
              <a:rPr lang="en-US" dirty="0"/>
              <a:t>The key for feature candidates, is it only works when a</a:t>
            </a:r>
            <a:r>
              <a:rPr lang="en-US" baseline="0" dirty="0"/>
              <a:t> user is distinguishable. We’re basing this off of a beta user flag that is attached to a user’s profile. </a:t>
            </a:r>
            <a:endParaRPr lang="en-US" dirty="0"/>
          </a:p>
        </p:txBody>
      </p:sp>
      <p:sp>
        <p:nvSpPr>
          <p:cNvPr id="4" name="Slide Number Placeholder 3"/>
          <p:cNvSpPr>
            <a:spLocks noGrp="1"/>
          </p:cNvSpPr>
          <p:nvPr>
            <p:ph type="sldNum" sz="quarter" idx="10"/>
          </p:nvPr>
        </p:nvSpPr>
        <p:spPr/>
        <p:txBody>
          <a:bodyPr/>
          <a:lstStyle/>
          <a:p>
            <a:fld id="{A4472BCB-C32F-4B45-90AB-9B21D05E9B14}" type="slidenum">
              <a:rPr lang="en-US" smtClean="0"/>
              <a:t>11</a:t>
            </a:fld>
            <a:endParaRPr lang="en-US"/>
          </a:p>
        </p:txBody>
      </p:sp>
    </p:spTree>
    <p:extLst>
      <p:ext uri="{BB962C8B-B14F-4D97-AF65-F5344CB8AC3E}">
        <p14:creationId xmlns:p14="http://schemas.microsoft.com/office/powerpoint/2010/main" val="7333585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4472BCB-C32F-4B45-90AB-9B21D05E9B14}" type="slidenum">
              <a:rPr lang="en-US" smtClean="0"/>
              <a:t>12</a:t>
            </a:fld>
            <a:endParaRPr lang="en-US"/>
          </a:p>
        </p:txBody>
      </p:sp>
    </p:spTree>
    <p:extLst>
      <p:ext uri="{BB962C8B-B14F-4D97-AF65-F5344CB8AC3E}">
        <p14:creationId xmlns:p14="http://schemas.microsoft.com/office/powerpoint/2010/main" val="6172994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API Versioning: You have to be backwards compatible with these changes. If you’re</a:t>
            </a:r>
            <a:r>
              <a:rPr lang="en-US" baseline="0" dirty="0"/>
              <a:t> making a breaking change during a canary deploy, one set of users is guaranteed to have a negative experience.</a:t>
            </a:r>
            <a:r>
              <a:rPr lang="en-US" dirty="0"/>
              <a:t> Version your endpoints when you make these breaking changes (it’s bound to happen)</a:t>
            </a:r>
          </a:p>
          <a:p>
            <a:pPr marL="171450" indent="-171450">
              <a:buFontTx/>
              <a:buChar char="-"/>
            </a:pPr>
            <a:r>
              <a:rPr lang="en-US" dirty="0" err="1"/>
              <a:t>Autoscaling</a:t>
            </a:r>
            <a:r>
              <a:rPr lang="en-US" dirty="0"/>
              <a:t>: We’ve currently</a:t>
            </a:r>
            <a:r>
              <a:rPr lang="en-US" baseline="0" dirty="0"/>
              <a:t> set this up to </a:t>
            </a:r>
            <a:r>
              <a:rPr lang="en-US" baseline="0" dirty="0" err="1"/>
              <a:t>autoscale</a:t>
            </a:r>
            <a:r>
              <a:rPr lang="en-US" baseline="0" dirty="0"/>
              <a:t> to the minimum acceptable instances, with the understanding that PCF will scale applications as it beings to get more traffic. An application needs to have the correct </a:t>
            </a:r>
            <a:r>
              <a:rPr lang="en-US" baseline="0" dirty="0" err="1"/>
              <a:t>autoscaling</a:t>
            </a:r>
            <a:r>
              <a:rPr lang="en-US" baseline="0" dirty="0"/>
              <a:t> rules set up, or else they could see performance drop off when cutting over to the new version.</a:t>
            </a:r>
          </a:p>
          <a:p>
            <a:pPr marL="171450" indent="-171450">
              <a:buFontTx/>
              <a:buChar char="-"/>
            </a:pPr>
            <a:r>
              <a:rPr lang="en-US" baseline="0" dirty="0"/>
              <a:t>Web Apps: Don’t expect to use this with a batch process or something that reads messages off of a queue. This has only been built for applications that get customer facing traffic </a:t>
            </a:r>
          </a:p>
          <a:p>
            <a:pPr marL="171450" indent="-171450">
              <a:buFontTx/>
              <a:buChar char="-"/>
            </a:pPr>
            <a:r>
              <a:rPr lang="en-US" baseline="0" dirty="0"/>
              <a:t>Connection Pools: When NGINX reloads, it can impact performance of applications using it as a Reverse Proxy. If the client is using a Connection Pool, there will be stale connections. We are currently working on removing the need to use the Nginx </a:t>
            </a:r>
            <a:r>
              <a:rPr lang="en-US" baseline="0"/>
              <a:t>reload command.</a:t>
            </a:r>
            <a:endParaRPr lang="en-US" dirty="0"/>
          </a:p>
        </p:txBody>
      </p:sp>
      <p:sp>
        <p:nvSpPr>
          <p:cNvPr id="4" name="Slide Number Placeholder 3"/>
          <p:cNvSpPr>
            <a:spLocks noGrp="1"/>
          </p:cNvSpPr>
          <p:nvPr>
            <p:ph type="sldNum" sz="quarter" idx="10"/>
          </p:nvPr>
        </p:nvSpPr>
        <p:spPr/>
        <p:txBody>
          <a:bodyPr/>
          <a:lstStyle/>
          <a:p>
            <a:fld id="{A4472BCB-C32F-4B45-90AB-9B21D05E9B14}" type="slidenum">
              <a:rPr lang="en-US" smtClean="0"/>
              <a:t>13</a:t>
            </a:fld>
            <a:endParaRPr lang="en-US"/>
          </a:p>
        </p:txBody>
      </p:sp>
    </p:spTree>
    <p:extLst>
      <p:ext uri="{BB962C8B-B14F-4D97-AF65-F5344CB8AC3E}">
        <p14:creationId xmlns:p14="http://schemas.microsoft.com/office/powerpoint/2010/main" val="3148367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6BFECD78-3C8E-49F2-8FAB-59489D168ABB}" type="datetimeFigureOut">
              <a:rPr lang="en-US" smtClean="0"/>
              <a:t>9/10/18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27020199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BFECD78-3C8E-49F2-8FAB-59489D168ABB}" type="datetimeFigureOut">
              <a:rPr lang="en-US" smtClean="0"/>
              <a:t>9/10/18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29494982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BFECD78-3C8E-49F2-8FAB-59489D168ABB}" type="datetimeFigureOut">
              <a:rPr lang="en-US" smtClean="0"/>
              <a:t>9/10/18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14279412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BFECD78-3C8E-49F2-8FAB-59489D168ABB}" type="datetimeFigureOut">
              <a:rPr lang="en-US" smtClean="0"/>
              <a:t>9/10/18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22759333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BFECD78-3C8E-49F2-8FAB-59489D168ABB}" type="datetimeFigureOut">
              <a:rPr lang="en-US" smtClean="0"/>
              <a:t>9/10/18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17989526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BFECD78-3C8E-49F2-8FAB-59489D168ABB}" type="datetimeFigureOut">
              <a:rPr lang="en-US" smtClean="0"/>
              <a:t>9/10/18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10343016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BFECD78-3C8E-49F2-8FAB-59489D168ABB}" type="datetimeFigureOut">
              <a:rPr lang="en-US" smtClean="0"/>
              <a:t>9/10/18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14179409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BFECD78-3C8E-49F2-8FAB-59489D168ABB}" type="datetimeFigureOut">
              <a:rPr lang="en-US" smtClean="0"/>
              <a:t>9/10/18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6560677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BFECD78-3C8E-49F2-8FAB-59489D168ABB}" type="datetimeFigureOut">
              <a:rPr lang="en-US" smtClean="0"/>
              <a:t>9/10/18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12491287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BFECD78-3C8E-49F2-8FAB-59489D168ABB}" type="datetimeFigureOut">
              <a:rPr lang="en-US" smtClean="0"/>
              <a:t>9/10/18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27301161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BFECD78-3C8E-49F2-8FAB-59489D168ABB}" type="datetimeFigureOut">
              <a:rPr lang="en-US" smtClean="0"/>
              <a:t>9/10/18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5065745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BFECD78-3C8E-49F2-8FAB-59489D168ABB}" type="datetimeFigureOut">
              <a:rPr lang="en-US" smtClean="0"/>
              <a:t>9/10/18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FB56013-B943-42BA-886F-6F9D4EB85E9D}" type="slidenum">
              <a:rPr lang="en-US" smtClean="0"/>
              <a:t>‹#›</a:t>
            </a:fld>
            <a:endParaRPr lang="en-US"/>
          </a:p>
        </p:txBody>
      </p:sp>
    </p:spTree>
    <p:extLst>
      <p:ext uri="{BB962C8B-B14F-4D97-AF65-F5344CB8AC3E}">
        <p14:creationId xmlns:p14="http://schemas.microsoft.com/office/powerpoint/2010/main" val="2557711237"/>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www.consul.io/" TargetMode="External"/><Relationship Id="rId2" Type="http://schemas.openxmlformats.org/officeDocument/2006/relationships/hyperlink" Target="https://www.elastic.co/elk-stack" TargetMode="External"/><Relationship Id="rId1" Type="http://schemas.openxmlformats.org/officeDocument/2006/relationships/slideLayout" Target="../slideLayouts/slideLayout2.xml"/><Relationship Id="rId6" Type="http://schemas.openxmlformats.org/officeDocument/2006/relationships/hyperlink" Target="https://github.com/hashicorp/consul-template/blob/master/examples/nginx.md" TargetMode="External"/><Relationship Id="rId5" Type="http://schemas.openxmlformats.org/officeDocument/2006/relationships/hyperlink" Target="https://pivotal.io/platform" TargetMode="External"/><Relationship Id="rId4" Type="http://schemas.openxmlformats.org/officeDocument/2006/relationships/hyperlink" Target="https://www.nginx.com/"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95412"/>
            <a:ext cx="7772400" cy="1470025"/>
          </a:xfrm>
        </p:spPr>
        <p:txBody>
          <a:bodyPr/>
          <a:lstStyle/>
          <a:p>
            <a:r>
              <a:rPr lang="en-US" dirty="0"/>
              <a:t>Canary Deploys</a:t>
            </a:r>
          </a:p>
        </p:txBody>
      </p:sp>
      <p:pic>
        <p:nvPicPr>
          <p:cNvPr id="5" name="Picture 4"/>
          <p:cNvPicPr>
            <a:picLocks noChangeAspect="1"/>
          </p:cNvPicPr>
          <p:nvPr/>
        </p:nvPicPr>
        <p:blipFill>
          <a:blip r:embed="rId2"/>
          <a:stretch>
            <a:fillRect/>
          </a:stretch>
        </p:blipFill>
        <p:spPr>
          <a:xfrm>
            <a:off x="1541517" y="3064058"/>
            <a:ext cx="6043448" cy="3693218"/>
          </a:xfrm>
          <a:prstGeom prst="rect">
            <a:avLst/>
          </a:prstGeom>
        </p:spPr>
      </p:pic>
    </p:spTree>
    <p:extLst>
      <p:ext uri="{BB962C8B-B14F-4D97-AF65-F5344CB8AC3E}">
        <p14:creationId xmlns:p14="http://schemas.microsoft.com/office/powerpoint/2010/main" val="14842116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946017"/>
            <a:ext cx="8229600" cy="1143000"/>
          </a:xfrm>
        </p:spPr>
        <p:txBody>
          <a:bodyPr/>
          <a:lstStyle/>
          <a:p>
            <a:r>
              <a:rPr lang="en-US" dirty="0"/>
              <a:t>Rollback Demo</a:t>
            </a:r>
          </a:p>
        </p:txBody>
      </p:sp>
    </p:spTree>
    <p:extLst>
      <p:ext uri="{BB962C8B-B14F-4D97-AF65-F5344CB8AC3E}">
        <p14:creationId xmlns:p14="http://schemas.microsoft.com/office/powerpoint/2010/main" val="34482479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737328"/>
            <a:ext cx="8229600" cy="1143000"/>
          </a:xfrm>
        </p:spPr>
        <p:txBody>
          <a:bodyPr>
            <a:normAutofit/>
          </a:bodyPr>
          <a:lstStyle/>
          <a:p>
            <a:r>
              <a:rPr lang="en-US" dirty="0"/>
              <a:t>Feature Candidates</a:t>
            </a:r>
          </a:p>
        </p:txBody>
      </p:sp>
      <p:sp>
        <p:nvSpPr>
          <p:cNvPr id="3" name="Content Placeholder 2"/>
          <p:cNvSpPr>
            <a:spLocks noGrp="1"/>
          </p:cNvSpPr>
          <p:nvPr>
            <p:ph idx="1"/>
          </p:nvPr>
        </p:nvSpPr>
        <p:spPr>
          <a:xfrm>
            <a:off x="457200" y="2598683"/>
            <a:ext cx="8229600" cy="4525963"/>
          </a:xfrm>
        </p:spPr>
        <p:txBody>
          <a:bodyPr/>
          <a:lstStyle/>
          <a:p>
            <a:pPr marL="0" indent="0" algn="ctr">
              <a:buNone/>
            </a:pPr>
            <a:r>
              <a:rPr lang="en-US" dirty="0"/>
              <a:t>AKA: Beta</a:t>
            </a:r>
          </a:p>
        </p:txBody>
      </p:sp>
    </p:spTree>
    <p:extLst>
      <p:ext uri="{BB962C8B-B14F-4D97-AF65-F5344CB8AC3E}">
        <p14:creationId xmlns:p14="http://schemas.microsoft.com/office/powerpoint/2010/main" val="11058519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74500"/>
            <a:ext cx="8229600" cy="1143000"/>
          </a:xfrm>
        </p:spPr>
        <p:txBody>
          <a:bodyPr/>
          <a:lstStyle/>
          <a:p>
            <a:r>
              <a:rPr lang="en-US" dirty="0"/>
              <a:t>Feature Candidate Demo</a:t>
            </a:r>
          </a:p>
        </p:txBody>
      </p:sp>
    </p:spTree>
    <p:extLst>
      <p:ext uri="{BB962C8B-B14F-4D97-AF65-F5344CB8AC3E}">
        <p14:creationId xmlns:p14="http://schemas.microsoft.com/office/powerpoint/2010/main" val="31526528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Gotchas</a:t>
            </a:r>
          </a:p>
        </p:txBody>
      </p:sp>
      <p:sp>
        <p:nvSpPr>
          <p:cNvPr id="6" name="Rectangle 5"/>
          <p:cNvSpPr/>
          <p:nvPr/>
        </p:nvSpPr>
        <p:spPr>
          <a:xfrm>
            <a:off x="928413" y="1417638"/>
            <a:ext cx="7663793" cy="3046988"/>
          </a:xfrm>
          <a:prstGeom prst="rect">
            <a:avLst/>
          </a:prstGeom>
        </p:spPr>
        <p:txBody>
          <a:bodyPr wrap="square">
            <a:spAutoFit/>
          </a:bodyPr>
          <a:lstStyle/>
          <a:p>
            <a:pPr marL="457200" indent="-457200">
              <a:buFont typeface="Arial"/>
              <a:buChar char="•"/>
            </a:pPr>
            <a:r>
              <a:rPr lang="en-US" sz="3200" dirty="0"/>
              <a:t>API Versioning</a:t>
            </a:r>
          </a:p>
          <a:p>
            <a:pPr marL="457200" indent="-457200">
              <a:buFont typeface="Arial"/>
              <a:buChar char="•"/>
            </a:pPr>
            <a:r>
              <a:rPr lang="en-US" sz="3200" dirty="0"/>
              <a:t>Currently only works with NGINX</a:t>
            </a:r>
          </a:p>
          <a:p>
            <a:pPr marL="457200" indent="-457200">
              <a:buFont typeface="Arial"/>
              <a:buChar char="•"/>
            </a:pPr>
            <a:r>
              <a:rPr lang="en-US" sz="3200" dirty="0" err="1"/>
              <a:t>Autoscaling</a:t>
            </a:r>
            <a:endParaRPr lang="en-US" sz="3200" dirty="0"/>
          </a:p>
          <a:p>
            <a:pPr marL="457200" indent="-457200">
              <a:buFont typeface="Arial"/>
              <a:buChar char="•"/>
            </a:pPr>
            <a:r>
              <a:rPr lang="en-US" sz="3200" dirty="0"/>
              <a:t>Only works with web apps (UI, Services, </a:t>
            </a:r>
            <a:r>
              <a:rPr lang="en-US" sz="3200" dirty="0" err="1"/>
              <a:t>etc</a:t>
            </a:r>
            <a:r>
              <a:rPr lang="en-US" sz="3200" dirty="0"/>
              <a:t>)</a:t>
            </a:r>
          </a:p>
          <a:p>
            <a:pPr marL="457200" indent="-457200">
              <a:buFont typeface="Arial"/>
              <a:buChar char="•"/>
            </a:pPr>
            <a:r>
              <a:rPr lang="en-US" sz="3200" dirty="0"/>
              <a:t>Connection Pools</a:t>
            </a:r>
          </a:p>
        </p:txBody>
      </p:sp>
    </p:spTree>
    <p:extLst>
      <p:ext uri="{BB962C8B-B14F-4D97-AF65-F5344CB8AC3E}">
        <p14:creationId xmlns:p14="http://schemas.microsoft.com/office/powerpoint/2010/main" val="36956929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Links</a:t>
            </a:r>
          </a:p>
        </p:txBody>
      </p:sp>
      <p:sp>
        <p:nvSpPr>
          <p:cNvPr id="4" name="Rectangle 3"/>
          <p:cNvSpPr/>
          <p:nvPr/>
        </p:nvSpPr>
        <p:spPr>
          <a:xfrm>
            <a:off x="578069" y="1270000"/>
            <a:ext cx="8233103" cy="6001642"/>
          </a:xfrm>
          <a:prstGeom prst="rect">
            <a:avLst/>
          </a:prstGeom>
        </p:spPr>
        <p:txBody>
          <a:bodyPr wrap="square">
            <a:spAutoFit/>
          </a:bodyPr>
          <a:lstStyle/>
          <a:p>
            <a:pPr marL="285750" indent="-285750">
              <a:buFont typeface="Arial"/>
              <a:buChar char="•"/>
            </a:pPr>
            <a:r>
              <a:rPr lang="en-US" sz="3200" dirty="0"/>
              <a:t>Learn more about ELK: </a:t>
            </a:r>
            <a:r>
              <a:rPr lang="en-US" sz="3200" dirty="0">
                <a:hlinkClick r:id="rId2"/>
              </a:rPr>
              <a:t>https://www.elastic.co/elk-stack</a:t>
            </a:r>
            <a:r>
              <a:rPr lang="en-US" sz="3200" dirty="0"/>
              <a:t> </a:t>
            </a:r>
          </a:p>
          <a:p>
            <a:pPr marL="285750" indent="-285750">
              <a:buFont typeface="Arial"/>
              <a:buChar char="•"/>
            </a:pPr>
            <a:r>
              <a:rPr lang="en-US" sz="3200" dirty="0"/>
              <a:t>Learn more about Consul: </a:t>
            </a:r>
            <a:r>
              <a:rPr lang="en-US" sz="3200" dirty="0">
                <a:hlinkClick r:id="rId3"/>
              </a:rPr>
              <a:t>https://www.consul.io/</a:t>
            </a:r>
            <a:r>
              <a:rPr lang="en-US" sz="3200" dirty="0"/>
              <a:t> </a:t>
            </a:r>
          </a:p>
          <a:p>
            <a:pPr marL="285750" indent="-285750">
              <a:buFont typeface="Arial"/>
              <a:buChar char="•"/>
            </a:pPr>
            <a:r>
              <a:rPr lang="en-US" sz="3200" dirty="0"/>
              <a:t>Learn more about NGINX: </a:t>
            </a:r>
            <a:r>
              <a:rPr lang="en-US" sz="3200" dirty="0">
                <a:hlinkClick r:id="rId4"/>
              </a:rPr>
              <a:t>https://www.nginx.com/</a:t>
            </a:r>
            <a:r>
              <a:rPr lang="en-US" sz="3200" dirty="0"/>
              <a:t> </a:t>
            </a:r>
          </a:p>
          <a:p>
            <a:pPr marL="285750" indent="-285750">
              <a:buFont typeface="Arial"/>
              <a:buChar char="•"/>
            </a:pPr>
            <a:r>
              <a:rPr lang="en-US" sz="3200" dirty="0"/>
              <a:t>Learn more about PCF: </a:t>
            </a:r>
            <a:r>
              <a:rPr lang="en-US" sz="3200" dirty="0">
                <a:hlinkClick r:id="rId5"/>
              </a:rPr>
              <a:t>https://pivotal.io/platform</a:t>
            </a:r>
            <a:endParaRPr lang="en-US" sz="3200" dirty="0"/>
          </a:p>
          <a:p>
            <a:pPr marL="285750" indent="-285750">
              <a:buFont typeface="Arial"/>
              <a:buChar char="•"/>
            </a:pPr>
            <a:r>
              <a:rPr lang="en-US" sz="3200" dirty="0"/>
              <a:t>Consul Template Example: </a:t>
            </a:r>
            <a:r>
              <a:rPr lang="en-US" sz="3200" dirty="0">
                <a:hlinkClick r:id="rId6"/>
              </a:rPr>
              <a:t>https://</a:t>
            </a:r>
            <a:r>
              <a:rPr lang="en-US" sz="3200" dirty="0" err="1">
                <a:hlinkClick r:id="rId6"/>
              </a:rPr>
              <a:t>github.com</a:t>
            </a:r>
            <a:r>
              <a:rPr lang="en-US" sz="3200" dirty="0">
                <a:hlinkClick r:id="rId6"/>
              </a:rPr>
              <a:t>/</a:t>
            </a:r>
            <a:r>
              <a:rPr lang="en-US" sz="3200" dirty="0" err="1">
                <a:hlinkClick r:id="rId6"/>
              </a:rPr>
              <a:t>hashicorp</a:t>
            </a:r>
            <a:r>
              <a:rPr lang="en-US" sz="3200" dirty="0">
                <a:hlinkClick r:id="rId6"/>
              </a:rPr>
              <a:t>/consul-template/blob/master/examples/</a:t>
            </a:r>
            <a:r>
              <a:rPr lang="en-US" sz="3200" dirty="0" err="1">
                <a:hlinkClick r:id="rId6"/>
              </a:rPr>
              <a:t>nginx.md</a:t>
            </a:r>
            <a:endParaRPr lang="en-US" sz="3200" dirty="0"/>
          </a:p>
          <a:p>
            <a:endParaRPr lang="en-US" sz="3200" dirty="0"/>
          </a:p>
        </p:txBody>
      </p:sp>
    </p:spTree>
    <p:extLst>
      <p:ext uri="{BB962C8B-B14F-4D97-AF65-F5344CB8AC3E}">
        <p14:creationId xmlns:p14="http://schemas.microsoft.com/office/powerpoint/2010/main" val="21766162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35811"/>
            <a:ext cx="8229600" cy="1143000"/>
          </a:xfrm>
        </p:spPr>
        <p:txBody>
          <a:bodyPr/>
          <a:lstStyle/>
          <a:p>
            <a:r>
              <a:rPr lang="en-US" dirty="0"/>
              <a:t>Questions?</a:t>
            </a:r>
          </a:p>
        </p:txBody>
      </p:sp>
    </p:spTree>
    <p:extLst>
      <p:ext uri="{BB962C8B-B14F-4D97-AF65-F5344CB8AC3E}">
        <p14:creationId xmlns:p14="http://schemas.microsoft.com/office/powerpoint/2010/main" val="14107924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About me</a:t>
            </a:r>
          </a:p>
        </p:txBody>
      </p:sp>
      <p:sp>
        <p:nvSpPr>
          <p:cNvPr id="3" name="Content Placeholder 2"/>
          <p:cNvSpPr>
            <a:spLocks noGrp="1"/>
          </p:cNvSpPr>
          <p:nvPr>
            <p:ph idx="1"/>
          </p:nvPr>
        </p:nvSpPr>
        <p:spPr/>
        <p:txBody>
          <a:bodyPr/>
          <a:lstStyle/>
          <a:p>
            <a:r>
              <a:rPr lang="en-US" dirty="0"/>
              <a:t>Software Developer @ Kroger</a:t>
            </a:r>
          </a:p>
          <a:p>
            <a:pPr lvl="1"/>
            <a:r>
              <a:rPr lang="en-US" dirty="0"/>
              <a:t>12 years</a:t>
            </a:r>
          </a:p>
          <a:p>
            <a:r>
              <a:rPr lang="en-US" dirty="0"/>
              <a:t>@</a:t>
            </a:r>
            <a:r>
              <a:rPr lang="en-US" dirty="0" err="1"/>
              <a:t>adam.r.mcclain</a:t>
            </a:r>
            <a:endParaRPr lang="en-US" dirty="0"/>
          </a:p>
          <a:p>
            <a:r>
              <a:rPr lang="en-US" dirty="0" err="1"/>
              <a:t>linkedin.com</a:t>
            </a:r>
            <a:r>
              <a:rPr lang="en-US" dirty="0"/>
              <a:t>/in/adam-mcclain-bb304262</a:t>
            </a:r>
          </a:p>
          <a:p>
            <a:r>
              <a:rPr lang="en-US" dirty="0" err="1"/>
              <a:t>github.com</a:t>
            </a:r>
            <a:r>
              <a:rPr lang="en-US" dirty="0"/>
              <a:t>/</a:t>
            </a:r>
            <a:r>
              <a:rPr lang="en-US" dirty="0" err="1"/>
              <a:t>adamrmcclain</a:t>
            </a:r>
            <a:endParaRPr lang="en-US" dirty="0"/>
          </a:p>
        </p:txBody>
      </p:sp>
    </p:spTree>
    <p:extLst>
      <p:ext uri="{BB962C8B-B14F-4D97-AF65-F5344CB8AC3E}">
        <p14:creationId xmlns:p14="http://schemas.microsoft.com/office/powerpoint/2010/main" val="20905468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a Canary Deploy?</a:t>
            </a:r>
          </a:p>
        </p:txBody>
      </p:sp>
      <p:sp>
        <p:nvSpPr>
          <p:cNvPr id="3" name="Content Placeholder 2"/>
          <p:cNvSpPr>
            <a:spLocks noGrp="1"/>
          </p:cNvSpPr>
          <p:nvPr>
            <p:ph idx="1"/>
          </p:nvPr>
        </p:nvSpPr>
        <p:spPr/>
        <p:txBody>
          <a:bodyPr/>
          <a:lstStyle/>
          <a:p>
            <a:pPr marL="0" indent="0" algn="ctr">
              <a:buNone/>
            </a:pPr>
            <a:r>
              <a:rPr lang="en-US" dirty="0"/>
              <a:t>A Canary Deploy is a deployment that occurs over a short period of time, and slowly moves traffic over from an old version of an application to a new version of the same application.</a:t>
            </a:r>
          </a:p>
          <a:p>
            <a:pPr marL="0" indent="0" algn="ctr">
              <a:buNone/>
            </a:pPr>
            <a:endParaRPr lang="en-US" dirty="0"/>
          </a:p>
          <a:p>
            <a:pPr marL="0" indent="0" algn="ctr">
              <a:buNone/>
            </a:pPr>
            <a:endParaRPr lang="en-US" dirty="0"/>
          </a:p>
        </p:txBody>
      </p:sp>
      <p:pic>
        <p:nvPicPr>
          <p:cNvPr id="4" name="Picture 3" descr="canary_example1.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966341"/>
            <a:ext cx="9144000" cy="2449719"/>
          </a:xfrm>
          <a:prstGeom prst="rect">
            <a:avLst/>
          </a:prstGeom>
        </p:spPr>
      </p:pic>
    </p:spTree>
    <p:extLst>
      <p:ext uri="{BB962C8B-B14F-4D97-AF65-F5344CB8AC3E}">
        <p14:creationId xmlns:p14="http://schemas.microsoft.com/office/powerpoint/2010/main" val="6460493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Canary Overview</a:t>
            </a:r>
          </a:p>
        </p:txBody>
      </p:sp>
      <p:pic>
        <p:nvPicPr>
          <p:cNvPr id="4" name="Content Placeholder 3" descr="Canary Flow 2.jpg"/>
          <p:cNvPicPr>
            <a:picLocks noGrp="1" noChangeAspect="1"/>
          </p:cNvPicPr>
          <p:nvPr>
            <p:ph idx="1"/>
          </p:nvPr>
        </p:nvPicPr>
        <p:blipFill>
          <a:blip r:embed="rId3">
            <a:extLst>
              <a:ext uri="{28A0092B-C50C-407E-A947-70E740481C1C}">
                <a14:useLocalDpi xmlns:a14="http://schemas.microsoft.com/office/drawing/2010/main" val="0"/>
              </a:ext>
            </a:extLst>
          </a:blip>
          <a:srcRect l="2127" r="2127"/>
          <a:stretch>
            <a:fillRect/>
          </a:stretch>
        </p:blipFill>
        <p:spPr>
          <a:xfrm>
            <a:off x="0" y="1600200"/>
            <a:ext cx="9194675" cy="5056717"/>
          </a:xfrm>
        </p:spPr>
      </p:pic>
    </p:spTree>
    <p:extLst>
      <p:ext uri="{BB962C8B-B14F-4D97-AF65-F5344CB8AC3E}">
        <p14:creationId xmlns:p14="http://schemas.microsoft.com/office/powerpoint/2010/main" val="3710375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Consul - NGINX</a:t>
            </a:r>
          </a:p>
        </p:txBody>
      </p:sp>
      <p:pic>
        <p:nvPicPr>
          <p:cNvPr id="6" name="Picture 5" descr="Consul - Nginx link.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1148286"/>
            <a:ext cx="7860352" cy="5343660"/>
          </a:xfrm>
          <a:prstGeom prst="rect">
            <a:avLst/>
          </a:prstGeom>
        </p:spPr>
      </p:pic>
    </p:spTree>
    <p:extLst>
      <p:ext uri="{BB962C8B-B14F-4D97-AF65-F5344CB8AC3E}">
        <p14:creationId xmlns:p14="http://schemas.microsoft.com/office/powerpoint/2010/main" val="12873444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Screen Shot 2018-04-29 at 10.25.28 A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7800" y="304800"/>
            <a:ext cx="8775700" cy="6248400"/>
          </a:xfrm>
          <a:prstGeom prst="rect">
            <a:avLst/>
          </a:prstGeom>
        </p:spPr>
      </p:pic>
    </p:spTree>
    <p:extLst>
      <p:ext uri="{BB962C8B-B14F-4D97-AF65-F5344CB8AC3E}">
        <p14:creationId xmlns:p14="http://schemas.microsoft.com/office/powerpoint/2010/main" val="8315452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Screen Shot 2018-04-29 at 10.26.29 A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11300" y="609600"/>
            <a:ext cx="6108700" cy="5626100"/>
          </a:xfrm>
          <a:prstGeom prst="rect">
            <a:avLst/>
          </a:prstGeom>
        </p:spPr>
      </p:pic>
    </p:spTree>
    <p:extLst>
      <p:ext uri="{BB962C8B-B14F-4D97-AF65-F5344CB8AC3E}">
        <p14:creationId xmlns:p14="http://schemas.microsoft.com/office/powerpoint/2010/main" val="35340022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a:t>
            </a:r>
          </a:p>
        </p:txBody>
      </p:sp>
      <p:pic>
        <p:nvPicPr>
          <p:cNvPr id="4" name="Content Placeholder 3" descr="please_work.gif"/>
          <p:cNvPicPr>
            <a:picLocks noGrp="1" noChangeAspect="1"/>
          </p:cNvPicPr>
          <p:nvPr>
            <p:ph idx="1"/>
          </p:nvPr>
        </p:nvPicPr>
        <p:blipFill>
          <a:blip r:embed="rId3">
            <a:extLst>
              <a:ext uri="{28A0092B-C50C-407E-A947-70E740481C1C}">
                <a14:useLocalDpi xmlns:a14="http://schemas.microsoft.com/office/drawing/2010/main" val="0"/>
              </a:ext>
            </a:extLst>
          </a:blip>
          <a:srcRect l="-19323" r="-19323"/>
          <a:stretch>
            <a:fillRect/>
          </a:stretch>
        </p:blipFill>
        <p:spPr/>
      </p:pic>
    </p:spTree>
    <p:extLst>
      <p:ext uri="{BB962C8B-B14F-4D97-AF65-F5344CB8AC3E}">
        <p14:creationId xmlns:p14="http://schemas.microsoft.com/office/powerpoint/2010/main" val="27629751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Canary-In-A-Coal-Mine.jpg"/>
          <p:cNvPicPr>
            <a:picLocks noGrp="1" noChangeAspect="1"/>
          </p:cNvPicPr>
          <p:nvPr>
            <p:ph idx="1"/>
          </p:nvPr>
        </p:nvPicPr>
        <p:blipFill>
          <a:blip r:embed="rId3">
            <a:extLst>
              <a:ext uri="{28A0092B-C50C-407E-A947-70E740481C1C}">
                <a14:useLocalDpi xmlns:a14="http://schemas.microsoft.com/office/drawing/2010/main" val="0"/>
              </a:ext>
            </a:extLst>
          </a:blip>
          <a:srcRect t="1115" b="1115"/>
          <a:stretch>
            <a:fillRect/>
          </a:stretch>
        </p:blipFill>
        <p:spPr/>
      </p:pic>
    </p:spTree>
    <p:extLst>
      <p:ext uri="{BB962C8B-B14F-4D97-AF65-F5344CB8AC3E}">
        <p14:creationId xmlns:p14="http://schemas.microsoft.com/office/powerpoint/2010/main" val="3390701551"/>
      </p:ext>
    </p:extLst>
  </p:cSld>
  <p:clrMapOvr>
    <a:masterClrMapping/>
  </p:clrMapOvr>
</p:sld>
</file>

<file path=ppt/theme/theme1.xml><?xml version="1.0" encoding="utf-8"?>
<a:theme xmlns:a="http://schemas.openxmlformats.org/drawingml/2006/main" name=" Black ">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Black .thmx</Template>
  <TotalTime>5316</TotalTime>
  <Words>981</Words>
  <Application>Microsoft Macintosh PowerPoint</Application>
  <PresentationFormat>On-screen Show (4:3)</PresentationFormat>
  <Paragraphs>85</Paragraphs>
  <Slides>15</Slides>
  <Notes>8</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15</vt:i4>
      </vt:variant>
    </vt:vector>
  </HeadingPairs>
  <TitlesOfParts>
    <vt:vector size="18" baseType="lpstr">
      <vt:lpstr>Arial</vt:lpstr>
      <vt:lpstr>Calibri</vt:lpstr>
      <vt:lpstr> Black </vt:lpstr>
      <vt:lpstr>Canary Deploys</vt:lpstr>
      <vt:lpstr>About me</vt:lpstr>
      <vt:lpstr>What is a Canary Deploy?</vt:lpstr>
      <vt:lpstr>Canary Overview</vt:lpstr>
      <vt:lpstr>Consul - NGINX</vt:lpstr>
      <vt:lpstr>PowerPoint Presentation</vt:lpstr>
      <vt:lpstr>PowerPoint Presentation</vt:lpstr>
      <vt:lpstr>Demo!</vt:lpstr>
      <vt:lpstr>PowerPoint Presentation</vt:lpstr>
      <vt:lpstr>Rollback Demo</vt:lpstr>
      <vt:lpstr>Feature Candidates</vt:lpstr>
      <vt:lpstr>Feature Candidate Demo</vt:lpstr>
      <vt:lpstr>Gotchas</vt:lpstr>
      <vt:lpstr>Links</vt:lpstr>
      <vt:lpstr>Questions?</vt:lpstr>
    </vt:vector>
  </TitlesOfParts>
  <Company>Kroger</Company>
  <LinksUpToDate>false</LinksUpToDate>
  <SharedDoc>false</SharedDoc>
  <HyperlinksChanged>false</HyperlinksChanged>
  <AppVersion>16.0013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Canary Deploys</dc:title>
  <dc:creator>Desktop Engineering</dc:creator>
  <cp:lastModifiedBy>McClain, Adam R</cp:lastModifiedBy>
  <cp:revision>28</cp:revision>
  <dcterms:created xsi:type="dcterms:W3CDTF">2018-04-26T19:40:47Z</dcterms:created>
  <dcterms:modified xsi:type="dcterms:W3CDTF">2018-09-10T12:55:25Z</dcterms:modified>
</cp:coreProperties>
</file>