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4"/>
  </p:sldMasterIdLst>
  <p:sldIdLst>
    <p:sldId id="256" r:id="rId5"/>
    <p:sldId id="260" r:id="rId6"/>
    <p:sldId id="257" r:id="rId7"/>
    <p:sldId id="258" r:id="rId8"/>
    <p:sldId id="259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4680"/>
  </p:normalViewPr>
  <p:slideViewPr>
    <p:cSldViewPr snapToGrid="0">
      <p:cViewPr varScale="1">
        <p:scale>
          <a:sx n="85" d="100"/>
          <a:sy n="85" d="100"/>
        </p:scale>
        <p:origin x="12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2F08-1936-9825-11FD-1B882BB66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45ED2-E455-9477-322B-077DC8B04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ACF5A-8D6C-23BC-CE38-443397923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E36E6-8900-F8CD-FF3F-E1A90A64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EDFF6-CCB3-A2D2-E036-E97EE36A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9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526A-8B3E-7339-D6FA-42E2C699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4750C-3621-AE29-EE18-BA8013636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61B5D-38E8-B107-729E-4CF302EE1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7FFD4-EEF0-8F58-CBDC-B839B534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01C92-A5BB-ACBB-6DBA-0D63B45C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39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9A4E85-9D7F-A2BE-ECCB-19FC6E96DA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FE0B3-5BFF-4C09-C974-4785532A6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65CD5-9388-210C-AB32-278EDCD5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096C-64ED-4153-A483-5C02E44AD5C3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DA0C9-C8F2-42A3-99DB-AD509589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57D2E-D829-99F3-E3F5-857F9BF5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7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489E9-C276-F6E2-69E1-8A26701EC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4E2DF-21B3-A540-F410-F16A6B5D7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B3520-10A0-DA6F-8EDA-3BD12756F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193C9-8DFD-73B1-C2E4-B5C3B3CA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3B035-0985-D638-E6F6-35121C1B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4C76-0CE3-F717-682F-FABE5DDB7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3F216-42C0-5597-C834-4EF26DE96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A31BA-614D-1731-A809-2DE89C1A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72775-FE2E-589F-FAD8-3D82EE1E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E8816-9CE3-4791-5B5E-84FF88B20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E54D-78B8-611F-79C7-6DF3F008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E0BCA-00CD-EBD4-FAFE-E7FA17E45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710F3-A862-5F75-1BAF-4B6A8909B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F33BB-92D5-F7E5-B0B8-F60C14F1D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9BE5C-FC51-004F-B152-98FC1AF9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AB9D3-58D1-FE64-6BD1-1468B7727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1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2370-21CE-F0E9-EA3E-B0A6C099A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B77FD-720C-945E-BC47-D48321396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6446C-7420-4B9F-0739-375DBA355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1D440-49F0-8EA6-A1BB-00C57A965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7FDED-960E-416C-1D62-5FA11B9CE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793BEA-90B4-20E9-FE99-C4BB48B0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BAB95-8DA7-460B-B00A-7037C8394FB0}" type="datetime1">
              <a:rPr lang="en-US" smtClean="0"/>
              <a:pPr/>
              <a:t>4/6/2025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35BCE1-EDDD-1E45-9AFF-7DD08C218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E3EE31-0C38-4EFA-A66D-80BDA9958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96703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1FB4C-64BD-EC4F-D1A3-84B67CA5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38909-040A-5264-94B9-5B33E9CE6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F98DEC-0988-9208-142D-A8E959E0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0C5C1-69B7-2815-2227-B5F7E33B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24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7576A2-4BF5-CB21-31B4-BA75CAC27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D22747-7AE2-2C20-8F98-6E1885F3F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5C0B8-2639-27B9-7086-149A9230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6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077B-41B7-C183-46D5-B38353A16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BB9E0-1CB6-30BA-D930-3B0318130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323FA-C6DA-98FA-F61F-1554A3453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34CA9-3737-8065-0F70-89F4DD18D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E352B-2788-A731-36CD-60895E57B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04345-50BB-8033-46EF-3320B5C5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7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C1E1-C140-035C-D19A-BCDD06507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BF0589-3A5B-F62F-35B2-4647BEE27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B17A5-89F2-9CED-63FE-73C2D56C8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6B9E1-2E44-98CD-3129-7AC5FF91E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CE26B-D367-81DB-48EE-B5D72A8C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59D5C-CF47-17B4-7722-C9E5B2DC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4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60656D-2BB1-4639-36C1-E81D19E5F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67E94-1CDF-AD3C-C9A8-15854DE11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86B10-09DE-3090-953D-DB1E0B1DD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4/6/2025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AEEEE-5A2B-69CE-518F-D005E7671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0B7AA-0C58-F651-87AC-E49F4C927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57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amrodi/CS340_S25_Le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AB94-DB04-B7A5-E00E-04E69DB41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1396" y="369012"/>
            <a:ext cx="8049208" cy="1147050"/>
          </a:xfrm>
        </p:spPr>
        <p:txBody>
          <a:bodyPr/>
          <a:lstStyle/>
          <a:p>
            <a:r>
              <a:rPr lang="en-US" dirty="0"/>
              <a:t>Team Name: Leo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2B80A-2830-7729-6715-7388F2234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1600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Team members:</a:t>
            </a:r>
          </a:p>
          <a:p>
            <a:r>
              <a:rPr lang="en-US" dirty="0"/>
              <a:t>Adam Rodi</a:t>
            </a:r>
          </a:p>
          <a:p>
            <a:r>
              <a:rPr lang="en-US" dirty="0"/>
              <a:t>Bishow Adhikari</a:t>
            </a:r>
          </a:p>
          <a:p>
            <a:r>
              <a:rPr lang="en-US" dirty="0"/>
              <a:t>Caleb Viverito</a:t>
            </a:r>
          </a:p>
          <a:p>
            <a:r>
              <a:rPr lang="en-US" dirty="0"/>
              <a:t>Max Del Rio</a:t>
            </a:r>
          </a:p>
        </p:txBody>
      </p:sp>
    </p:spTree>
    <p:extLst>
      <p:ext uri="{BB962C8B-B14F-4D97-AF65-F5344CB8AC3E}">
        <p14:creationId xmlns:p14="http://schemas.microsoft.com/office/powerpoint/2010/main" val="348951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3124B-0CA6-AA8A-9A40-FBBD022CB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B6327-469F-23B4-36DE-F7AFBE22B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https://github.com/adamrodi/CS340_S25_Leo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2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AB5E8-FD1E-FB89-1C45-28B900AE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EB758-C5E5-77F0-B572-CB9C5487C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Analyze Patterns: Investigate historical Bitcoin data to identify recurring seasonal and calendar-driven patterns, such as monthly anomalies (e.g., "January effect"), weekly trends (e.g., weekend price dips), or holiday-related fluctuations.</a:t>
            </a:r>
          </a:p>
          <a:p>
            <a:endParaRPr lang="en-US" dirty="0"/>
          </a:p>
          <a:p>
            <a:r>
              <a:rPr lang="en-US" dirty="0"/>
              <a:t>Provide Insights: Uncover the underlying causes of observed seasonal effects (e.g., reduced trading volume on weekends, tax-related sell-offs in April) and propose strategies for stakeholders to leverage or mitigate these patterns.</a:t>
            </a:r>
          </a:p>
          <a:p>
            <a:endParaRPr lang="en-US" dirty="0"/>
          </a:p>
          <a:p>
            <a:r>
              <a:rPr lang="en-US" dirty="0"/>
              <a:t>Visualize Data: Create intuitive visualizations (e.g., seasonal decomposition plots, calendar heatmaps, annotated line charts) to highlight cyclical trends and calendar effects for actionable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64047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09AD9-0DD4-1F34-ECD2-94932CF31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17" y="142282"/>
            <a:ext cx="9369490" cy="801910"/>
          </a:xfrm>
        </p:spPr>
        <p:txBody>
          <a:bodyPr/>
          <a:lstStyle/>
          <a:p>
            <a:r>
              <a:rPr lang="en-US" dirty="0"/>
              <a:t>Module Communication Flow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EE1506-700D-522D-2B2D-76C01295A9B8}"/>
              </a:ext>
            </a:extLst>
          </p:cNvPr>
          <p:cNvSpPr/>
          <p:nvPr/>
        </p:nvSpPr>
        <p:spPr>
          <a:xfrm>
            <a:off x="522514" y="1305719"/>
            <a:ext cx="1474237" cy="9330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Inputs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0F0725C-4632-7F87-6519-B8C913A21CBE}"/>
              </a:ext>
            </a:extLst>
          </p:cNvPr>
          <p:cNvSpPr/>
          <p:nvPr/>
        </p:nvSpPr>
        <p:spPr>
          <a:xfrm>
            <a:off x="522514" y="2972893"/>
            <a:ext cx="1383961" cy="9330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4" name="Process 13">
            <a:extLst>
              <a:ext uri="{FF2B5EF4-FFF2-40B4-BE49-F238E27FC236}">
                <a16:creationId xmlns:a16="http://schemas.microsoft.com/office/drawing/2014/main" id="{885694C6-AD0C-650F-378F-79D0D002481A}"/>
              </a:ext>
            </a:extLst>
          </p:cNvPr>
          <p:cNvSpPr/>
          <p:nvPr/>
        </p:nvSpPr>
        <p:spPr>
          <a:xfrm>
            <a:off x="9299511" y="1405521"/>
            <a:ext cx="2528596" cy="4443736"/>
          </a:xfrm>
          <a:prstGeom prst="flowChartProcess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rocess 15">
            <a:extLst>
              <a:ext uri="{FF2B5EF4-FFF2-40B4-BE49-F238E27FC236}">
                <a16:creationId xmlns:a16="http://schemas.microsoft.com/office/drawing/2014/main" id="{563C8186-05DE-6EB4-4BE7-05214D6690DB}"/>
              </a:ext>
            </a:extLst>
          </p:cNvPr>
          <p:cNvSpPr/>
          <p:nvPr/>
        </p:nvSpPr>
        <p:spPr>
          <a:xfrm>
            <a:off x="4222102" y="1631229"/>
            <a:ext cx="2528596" cy="1087016"/>
          </a:xfrm>
          <a:prstGeom prst="flowChart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17" name="Process 16">
            <a:extLst>
              <a:ext uri="{FF2B5EF4-FFF2-40B4-BE49-F238E27FC236}">
                <a16:creationId xmlns:a16="http://schemas.microsoft.com/office/drawing/2014/main" id="{78E50CCC-3AEA-CC88-1D6D-17BC97B98D6C}"/>
              </a:ext>
            </a:extLst>
          </p:cNvPr>
          <p:cNvSpPr/>
          <p:nvPr/>
        </p:nvSpPr>
        <p:spPr>
          <a:xfrm>
            <a:off x="2903007" y="3429000"/>
            <a:ext cx="2299890" cy="1121777"/>
          </a:xfrm>
          <a:prstGeom prst="flowChartProcess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VisualizationHandler</a:t>
            </a:r>
            <a:br>
              <a:rPr lang="en-US" dirty="0"/>
            </a:br>
            <a:r>
              <a:rPr lang="en-US" dirty="0"/>
              <a:t>(Parent class)</a:t>
            </a:r>
          </a:p>
        </p:txBody>
      </p:sp>
      <p:sp>
        <p:nvSpPr>
          <p:cNvPr id="18" name="Process 17">
            <a:extLst>
              <a:ext uri="{FF2B5EF4-FFF2-40B4-BE49-F238E27FC236}">
                <a16:creationId xmlns:a16="http://schemas.microsoft.com/office/drawing/2014/main" id="{8526DE61-04F6-2C2E-A45D-70B432E0860A}"/>
              </a:ext>
            </a:extLst>
          </p:cNvPr>
          <p:cNvSpPr/>
          <p:nvPr/>
        </p:nvSpPr>
        <p:spPr>
          <a:xfrm>
            <a:off x="2974126" y="4696757"/>
            <a:ext cx="2287765" cy="1645986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plotVusualizer</a:t>
            </a:r>
            <a:br>
              <a:rPr lang="en-US" dirty="0"/>
            </a:br>
            <a:r>
              <a:rPr lang="en-US" dirty="0"/>
              <a:t>(Child class)</a:t>
            </a:r>
            <a:br>
              <a:rPr lang="en-US" dirty="0"/>
            </a:br>
            <a:r>
              <a:rPr lang="en-US" dirty="0"/>
              <a:t>-violin </a:t>
            </a:r>
            <a:r>
              <a:rPr lang="en-US" dirty="0" err="1"/>
              <a:t>plor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-histogram()</a:t>
            </a:r>
          </a:p>
          <a:p>
            <a:pPr algn="ctr"/>
            <a:r>
              <a:rPr lang="en-US" dirty="0"/>
              <a:t>-</a:t>
            </a:r>
            <a:r>
              <a:rPr lang="en-US" dirty="0" err="1"/>
              <a:t>boolean_indexing</a:t>
            </a:r>
            <a:r>
              <a:rPr lang="en-US" dirty="0"/>
              <a:t>()</a:t>
            </a:r>
          </a:p>
          <a:p>
            <a:pPr algn="ctr"/>
            <a:r>
              <a:rPr lang="en-US" dirty="0"/>
              <a:t>-</a:t>
            </a:r>
          </a:p>
        </p:txBody>
      </p:sp>
      <p:sp>
        <p:nvSpPr>
          <p:cNvPr id="19" name="Process 18">
            <a:extLst>
              <a:ext uri="{FF2B5EF4-FFF2-40B4-BE49-F238E27FC236}">
                <a16:creationId xmlns:a16="http://schemas.microsoft.com/office/drawing/2014/main" id="{BDA160BE-1758-39FE-C63D-A629C1B275AA}"/>
              </a:ext>
            </a:extLst>
          </p:cNvPr>
          <p:cNvSpPr/>
          <p:nvPr/>
        </p:nvSpPr>
        <p:spPr>
          <a:xfrm>
            <a:off x="6231511" y="3530086"/>
            <a:ext cx="2389975" cy="1087016"/>
          </a:xfrm>
          <a:prstGeom prst="flowChartProcess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</a:t>
            </a:r>
            <a:br>
              <a:rPr lang="en-US" dirty="0"/>
            </a:br>
            <a:r>
              <a:rPr lang="en-US" dirty="0"/>
              <a:t>(Parent class)</a:t>
            </a:r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097B006C-790F-4FBF-1116-8DD640175074}"/>
              </a:ext>
            </a:extLst>
          </p:cNvPr>
          <p:cNvSpPr/>
          <p:nvPr/>
        </p:nvSpPr>
        <p:spPr>
          <a:xfrm>
            <a:off x="6231511" y="4814060"/>
            <a:ext cx="2520603" cy="1317998"/>
          </a:xfrm>
          <a:prstGeom prst="flowChartProcess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dataHandler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read_csv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save_to_pickle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upload_from_pickle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</p:txBody>
      </p:sp>
      <p:sp>
        <p:nvSpPr>
          <p:cNvPr id="3" name="Process 2">
            <a:extLst>
              <a:ext uri="{FF2B5EF4-FFF2-40B4-BE49-F238E27FC236}">
                <a16:creationId xmlns:a16="http://schemas.microsoft.com/office/drawing/2014/main" id="{AA5F4CF7-D850-69A9-E5A1-3201FE64159F}"/>
              </a:ext>
            </a:extLst>
          </p:cNvPr>
          <p:cNvSpPr/>
          <p:nvPr/>
        </p:nvSpPr>
        <p:spPr>
          <a:xfrm>
            <a:off x="2356050" y="3333128"/>
            <a:ext cx="3393804" cy="3154758"/>
          </a:xfrm>
          <a:prstGeom prst="flowChartProcess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rocess 3">
            <a:extLst>
              <a:ext uri="{FF2B5EF4-FFF2-40B4-BE49-F238E27FC236}">
                <a16:creationId xmlns:a16="http://schemas.microsoft.com/office/drawing/2014/main" id="{12772489-43E2-BA93-397B-E97EDF0E8AAE}"/>
              </a:ext>
            </a:extLst>
          </p:cNvPr>
          <p:cNvSpPr/>
          <p:nvPr/>
        </p:nvSpPr>
        <p:spPr>
          <a:xfrm>
            <a:off x="5990683" y="3333127"/>
            <a:ext cx="2949529" cy="3154758"/>
          </a:xfrm>
          <a:prstGeom prst="flowChartProcess">
            <a:avLst/>
          </a:pr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64C9474A-3FF6-E84D-3F92-A585DB05D45B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906475" y="2348432"/>
            <a:ext cx="2315627" cy="10909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9930B56F-2703-82B4-F0FC-61ED7869C2CA}"/>
              </a:ext>
            </a:extLst>
          </p:cNvPr>
          <p:cNvCxnSpPr>
            <a:stCxn id="6" idx="3"/>
          </p:cNvCxnSpPr>
          <p:nvPr/>
        </p:nvCxnSpPr>
        <p:spPr>
          <a:xfrm>
            <a:off x="1996751" y="1772250"/>
            <a:ext cx="2225351" cy="240502"/>
          </a:xfrm>
          <a:prstGeom prst="bentConnector3">
            <a:avLst>
              <a:gd name="adj1" fmla="val 15447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DAB82223-20DC-FF86-2B9E-D911581E1B5A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6591235" y="2718245"/>
            <a:ext cx="874213" cy="614882"/>
          </a:xfrm>
          <a:prstGeom prst="bent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286212A2-7CA9-A5C4-716B-46059A262115}"/>
              </a:ext>
            </a:extLst>
          </p:cNvPr>
          <p:cNvCxnSpPr>
            <a:cxnSpLocks/>
            <a:stCxn id="3" idx="0"/>
          </p:cNvCxnSpPr>
          <p:nvPr/>
        </p:nvCxnSpPr>
        <p:spPr>
          <a:xfrm rot="5400000" flipH="1" flipV="1">
            <a:off x="3941413" y="2829783"/>
            <a:ext cx="614884" cy="391806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9FC2DBD9-CCB6-22D2-731D-27055487B83B}"/>
              </a:ext>
            </a:extLst>
          </p:cNvPr>
          <p:cNvCxnSpPr>
            <a:cxnSpLocks/>
          </p:cNvCxnSpPr>
          <p:nvPr/>
        </p:nvCxnSpPr>
        <p:spPr>
          <a:xfrm>
            <a:off x="6750698" y="1682334"/>
            <a:ext cx="2548813" cy="1452652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Magnetic Disk 44">
            <a:extLst>
              <a:ext uri="{FF2B5EF4-FFF2-40B4-BE49-F238E27FC236}">
                <a16:creationId xmlns:a16="http://schemas.microsoft.com/office/drawing/2014/main" id="{A8D74036-1F2B-FAA5-2BB6-4E3244BF00AE}"/>
              </a:ext>
            </a:extLst>
          </p:cNvPr>
          <p:cNvSpPr/>
          <p:nvPr/>
        </p:nvSpPr>
        <p:spPr>
          <a:xfrm>
            <a:off x="9658809" y="1772250"/>
            <a:ext cx="1651379" cy="911045"/>
          </a:xfrm>
          <a:prstGeom prst="flowChartMagneticDisk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Export</a:t>
            </a:r>
          </a:p>
        </p:txBody>
      </p:sp>
      <p:sp>
        <p:nvSpPr>
          <p:cNvPr id="46" name="Document 45">
            <a:extLst>
              <a:ext uri="{FF2B5EF4-FFF2-40B4-BE49-F238E27FC236}">
                <a16:creationId xmlns:a16="http://schemas.microsoft.com/office/drawing/2014/main" id="{59EDE749-0C04-BBC8-EF61-9F2F63503931}"/>
              </a:ext>
            </a:extLst>
          </p:cNvPr>
          <p:cNvSpPr/>
          <p:nvPr/>
        </p:nvSpPr>
        <p:spPr>
          <a:xfrm>
            <a:off x="9658809" y="2988859"/>
            <a:ext cx="1651379" cy="2134683"/>
          </a:xfrm>
          <a:prstGeom prst="flowChartDocumen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10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Visualization</a:t>
            </a:r>
            <a:br>
              <a:rPr lang="en-US" dirty="0"/>
            </a:br>
            <a:r>
              <a:rPr lang="en-US" dirty="0" err="1"/>
              <a:t>Seasonability</a:t>
            </a:r>
            <a:r>
              <a:rPr lang="en-US" dirty="0"/>
              <a:t> Reports.</a:t>
            </a:r>
            <a:br>
              <a:rPr lang="en-US" dirty="0"/>
            </a:br>
            <a:r>
              <a:rPr lang="en-US" dirty="0"/>
              <a:t>Prices.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01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2F23B-3788-A931-FF16-87D56CE84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0"/>
            <a:ext cx="10515600" cy="1325563"/>
          </a:xfrm>
        </p:spPr>
        <p:txBody>
          <a:bodyPr/>
          <a:lstStyle/>
          <a:p>
            <a:r>
              <a:rPr lang="en-US" dirty="0"/>
              <a:t>Data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881D0-0F14-2C4E-F1D9-5BE04F3B0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950" y="1419226"/>
            <a:ext cx="10229850" cy="46588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Csv File</a:t>
            </a:r>
          </a:p>
          <a:p>
            <a:pPr marL="0" indent="0">
              <a:buNone/>
            </a:pPr>
            <a:r>
              <a:rPr lang="en-US" dirty="0"/>
              <a:t>Delimiter: comma </a:t>
            </a:r>
          </a:p>
          <a:p>
            <a:pPr marL="0" indent="0">
              <a:buNone/>
            </a:pPr>
            <a:r>
              <a:rPr lang="en-US" dirty="0"/>
              <a:t>Example: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7EC84C4-60A4-C00C-B6A8-49787BD66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772281"/>
              </p:ext>
            </p:extLst>
          </p:nvPr>
        </p:nvGraphicFramePr>
        <p:xfrm>
          <a:off x="1123950" y="3164114"/>
          <a:ext cx="10039351" cy="2274660"/>
        </p:xfrm>
        <a:graphic>
          <a:graphicData uri="http://schemas.openxmlformats.org/drawingml/2006/table">
            <a:tbl>
              <a:tblPr/>
              <a:tblGrid>
                <a:gridCol w="1348007">
                  <a:extLst>
                    <a:ext uri="{9D8B030D-6E8A-4147-A177-3AD203B41FA5}">
                      <a16:colId xmlns:a16="http://schemas.microsoft.com/office/drawing/2014/main" val="2994323955"/>
                    </a:ext>
                  </a:extLst>
                </a:gridCol>
                <a:gridCol w="1168901">
                  <a:extLst>
                    <a:ext uri="{9D8B030D-6E8A-4147-A177-3AD203B41FA5}">
                      <a16:colId xmlns:a16="http://schemas.microsoft.com/office/drawing/2014/main" val="56381372"/>
                    </a:ext>
                  </a:extLst>
                </a:gridCol>
                <a:gridCol w="1294589">
                  <a:extLst>
                    <a:ext uri="{9D8B030D-6E8A-4147-A177-3AD203B41FA5}">
                      <a16:colId xmlns:a16="http://schemas.microsoft.com/office/drawing/2014/main" val="1693089425"/>
                    </a:ext>
                  </a:extLst>
                </a:gridCol>
                <a:gridCol w="1520828">
                  <a:extLst>
                    <a:ext uri="{9D8B030D-6E8A-4147-A177-3AD203B41FA5}">
                      <a16:colId xmlns:a16="http://schemas.microsoft.com/office/drawing/2014/main" val="2645505191"/>
                    </a:ext>
                  </a:extLst>
                </a:gridCol>
                <a:gridCol w="1385713">
                  <a:extLst>
                    <a:ext uri="{9D8B030D-6E8A-4147-A177-3AD203B41FA5}">
                      <a16:colId xmlns:a16="http://schemas.microsoft.com/office/drawing/2014/main" val="162939645"/>
                    </a:ext>
                  </a:extLst>
                </a:gridCol>
                <a:gridCol w="1483122">
                  <a:extLst>
                    <a:ext uri="{9D8B030D-6E8A-4147-A177-3AD203B41FA5}">
                      <a16:colId xmlns:a16="http://schemas.microsoft.com/office/drawing/2014/main" val="3811215513"/>
                    </a:ext>
                  </a:extLst>
                </a:gridCol>
                <a:gridCol w="1838191">
                  <a:extLst>
                    <a:ext uri="{9D8B030D-6E8A-4147-A177-3AD203B41FA5}">
                      <a16:colId xmlns:a16="http://schemas.microsoft.com/office/drawing/2014/main" val="1525805061"/>
                    </a:ext>
                  </a:extLst>
                </a:gridCol>
              </a:tblGrid>
              <a:tr h="25274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Timestamp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Open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Close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Volume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datetime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626096"/>
                  </a:ext>
                </a:extLst>
              </a:tr>
              <a:tr h="2527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1325412060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2012-01-01 10:01:00+00:00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427385"/>
                  </a:ext>
                </a:extLst>
              </a:tr>
              <a:tr h="2527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1325412120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2012-01-01 10:02:00+00:00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495340"/>
                  </a:ext>
                </a:extLst>
              </a:tr>
              <a:tr h="2527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1325412180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2012-01-01 10:03:00+00:00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7882046"/>
                  </a:ext>
                </a:extLst>
              </a:tr>
              <a:tr h="2527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1325412240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2012-01-01 10:04:00+00:00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117486"/>
                  </a:ext>
                </a:extLst>
              </a:tr>
              <a:tr h="2527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1325412300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2012-01-01 10:05:00+00:00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1018293"/>
                  </a:ext>
                </a:extLst>
              </a:tr>
              <a:tr h="2527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1325412360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2012-01-01 10:06:00+00:00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197506"/>
                  </a:ext>
                </a:extLst>
              </a:tr>
              <a:tr h="2527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1325412420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2012-01-01 10:07:00+00:00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0590420"/>
                  </a:ext>
                </a:extLst>
              </a:tr>
              <a:tr h="25274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1325412480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2012-01-01 10:08:00+00:00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140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561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29500-59A9-F37A-F712-D88CE4D8C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Progress Report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1572BE-9304-B939-BA18-3A7CCA682C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6505971"/>
              </p:ext>
            </p:extLst>
          </p:nvPr>
        </p:nvGraphicFramePr>
        <p:xfrm>
          <a:off x="430306" y="1690688"/>
          <a:ext cx="11331388" cy="480218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832847">
                  <a:extLst>
                    <a:ext uri="{9D8B030D-6E8A-4147-A177-3AD203B41FA5}">
                      <a16:colId xmlns:a16="http://schemas.microsoft.com/office/drawing/2014/main" val="4235392539"/>
                    </a:ext>
                  </a:extLst>
                </a:gridCol>
                <a:gridCol w="3926541">
                  <a:extLst>
                    <a:ext uri="{9D8B030D-6E8A-4147-A177-3AD203B41FA5}">
                      <a16:colId xmlns:a16="http://schemas.microsoft.com/office/drawing/2014/main" val="426580286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3274946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476006915"/>
                    </a:ext>
                  </a:extLst>
                </a:gridCol>
              </a:tblGrid>
              <a:tr h="550329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256103"/>
                  </a:ext>
                </a:extLst>
              </a:tr>
              <a:tr h="550329">
                <a:tc>
                  <a:txBody>
                    <a:bodyPr/>
                    <a:lstStyle/>
                    <a:p>
                      <a:r>
                        <a:rPr lang="en-US" dirty="0"/>
                        <a:t>4/4/25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Brainstorm project ideas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Everyone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787315"/>
                  </a:ext>
                </a:extLst>
              </a:tr>
              <a:tr h="550329">
                <a:tc>
                  <a:txBody>
                    <a:bodyPr/>
                    <a:lstStyle/>
                    <a:p>
                      <a:r>
                        <a:rPr lang="en-US" dirty="0"/>
                        <a:t>4/5/25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GitHub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 Rodi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252870"/>
                  </a:ext>
                </a:extLst>
              </a:tr>
              <a:tr h="550329">
                <a:tc>
                  <a:txBody>
                    <a:bodyPr/>
                    <a:lstStyle/>
                    <a:p>
                      <a:r>
                        <a:rPr lang="en-US" dirty="0"/>
                        <a:t>4/6/25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Decide on project 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Everyone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941907"/>
                  </a:ext>
                </a:extLst>
              </a:tr>
              <a:tr h="550329">
                <a:tc>
                  <a:txBody>
                    <a:bodyPr/>
                    <a:lstStyle/>
                    <a:p>
                      <a:r>
                        <a:rPr lang="en-US" dirty="0"/>
                        <a:t>4/6/25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 module outlines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Bishow Adhikari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869687"/>
                  </a:ext>
                </a:extLst>
              </a:tr>
              <a:tr h="550329">
                <a:tc>
                  <a:txBody>
                    <a:bodyPr/>
                    <a:lstStyle/>
                    <a:p>
                      <a:r>
                        <a:rPr lang="en-US" dirty="0"/>
                        <a:t>4/6/25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 input data format.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Everyone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876370"/>
                  </a:ext>
                </a:extLst>
              </a:tr>
              <a:tr h="949884">
                <a:tc>
                  <a:txBody>
                    <a:bodyPr/>
                    <a:lstStyle/>
                    <a:p>
                      <a:r>
                        <a:rPr lang="en-US" dirty="0"/>
                        <a:t>4/6/25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 module communication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Everyone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328934"/>
                  </a:ext>
                </a:extLst>
              </a:tr>
              <a:tr h="550329">
                <a:tc>
                  <a:txBody>
                    <a:bodyPr/>
                    <a:lstStyle/>
                    <a:p>
                      <a:r>
                        <a:rPr lang="en-US" dirty="0"/>
                        <a:t>4/6/25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 PA1 PowerPoint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Everyone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393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894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55E5-F097-2943-5C27-DEF8F08FC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Communication and 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B05A6-C8C0-A5A4-9390-B50B36123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primary mode of communication is through our group discord server.</a:t>
            </a:r>
          </a:p>
        </p:txBody>
      </p:sp>
    </p:spTree>
    <p:extLst>
      <p:ext uri="{BB962C8B-B14F-4D97-AF65-F5344CB8AC3E}">
        <p14:creationId xmlns:p14="http://schemas.microsoft.com/office/powerpoint/2010/main" val="2653749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F16A495594A944A29E081C4FB3C2A0" ma:contentTypeVersion="6" ma:contentTypeDescription="Create a new document." ma:contentTypeScope="" ma:versionID="865fc076a6b9043d4aec702af12fb515">
  <xsd:schema xmlns:xsd="http://www.w3.org/2001/XMLSchema" xmlns:xs="http://www.w3.org/2001/XMLSchema" xmlns:p="http://schemas.microsoft.com/office/2006/metadata/properties" xmlns:ns3="be377dd5-4801-4545-9731-e2880a16472a" targetNamespace="http://schemas.microsoft.com/office/2006/metadata/properties" ma:root="true" ma:fieldsID="5b9e55d0ad3aa12dd4ed1fecbdb95209" ns3:_="">
    <xsd:import namespace="be377dd5-4801-4545-9731-e2880a16472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377dd5-4801-4545-9731-e2880a1647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e377dd5-4801-4545-9731-e2880a16472a" xsi:nil="true"/>
  </documentManagement>
</p:properties>
</file>

<file path=customXml/itemProps1.xml><?xml version="1.0" encoding="utf-8"?>
<ds:datastoreItem xmlns:ds="http://schemas.openxmlformats.org/officeDocument/2006/customXml" ds:itemID="{6729D1A2-8F12-4F20-B508-ADD4720298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377dd5-4801-4545-9731-e2880a1647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59DF01-7BF0-4EED-B3DF-5AC9017453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55A1A0-3A9D-48FB-B79A-BB625DEF834E}">
  <ds:schemaRefs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be377dd5-4801-4545-9731-e2880a16472a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</TotalTime>
  <Words>381</Words>
  <Application>Microsoft Office PowerPoint</Application>
  <PresentationFormat>Widescreen</PresentationFormat>
  <Paragraphs>129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Aptos Narrow</vt:lpstr>
      <vt:lpstr>Arial</vt:lpstr>
      <vt:lpstr>Office Theme</vt:lpstr>
      <vt:lpstr>Team Name: Leo</vt:lpstr>
      <vt:lpstr>GitHub URL</vt:lpstr>
      <vt:lpstr>Goal of the Project</vt:lpstr>
      <vt:lpstr>Module Communication Flow Diagram</vt:lpstr>
      <vt:lpstr>Data Format</vt:lpstr>
      <vt:lpstr>Task Progress Report</vt:lpstr>
      <vt:lpstr>Team Communication and Participation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Rodi</dc:creator>
  <cp:lastModifiedBy>Bishow Adhikari</cp:lastModifiedBy>
  <cp:revision>15</cp:revision>
  <dcterms:created xsi:type="dcterms:W3CDTF">2025-04-06T15:17:07Z</dcterms:created>
  <dcterms:modified xsi:type="dcterms:W3CDTF">2025-04-06T23:47:02Z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0x0101001DF16A495594A944A29E081C4FB3C2A0</vt:lpwstr>
  </property>
</Properties>
</file>