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7" r:id="rId2"/>
    <p:sldId id="320" r:id="rId3"/>
    <p:sldId id="321" r:id="rId4"/>
    <p:sldId id="288" r:id="rId5"/>
    <p:sldId id="309" r:id="rId6"/>
    <p:sldId id="271" r:id="rId7"/>
    <p:sldId id="293" r:id="rId8"/>
    <p:sldId id="273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3" r:id="rId20"/>
    <p:sldId id="304" r:id="rId21"/>
    <p:sldId id="305" r:id="rId22"/>
    <p:sldId id="306" r:id="rId23"/>
    <p:sldId id="283" r:id="rId24"/>
    <p:sldId id="307" r:id="rId25"/>
    <p:sldId id="28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DAVIDSON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87" autoAdjust="0"/>
  </p:normalViewPr>
  <p:slideViewPr>
    <p:cSldViewPr snapToGrid="0">
      <p:cViewPr>
        <p:scale>
          <a:sx n="90" d="100"/>
          <a:sy n="90" d="100"/>
        </p:scale>
        <p:origin x="-450" y="-690"/>
      </p:cViewPr>
      <p:guideLst>
        <p:guide orient="horz" pos="4247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88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293DF-9F4D-1645-862A-16BEAF57B87E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7AF09C29-441F-B840-8657-74C664D88FC3}">
      <dgm:prSet phldrT="[Text]" custT="1"/>
      <dgm:spPr/>
      <dgm:t>
        <a:bodyPr/>
        <a:lstStyle/>
        <a:p>
          <a:r>
            <a:rPr lang="en-US" sz="1100" dirty="0" smtClean="0"/>
            <a:t>Recon</a:t>
          </a:r>
          <a:endParaRPr lang="en-US" sz="1100" dirty="0"/>
        </a:p>
      </dgm:t>
    </dgm:pt>
    <dgm:pt modelId="{036DDE1C-0FA0-5E40-8976-135F42194376}" type="parTrans" cxnId="{46DC12FE-87D6-9A47-B95C-C386FFEE1357}">
      <dgm:prSet/>
      <dgm:spPr/>
      <dgm:t>
        <a:bodyPr/>
        <a:lstStyle/>
        <a:p>
          <a:endParaRPr lang="en-US"/>
        </a:p>
      </dgm:t>
    </dgm:pt>
    <dgm:pt modelId="{8DF16668-C038-9D48-A9C6-6814E3891FD9}" type="sibTrans" cxnId="{46DC12FE-87D6-9A47-B95C-C386FFEE1357}">
      <dgm:prSet/>
      <dgm:spPr/>
      <dgm:t>
        <a:bodyPr/>
        <a:lstStyle/>
        <a:p>
          <a:endParaRPr lang="en-US"/>
        </a:p>
      </dgm:t>
    </dgm:pt>
    <dgm:pt modelId="{96CB4B92-9EAB-DB46-B268-E1E17B2B6A8B}">
      <dgm:prSet phldrT="[Text]" custT="1"/>
      <dgm:spPr/>
      <dgm:t>
        <a:bodyPr/>
        <a:lstStyle/>
        <a:p>
          <a:r>
            <a:rPr lang="en-US" sz="1100" dirty="0" err="1" smtClean="0"/>
            <a:t>Weaponize</a:t>
          </a:r>
          <a:endParaRPr lang="en-US" sz="1100" dirty="0"/>
        </a:p>
      </dgm:t>
    </dgm:pt>
    <dgm:pt modelId="{F5922FDE-33F0-9E40-B6FB-DC1D357E686C}" type="parTrans" cxnId="{2AE3B3D2-0CD1-5141-9A4C-415CA47619F8}">
      <dgm:prSet/>
      <dgm:spPr/>
      <dgm:t>
        <a:bodyPr/>
        <a:lstStyle/>
        <a:p>
          <a:endParaRPr lang="en-US"/>
        </a:p>
      </dgm:t>
    </dgm:pt>
    <dgm:pt modelId="{61462B63-3045-424C-84A6-85F8C363BD02}" type="sibTrans" cxnId="{2AE3B3D2-0CD1-5141-9A4C-415CA47619F8}">
      <dgm:prSet/>
      <dgm:spPr/>
      <dgm:t>
        <a:bodyPr/>
        <a:lstStyle/>
        <a:p>
          <a:endParaRPr lang="en-US"/>
        </a:p>
      </dgm:t>
    </dgm:pt>
    <dgm:pt modelId="{ED219683-A51F-5A40-866B-943F018A9EA5}">
      <dgm:prSet custT="1"/>
      <dgm:spPr/>
      <dgm:t>
        <a:bodyPr/>
        <a:lstStyle/>
        <a:p>
          <a:r>
            <a:rPr lang="en-US" sz="1100" dirty="0" smtClean="0"/>
            <a:t>Deliver</a:t>
          </a:r>
          <a:endParaRPr lang="en-US" sz="1100" dirty="0"/>
        </a:p>
      </dgm:t>
    </dgm:pt>
    <dgm:pt modelId="{1B09B8AB-E18C-514F-B28C-5D6B40506118}" type="parTrans" cxnId="{6FDCF7B7-9BED-8E49-9719-F3F9B119640B}">
      <dgm:prSet/>
      <dgm:spPr/>
      <dgm:t>
        <a:bodyPr/>
        <a:lstStyle/>
        <a:p>
          <a:endParaRPr lang="en-US"/>
        </a:p>
      </dgm:t>
    </dgm:pt>
    <dgm:pt modelId="{791F0CFF-5F0C-9F4E-91C6-E10ED5416E0B}" type="sibTrans" cxnId="{6FDCF7B7-9BED-8E49-9719-F3F9B119640B}">
      <dgm:prSet/>
      <dgm:spPr/>
      <dgm:t>
        <a:bodyPr/>
        <a:lstStyle/>
        <a:p>
          <a:endParaRPr lang="en-US"/>
        </a:p>
      </dgm:t>
    </dgm:pt>
    <dgm:pt modelId="{62C4BEA9-D7E2-874D-B44B-4B47B2213014}">
      <dgm:prSet custT="1"/>
      <dgm:spPr/>
      <dgm:t>
        <a:bodyPr/>
        <a:lstStyle/>
        <a:p>
          <a:r>
            <a:rPr lang="en-US" sz="1100" dirty="0" smtClean="0"/>
            <a:t>Exploit</a:t>
          </a:r>
          <a:endParaRPr lang="en-US" sz="1100" dirty="0"/>
        </a:p>
      </dgm:t>
    </dgm:pt>
    <dgm:pt modelId="{FDBE3036-E9C0-964E-9FEC-B787D129AB8A}" type="parTrans" cxnId="{EBDAEAB6-9287-5541-9DE6-E6A46773C5C7}">
      <dgm:prSet/>
      <dgm:spPr/>
      <dgm:t>
        <a:bodyPr/>
        <a:lstStyle/>
        <a:p>
          <a:endParaRPr lang="en-US"/>
        </a:p>
      </dgm:t>
    </dgm:pt>
    <dgm:pt modelId="{8225B0BB-7693-7145-9BA5-EBA745390DDE}" type="sibTrans" cxnId="{EBDAEAB6-9287-5541-9DE6-E6A46773C5C7}">
      <dgm:prSet/>
      <dgm:spPr/>
      <dgm:t>
        <a:bodyPr/>
        <a:lstStyle/>
        <a:p>
          <a:endParaRPr lang="en-US"/>
        </a:p>
      </dgm:t>
    </dgm:pt>
    <dgm:pt modelId="{4FFF6420-3499-F24D-9BED-50A223B8D338}">
      <dgm:prSet custT="1"/>
      <dgm:spPr/>
      <dgm:t>
        <a:bodyPr/>
        <a:lstStyle/>
        <a:p>
          <a:r>
            <a:rPr lang="en-US" sz="1100" dirty="0" smtClean="0"/>
            <a:t>Control</a:t>
          </a:r>
          <a:endParaRPr lang="en-US" sz="1100" dirty="0"/>
        </a:p>
      </dgm:t>
    </dgm:pt>
    <dgm:pt modelId="{CD8A109B-8334-0B43-B117-3AA6FC74E3D7}" type="parTrans" cxnId="{58F80070-5DD9-534B-81D5-20D901503CC1}">
      <dgm:prSet/>
      <dgm:spPr/>
      <dgm:t>
        <a:bodyPr/>
        <a:lstStyle/>
        <a:p>
          <a:endParaRPr lang="en-US"/>
        </a:p>
      </dgm:t>
    </dgm:pt>
    <dgm:pt modelId="{834800BB-5BFE-6940-9529-9D55372A7BF3}" type="sibTrans" cxnId="{58F80070-5DD9-534B-81D5-20D901503CC1}">
      <dgm:prSet/>
      <dgm:spPr/>
      <dgm:t>
        <a:bodyPr/>
        <a:lstStyle/>
        <a:p>
          <a:endParaRPr lang="en-US"/>
        </a:p>
      </dgm:t>
    </dgm:pt>
    <dgm:pt modelId="{2FE99B1E-8E8B-5148-9A80-1A299693DA68}">
      <dgm:prSet custT="1"/>
      <dgm:spPr/>
      <dgm:t>
        <a:bodyPr/>
        <a:lstStyle/>
        <a:p>
          <a:r>
            <a:rPr lang="en-US" sz="1100" dirty="0" smtClean="0"/>
            <a:t>Execute</a:t>
          </a:r>
          <a:endParaRPr lang="en-US" sz="1100" dirty="0"/>
        </a:p>
      </dgm:t>
    </dgm:pt>
    <dgm:pt modelId="{C60ABBEB-9901-194A-A738-4AFFBE7B3526}" type="parTrans" cxnId="{AC69AD3A-8AA4-C246-821F-3E65E05E2599}">
      <dgm:prSet/>
      <dgm:spPr/>
      <dgm:t>
        <a:bodyPr/>
        <a:lstStyle/>
        <a:p>
          <a:endParaRPr lang="en-US"/>
        </a:p>
      </dgm:t>
    </dgm:pt>
    <dgm:pt modelId="{E3DB292E-E6C3-2448-9E32-872053B9C4FC}" type="sibTrans" cxnId="{AC69AD3A-8AA4-C246-821F-3E65E05E2599}">
      <dgm:prSet/>
      <dgm:spPr/>
      <dgm:t>
        <a:bodyPr/>
        <a:lstStyle/>
        <a:p>
          <a:endParaRPr lang="en-US"/>
        </a:p>
      </dgm:t>
    </dgm:pt>
    <dgm:pt modelId="{537C1899-E76D-EF40-B62A-AFBD9032F4B7}">
      <dgm:prSet custT="1"/>
      <dgm:spPr/>
      <dgm:t>
        <a:bodyPr/>
        <a:lstStyle/>
        <a:p>
          <a:r>
            <a:rPr lang="en-US" sz="1100" dirty="0" smtClean="0"/>
            <a:t>Maintain</a:t>
          </a:r>
          <a:endParaRPr lang="en-US" sz="1100" dirty="0"/>
        </a:p>
      </dgm:t>
    </dgm:pt>
    <dgm:pt modelId="{A672D41B-1985-004C-A844-651E01783CDD}" type="parTrans" cxnId="{5DD11E6C-AF21-0049-8C45-C8AE0C7D322D}">
      <dgm:prSet/>
      <dgm:spPr/>
      <dgm:t>
        <a:bodyPr/>
        <a:lstStyle/>
        <a:p>
          <a:endParaRPr lang="en-US"/>
        </a:p>
      </dgm:t>
    </dgm:pt>
    <dgm:pt modelId="{31E78A6C-915C-1141-9353-30CDA4608AD3}" type="sibTrans" cxnId="{5DD11E6C-AF21-0049-8C45-C8AE0C7D322D}">
      <dgm:prSet/>
      <dgm:spPr/>
      <dgm:t>
        <a:bodyPr/>
        <a:lstStyle/>
        <a:p>
          <a:endParaRPr lang="en-US"/>
        </a:p>
      </dgm:t>
    </dgm:pt>
    <dgm:pt modelId="{73C241CF-896C-0240-BCB5-0FADE90EED2F}" type="pres">
      <dgm:prSet presAssocID="{7EF293DF-9F4D-1645-862A-16BEAF57B87E}" presName="Name0" presStyleCnt="0">
        <dgm:presLayoutVars>
          <dgm:dir/>
          <dgm:resizeHandles val="exact"/>
        </dgm:presLayoutVars>
      </dgm:prSet>
      <dgm:spPr/>
    </dgm:pt>
    <dgm:pt modelId="{147F65BF-F031-5F4A-9975-B27B9F37DD86}" type="pres">
      <dgm:prSet presAssocID="{7EF293DF-9F4D-1645-862A-16BEAF57B87E}" presName="arrow" presStyleLbl="bgShp" presStyleIdx="0" presStyleCnt="1" custLinFactNeighborY="2182"/>
      <dgm:spPr/>
      <dgm:t>
        <a:bodyPr/>
        <a:lstStyle/>
        <a:p>
          <a:endParaRPr lang="en-US"/>
        </a:p>
      </dgm:t>
    </dgm:pt>
    <dgm:pt modelId="{AFE559FE-2E0A-5B44-A847-E05FBCE96EA5}" type="pres">
      <dgm:prSet presAssocID="{7EF293DF-9F4D-1645-862A-16BEAF57B87E}" presName="points" presStyleCnt="0"/>
      <dgm:spPr/>
    </dgm:pt>
    <dgm:pt modelId="{95FA13E7-3DA5-F146-B4DC-66182EBA5FFC}" type="pres">
      <dgm:prSet presAssocID="{7AF09C29-441F-B840-8657-74C664D88FC3}" presName="compositeA" presStyleCnt="0"/>
      <dgm:spPr/>
    </dgm:pt>
    <dgm:pt modelId="{1B78FE7A-3855-2F4D-B7AD-B5D7FA49247B}" type="pres">
      <dgm:prSet presAssocID="{7AF09C29-441F-B840-8657-74C664D88FC3}" presName="textA" presStyleLbl="revTx" presStyleIdx="0" presStyleCnt="7" custLinFactNeighborX="-208" custLinFactNeighborY="-13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D0253-FD52-CC4A-96FD-730E4EF164D7}" type="pres">
      <dgm:prSet presAssocID="{7AF09C29-441F-B840-8657-74C664D88FC3}" presName="circleA" presStyleLbl="node1" presStyleIdx="0" presStyleCnt="7"/>
      <dgm:spPr/>
    </dgm:pt>
    <dgm:pt modelId="{EAF1E565-4E18-364D-9E8E-1B3BAE5EEA4E}" type="pres">
      <dgm:prSet presAssocID="{7AF09C29-441F-B840-8657-74C664D88FC3}" presName="spaceA" presStyleCnt="0"/>
      <dgm:spPr/>
    </dgm:pt>
    <dgm:pt modelId="{DCDEAD4B-60C3-124E-9B44-21019E8E5CB0}" type="pres">
      <dgm:prSet presAssocID="{8DF16668-C038-9D48-A9C6-6814E3891FD9}" presName="space" presStyleCnt="0"/>
      <dgm:spPr/>
    </dgm:pt>
    <dgm:pt modelId="{134170CD-8168-CF45-9D52-B120F9FA8F48}" type="pres">
      <dgm:prSet presAssocID="{96CB4B92-9EAB-DB46-B268-E1E17B2B6A8B}" presName="compositeB" presStyleCnt="0"/>
      <dgm:spPr/>
    </dgm:pt>
    <dgm:pt modelId="{35F47DC3-C2AE-CF45-A2DC-7312B9E8A04D}" type="pres">
      <dgm:prSet presAssocID="{96CB4B92-9EAB-DB46-B268-E1E17B2B6A8B}" presName="textB" presStyleLbl="revTx" presStyleIdx="1" presStyleCnt="7" custScaleX="149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C9BDB-9DD1-5942-9A55-593D39BB666F}" type="pres">
      <dgm:prSet presAssocID="{96CB4B92-9EAB-DB46-B268-E1E17B2B6A8B}" presName="circleB" presStyleLbl="node1" presStyleIdx="1" presStyleCnt="7"/>
      <dgm:spPr/>
    </dgm:pt>
    <dgm:pt modelId="{F981E534-A657-9F49-874B-9C8CC37C8B36}" type="pres">
      <dgm:prSet presAssocID="{96CB4B92-9EAB-DB46-B268-E1E17B2B6A8B}" presName="spaceB" presStyleCnt="0"/>
      <dgm:spPr/>
    </dgm:pt>
    <dgm:pt modelId="{66EE28D8-EF2C-8749-BBBB-1E3260B57A81}" type="pres">
      <dgm:prSet presAssocID="{61462B63-3045-424C-84A6-85F8C363BD02}" presName="space" presStyleCnt="0"/>
      <dgm:spPr/>
    </dgm:pt>
    <dgm:pt modelId="{D385DCAC-5724-B34E-9EDA-973EC02E2A8C}" type="pres">
      <dgm:prSet presAssocID="{ED219683-A51F-5A40-866B-943F018A9EA5}" presName="compositeA" presStyleCnt="0"/>
      <dgm:spPr/>
    </dgm:pt>
    <dgm:pt modelId="{4598703D-C129-7842-BC61-B7A5033D1424}" type="pres">
      <dgm:prSet presAssocID="{ED219683-A51F-5A40-866B-943F018A9EA5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9BBB-4AB6-1B4A-8FAC-0A641CA68639}" type="pres">
      <dgm:prSet presAssocID="{ED219683-A51F-5A40-866B-943F018A9EA5}" presName="circleA" presStyleLbl="node1" presStyleIdx="2" presStyleCnt="7"/>
      <dgm:spPr/>
    </dgm:pt>
    <dgm:pt modelId="{5E325B88-3DC4-014E-B1B3-2927C32606C0}" type="pres">
      <dgm:prSet presAssocID="{ED219683-A51F-5A40-866B-943F018A9EA5}" presName="spaceA" presStyleCnt="0"/>
      <dgm:spPr/>
    </dgm:pt>
    <dgm:pt modelId="{A47756EB-CDEE-4F4B-AB7B-1B654A657D57}" type="pres">
      <dgm:prSet presAssocID="{791F0CFF-5F0C-9F4E-91C6-E10ED5416E0B}" presName="space" presStyleCnt="0"/>
      <dgm:spPr/>
    </dgm:pt>
    <dgm:pt modelId="{C1B858ED-8230-1E41-9C56-B741D74895F6}" type="pres">
      <dgm:prSet presAssocID="{62C4BEA9-D7E2-874D-B44B-4B47B2213014}" presName="compositeB" presStyleCnt="0"/>
      <dgm:spPr/>
    </dgm:pt>
    <dgm:pt modelId="{440A35A3-3BD2-C047-8890-B7BDADCB258D}" type="pres">
      <dgm:prSet presAssocID="{62C4BEA9-D7E2-874D-B44B-4B47B2213014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A3603-07F1-474F-BDDD-6D32698E7834}" type="pres">
      <dgm:prSet presAssocID="{62C4BEA9-D7E2-874D-B44B-4B47B2213014}" presName="circleB" presStyleLbl="node1" presStyleIdx="3" presStyleCnt="7"/>
      <dgm:spPr/>
    </dgm:pt>
    <dgm:pt modelId="{41AE5BA7-BFF4-1245-8A5E-DEF14D583D79}" type="pres">
      <dgm:prSet presAssocID="{62C4BEA9-D7E2-874D-B44B-4B47B2213014}" presName="spaceB" presStyleCnt="0"/>
      <dgm:spPr/>
    </dgm:pt>
    <dgm:pt modelId="{21C86C20-8F4F-D045-B800-01912F331216}" type="pres">
      <dgm:prSet presAssocID="{8225B0BB-7693-7145-9BA5-EBA745390DDE}" presName="space" presStyleCnt="0"/>
      <dgm:spPr/>
    </dgm:pt>
    <dgm:pt modelId="{4CA322C1-977F-7443-AD37-63EE9CB1D272}" type="pres">
      <dgm:prSet presAssocID="{4FFF6420-3499-F24D-9BED-50A223B8D338}" presName="compositeA" presStyleCnt="0"/>
      <dgm:spPr/>
    </dgm:pt>
    <dgm:pt modelId="{03C84799-6A71-7A4B-8B74-B45D5596C308}" type="pres">
      <dgm:prSet presAssocID="{4FFF6420-3499-F24D-9BED-50A223B8D338}" presName="textA" presStyleLbl="revTx" presStyleIdx="4" presStyleCnt="7" custLinFactNeighborX="4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9E280-778D-E643-B6FF-AB7C246C155C}" type="pres">
      <dgm:prSet presAssocID="{4FFF6420-3499-F24D-9BED-50A223B8D338}" presName="circleA" presStyleLbl="node1" presStyleIdx="4" presStyleCnt="7"/>
      <dgm:spPr/>
    </dgm:pt>
    <dgm:pt modelId="{D1940EAF-F5BB-5249-91E7-589A9FEC9584}" type="pres">
      <dgm:prSet presAssocID="{4FFF6420-3499-F24D-9BED-50A223B8D338}" presName="spaceA" presStyleCnt="0"/>
      <dgm:spPr/>
    </dgm:pt>
    <dgm:pt modelId="{A0DD5CB6-E8F5-6C47-BE41-716B6F72A57F}" type="pres">
      <dgm:prSet presAssocID="{834800BB-5BFE-6940-9529-9D55372A7BF3}" presName="space" presStyleCnt="0"/>
      <dgm:spPr/>
    </dgm:pt>
    <dgm:pt modelId="{C7331D33-E651-ED4D-B9D8-3D7F8A1F1330}" type="pres">
      <dgm:prSet presAssocID="{2FE99B1E-8E8B-5148-9A80-1A299693DA68}" presName="compositeB" presStyleCnt="0"/>
      <dgm:spPr/>
    </dgm:pt>
    <dgm:pt modelId="{9BA9E9F2-CE24-1849-A266-5AD2881DAC6D}" type="pres">
      <dgm:prSet presAssocID="{2FE99B1E-8E8B-5148-9A80-1A299693DA68}" presName="textB" presStyleLbl="revTx" presStyleIdx="5" presStyleCnt="7" custScaleX="115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635E2-C028-574B-8054-B7925B35B27A}" type="pres">
      <dgm:prSet presAssocID="{2FE99B1E-8E8B-5148-9A80-1A299693DA68}" presName="circleB" presStyleLbl="node1" presStyleIdx="5" presStyleCnt="7"/>
      <dgm:spPr/>
    </dgm:pt>
    <dgm:pt modelId="{216BA9A2-CB4F-7F48-9A40-6A0A96072FE0}" type="pres">
      <dgm:prSet presAssocID="{2FE99B1E-8E8B-5148-9A80-1A299693DA68}" presName="spaceB" presStyleCnt="0"/>
      <dgm:spPr/>
    </dgm:pt>
    <dgm:pt modelId="{ED96B67A-0B4E-EE4D-8DD2-30ADA2A7A5DC}" type="pres">
      <dgm:prSet presAssocID="{E3DB292E-E6C3-2448-9E32-872053B9C4FC}" presName="space" presStyleCnt="0"/>
      <dgm:spPr/>
    </dgm:pt>
    <dgm:pt modelId="{7B10A354-954B-4C4F-A7E5-77F7611ED22E}" type="pres">
      <dgm:prSet presAssocID="{537C1899-E76D-EF40-B62A-AFBD9032F4B7}" presName="compositeA" presStyleCnt="0"/>
      <dgm:spPr/>
    </dgm:pt>
    <dgm:pt modelId="{BE7BC97D-1C58-EC4B-A939-868659D6F2A3}" type="pres">
      <dgm:prSet presAssocID="{537C1899-E76D-EF40-B62A-AFBD9032F4B7}" presName="textA" presStyleLbl="revTx" presStyleIdx="6" presStyleCnt="7" custScaleX="125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1C80-184A-2442-B1BE-0C8E7994E7D6}" type="pres">
      <dgm:prSet presAssocID="{537C1899-E76D-EF40-B62A-AFBD9032F4B7}" presName="circleA" presStyleLbl="node1" presStyleIdx="6" presStyleCnt="7"/>
      <dgm:spPr/>
    </dgm:pt>
    <dgm:pt modelId="{DDF7E8B8-4FAD-C14E-9C48-1778AC4357CB}" type="pres">
      <dgm:prSet presAssocID="{537C1899-E76D-EF40-B62A-AFBD9032F4B7}" presName="spaceA" presStyleCnt="0"/>
      <dgm:spPr/>
    </dgm:pt>
  </dgm:ptLst>
  <dgm:cxnLst>
    <dgm:cxn modelId="{6FDCF7B7-9BED-8E49-9719-F3F9B119640B}" srcId="{7EF293DF-9F4D-1645-862A-16BEAF57B87E}" destId="{ED219683-A51F-5A40-866B-943F018A9EA5}" srcOrd="2" destOrd="0" parTransId="{1B09B8AB-E18C-514F-B28C-5D6B40506118}" sibTransId="{791F0CFF-5F0C-9F4E-91C6-E10ED5416E0B}"/>
    <dgm:cxn modelId="{0DB6586F-1355-487E-8C85-4F69CA36C1C6}" type="presOf" srcId="{4FFF6420-3499-F24D-9BED-50A223B8D338}" destId="{03C84799-6A71-7A4B-8B74-B45D5596C308}" srcOrd="0" destOrd="0" presId="urn:microsoft.com/office/officeart/2005/8/layout/hProcess11"/>
    <dgm:cxn modelId="{2AE3B3D2-0CD1-5141-9A4C-415CA47619F8}" srcId="{7EF293DF-9F4D-1645-862A-16BEAF57B87E}" destId="{96CB4B92-9EAB-DB46-B268-E1E17B2B6A8B}" srcOrd="1" destOrd="0" parTransId="{F5922FDE-33F0-9E40-B6FB-DC1D357E686C}" sibTransId="{61462B63-3045-424C-84A6-85F8C363BD02}"/>
    <dgm:cxn modelId="{82E072B7-95F0-4083-9B46-C63371BAAF7D}" type="presOf" srcId="{96CB4B92-9EAB-DB46-B268-E1E17B2B6A8B}" destId="{35F47DC3-C2AE-CF45-A2DC-7312B9E8A04D}" srcOrd="0" destOrd="0" presId="urn:microsoft.com/office/officeart/2005/8/layout/hProcess11"/>
    <dgm:cxn modelId="{FCC98C98-FFB3-4769-9F20-084094D58849}" type="presOf" srcId="{2FE99B1E-8E8B-5148-9A80-1A299693DA68}" destId="{9BA9E9F2-CE24-1849-A266-5AD2881DAC6D}" srcOrd="0" destOrd="0" presId="urn:microsoft.com/office/officeart/2005/8/layout/hProcess11"/>
    <dgm:cxn modelId="{9588FB82-FDFC-42A7-897E-52A295BFC6EC}" type="presOf" srcId="{7EF293DF-9F4D-1645-862A-16BEAF57B87E}" destId="{73C241CF-896C-0240-BCB5-0FADE90EED2F}" srcOrd="0" destOrd="0" presId="urn:microsoft.com/office/officeart/2005/8/layout/hProcess11"/>
    <dgm:cxn modelId="{92572B1B-6660-4D23-909E-177224BB5BE6}" type="presOf" srcId="{7AF09C29-441F-B840-8657-74C664D88FC3}" destId="{1B78FE7A-3855-2F4D-B7AD-B5D7FA49247B}" srcOrd="0" destOrd="0" presId="urn:microsoft.com/office/officeart/2005/8/layout/hProcess11"/>
    <dgm:cxn modelId="{EBDAEAB6-9287-5541-9DE6-E6A46773C5C7}" srcId="{7EF293DF-9F4D-1645-862A-16BEAF57B87E}" destId="{62C4BEA9-D7E2-874D-B44B-4B47B2213014}" srcOrd="3" destOrd="0" parTransId="{FDBE3036-E9C0-964E-9FEC-B787D129AB8A}" sibTransId="{8225B0BB-7693-7145-9BA5-EBA745390DDE}"/>
    <dgm:cxn modelId="{5DD11E6C-AF21-0049-8C45-C8AE0C7D322D}" srcId="{7EF293DF-9F4D-1645-862A-16BEAF57B87E}" destId="{537C1899-E76D-EF40-B62A-AFBD9032F4B7}" srcOrd="6" destOrd="0" parTransId="{A672D41B-1985-004C-A844-651E01783CDD}" sibTransId="{31E78A6C-915C-1141-9353-30CDA4608AD3}"/>
    <dgm:cxn modelId="{AC69AD3A-8AA4-C246-821F-3E65E05E2599}" srcId="{7EF293DF-9F4D-1645-862A-16BEAF57B87E}" destId="{2FE99B1E-8E8B-5148-9A80-1A299693DA68}" srcOrd="5" destOrd="0" parTransId="{C60ABBEB-9901-194A-A738-4AFFBE7B3526}" sibTransId="{E3DB292E-E6C3-2448-9E32-872053B9C4FC}"/>
    <dgm:cxn modelId="{E45C0FA7-1EF2-41C8-B8E8-5D4310A8B21C}" type="presOf" srcId="{537C1899-E76D-EF40-B62A-AFBD9032F4B7}" destId="{BE7BC97D-1C58-EC4B-A939-868659D6F2A3}" srcOrd="0" destOrd="0" presId="urn:microsoft.com/office/officeart/2005/8/layout/hProcess11"/>
    <dgm:cxn modelId="{288C5646-8E74-450E-B05F-498A7569B391}" type="presOf" srcId="{62C4BEA9-D7E2-874D-B44B-4B47B2213014}" destId="{440A35A3-3BD2-C047-8890-B7BDADCB258D}" srcOrd="0" destOrd="0" presId="urn:microsoft.com/office/officeart/2005/8/layout/hProcess11"/>
    <dgm:cxn modelId="{ECF4885C-17E1-419C-B8A8-585A86945F06}" type="presOf" srcId="{ED219683-A51F-5A40-866B-943F018A9EA5}" destId="{4598703D-C129-7842-BC61-B7A5033D1424}" srcOrd="0" destOrd="0" presId="urn:microsoft.com/office/officeart/2005/8/layout/hProcess11"/>
    <dgm:cxn modelId="{58F80070-5DD9-534B-81D5-20D901503CC1}" srcId="{7EF293DF-9F4D-1645-862A-16BEAF57B87E}" destId="{4FFF6420-3499-F24D-9BED-50A223B8D338}" srcOrd="4" destOrd="0" parTransId="{CD8A109B-8334-0B43-B117-3AA6FC74E3D7}" sibTransId="{834800BB-5BFE-6940-9529-9D55372A7BF3}"/>
    <dgm:cxn modelId="{46DC12FE-87D6-9A47-B95C-C386FFEE1357}" srcId="{7EF293DF-9F4D-1645-862A-16BEAF57B87E}" destId="{7AF09C29-441F-B840-8657-74C664D88FC3}" srcOrd="0" destOrd="0" parTransId="{036DDE1C-0FA0-5E40-8976-135F42194376}" sibTransId="{8DF16668-C038-9D48-A9C6-6814E3891FD9}"/>
    <dgm:cxn modelId="{B474F14B-9BA1-4923-8721-1229EA34FF5B}" type="presParOf" srcId="{73C241CF-896C-0240-BCB5-0FADE90EED2F}" destId="{147F65BF-F031-5F4A-9975-B27B9F37DD86}" srcOrd="0" destOrd="0" presId="urn:microsoft.com/office/officeart/2005/8/layout/hProcess11"/>
    <dgm:cxn modelId="{010BE054-8003-490C-AD6C-C220B05005CF}" type="presParOf" srcId="{73C241CF-896C-0240-BCB5-0FADE90EED2F}" destId="{AFE559FE-2E0A-5B44-A847-E05FBCE96EA5}" srcOrd="1" destOrd="0" presId="urn:microsoft.com/office/officeart/2005/8/layout/hProcess11"/>
    <dgm:cxn modelId="{098B9BBD-1237-4610-8A8E-2B5A08833B4B}" type="presParOf" srcId="{AFE559FE-2E0A-5B44-A847-E05FBCE96EA5}" destId="{95FA13E7-3DA5-F146-B4DC-66182EBA5FFC}" srcOrd="0" destOrd="0" presId="urn:microsoft.com/office/officeart/2005/8/layout/hProcess11"/>
    <dgm:cxn modelId="{A900AFA2-B9CD-431A-8A15-F10EB7291919}" type="presParOf" srcId="{95FA13E7-3DA5-F146-B4DC-66182EBA5FFC}" destId="{1B78FE7A-3855-2F4D-B7AD-B5D7FA49247B}" srcOrd="0" destOrd="0" presId="urn:microsoft.com/office/officeart/2005/8/layout/hProcess11"/>
    <dgm:cxn modelId="{4018439E-F1CF-4D93-8EDE-BA14B6B07960}" type="presParOf" srcId="{95FA13E7-3DA5-F146-B4DC-66182EBA5FFC}" destId="{F28D0253-FD52-CC4A-96FD-730E4EF164D7}" srcOrd="1" destOrd="0" presId="urn:microsoft.com/office/officeart/2005/8/layout/hProcess11"/>
    <dgm:cxn modelId="{9B5B661C-9948-45B4-AA42-258B8AAD078C}" type="presParOf" srcId="{95FA13E7-3DA5-F146-B4DC-66182EBA5FFC}" destId="{EAF1E565-4E18-364D-9E8E-1B3BAE5EEA4E}" srcOrd="2" destOrd="0" presId="urn:microsoft.com/office/officeart/2005/8/layout/hProcess11"/>
    <dgm:cxn modelId="{FE4334DE-838F-4988-8D06-3784C1A50517}" type="presParOf" srcId="{AFE559FE-2E0A-5B44-A847-E05FBCE96EA5}" destId="{DCDEAD4B-60C3-124E-9B44-21019E8E5CB0}" srcOrd="1" destOrd="0" presId="urn:microsoft.com/office/officeart/2005/8/layout/hProcess11"/>
    <dgm:cxn modelId="{224E57BC-D427-4FC9-803A-887FCC638053}" type="presParOf" srcId="{AFE559FE-2E0A-5B44-A847-E05FBCE96EA5}" destId="{134170CD-8168-CF45-9D52-B120F9FA8F48}" srcOrd="2" destOrd="0" presId="urn:microsoft.com/office/officeart/2005/8/layout/hProcess11"/>
    <dgm:cxn modelId="{9803CD8F-1010-4657-BA92-5ED9FBAED14E}" type="presParOf" srcId="{134170CD-8168-CF45-9D52-B120F9FA8F48}" destId="{35F47DC3-C2AE-CF45-A2DC-7312B9E8A04D}" srcOrd="0" destOrd="0" presId="urn:microsoft.com/office/officeart/2005/8/layout/hProcess11"/>
    <dgm:cxn modelId="{F582A1A0-465C-47AD-9A22-6998FD9DDE18}" type="presParOf" srcId="{134170CD-8168-CF45-9D52-B120F9FA8F48}" destId="{715C9BDB-9DD1-5942-9A55-593D39BB666F}" srcOrd="1" destOrd="0" presId="urn:microsoft.com/office/officeart/2005/8/layout/hProcess11"/>
    <dgm:cxn modelId="{AEC68B47-2F56-4E2E-BB37-037311844FD6}" type="presParOf" srcId="{134170CD-8168-CF45-9D52-B120F9FA8F48}" destId="{F981E534-A657-9F49-874B-9C8CC37C8B36}" srcOrd="2" destOrd="0" presId="urn:microsoft.com/office/officeart/2005/8/layout/hProcess11"/>
    <dgm:cxn modelId="{00F54B2C-3479-4A7D-A712-52B3A74385A7}" type="presParOf" srcId="{AFE559FE-2E0A-5B44-A847-E05FBCE96EA5}" destId="{66EE28D8-EF2C-8749-BBBB-1E3260B57A81}" srcOrd="3" destOrd="0" presId="urn:microsoft.com/office/officeart/2005/8/layout/hProcess11"/>
    <dgm:cxn modelId="{350721EF-198D-4FB8-8691-CFEB6E12194A}" type="presParOf" srcId="{AFE559FE-2E0A-5B44-A847-E05FBCE96EA5}" destId="{D385DCAC-5724-B34E-9EDA-973EC02E2A8C}" srcOrd="4" destOrd="0" presId="urn:microsoft.com/office/officeart/2005/8/layout/hProcess11"/>
    <dgm:cxn modelId="{EE636E2A-7A8D-4467-B22C-241FA10E844F}" type="presParOf" srcId="{D385DCAC-5724-B34E-9EDA-973EC02E2A8C}" destId="{4598703D-C129-7842-BC61-B7A5033D1424}" srcOrd="0" destOrd="0" presId="urn:microsoft.com/office/officeart/2005/8/layout/hProcess11"/>
    <dgm:cxn modelId="{1169C51E-9254-404F-A6D2-6FC8CD9267BE}" type="presParOf" srcId="{D385DCAC-5724-B34E-9EDA-973EC02E2A8C}" destId="{FD439BBB-4AB6-1B4A-8FAC-0A641CA68639}" srcOrd="1" destOrd="0" presId="urn:microsoft.com/office/officeart/2005/8/layout/hProcess11"/>
    <dgm:cxn modelId="{94ED8829-25DD-4FAF-BADB-01968E1DDBBF}" type="presParOf" srcId="{D385DCAC-5724-B34E-9EDA-973EC02E2A8C}" destId="{5E325B88-3DC4-014E-B1B3-2927C32606C0}" srcOrd="2" destOrd="0" presId="urn:microsoft.com/office/officeart/2005/8/layout/hProcess11"/>
    <dgm:cxn modelId="{5F4EFFF8-F6A9-4C50-ACF7-A7F1B5E1F62F}" type="presParOf" srcId="{AFE559FE-2E0A-5B44-A847-E05FBCE96EA5}" destId="{A47756EB-CDEE-4F4B-AB7B-1B654A657D57}" srcOrd="5" destOrd="0" presId="urn:microsoft.com/office/officeart/2005/8/layout/hProcess11"/>
    <dgm:cxn modelId="{5C453B6F-CA5F-46A4-A260-CFB750E56F85}" type="presParOf" srcId="{AFE559FE-2E0A-5B44-A847-E05FBCE96EA5}" destId="{C1B858ED-8230-1E41-9C56-B741D74895F6}" srcOrd="6" destOrd="0" presId="urn:microsoft.com/office/officeart/2005/8/layout/hProcess11"/>
    <dgm:cxn modelId="{A9050862-A2BB-4983-A3C0-DA2A5C5830DE}" type="presParOf" srcId="{C1B858ED-8230-1E41-9C56-B741D74895F6}" destId="{440A35A3-3BD2-C047-8890-B7BDADCB258D}" srcOrd="0" destOrd="0" presId="urn:microsoft.com/office/officeart/2005/8/layout/hProcess11"/>
    <dgm:cxn modelId="{6C95E44E-1D6F-4B81-9AED-B1D7F136E95B}" type="presParOf" srcId="{C1B858ED-8230-1E41-9C56-B741D74895F6}" destId="{9ABA3603-07F1-474F-BDDD-6D32698E7834}" srcOrd="1" destOrd="0" presId="urn:microsoft.com/office/officeart/2005/8/layout/hProcess11"/>
    <dgm:cxn modelId="{BB318ABB-5991-4C99-9470-BA2729F45AE3}" type="presParOf" srcId="{C1B858ED-8230-1E41-9C56-B741D74895F6}" destId="{41AE5BA7-BFF4-1245-8A5E-DEF14D583D79}" srcOrd="2" destOrd="0" presId="urn:microsoft.com/office/officeart/2005/8/layout/hProcess11"/>
    <dgm:cxn modelId="{BE8C706D-2A48-48C2-AA7B-76CD361DB538}" type="presParOf" srcId="{AFE559FE-2E0A-5B44-A847-E05FBCE96EA5}" destId="{21C86C20-8F4F-D045-B800-01912F331216}" srcOrd="7" destOrd="0" presId="urn:microsoft.com/office/officeart/2005/8/layout/hProcess11"/>
    <dgm:cxn modelId="{1502AA6C-F3B5-4CC4-B3BD-2AB8CB236AB6}" type="presParOf" srcId="{AFE559FE-2E0A-5B44-A847-E05FBCE96EA5}" destId="{4CA322C1-977F-7443-AD37-63EE9CB1D272}" srcOrd="8" destOrd="0" presId="urn:microsoft.com/office/officeart/2005/8/layout/hProcess11"/>
    <dgm:cxn modelId="{7161BD5D-6572-4061-9F4C-79E574FAFE18}" type="presParOf" srcId="{4CA322C1-977F-7443-AD37-63EE9CB1D272}" destId="{03C84799-6A71-7A4B-8B74-B45D5596C308}" srcOrd="0" destOrd="0" presId="urn:microsoft.com/office/officeart/2005/8/layout/hProcess11"/>
    <dgm:cxn modelId="{439BAB75-5B0F-4624-950F-F1AB3C5293DA}" type="presParOf" srcId="{4CA322C1-977F-7443-AD37-63EE9CB1D272}" destId="{84B9E280-778D-E643-B6FF-AB7C246C155C}" srcOrd="1" destOrd="0" presId="urn:microsoft.com/office/officeart/2005/8/layout/hProcess11"/>
    <dgm:cxn modelId="{C67508C5-978F-4F84-A953-D616BA44D35F}" type="presParOf" srcId="{4CA322C1-977F-7443-AD37-63EE9CB1D272}" destId="{D1940EAF-F5BB-5249-91E7-589A9FEC9584}" srcOrd="2" destOrd="0" presId="urn:microsoft.com/office/officeart/2005/8/layout/hProcess11"/>
    <dgm:cxn modelId="{29B2636D-B54D-407F-A0B5-FF360626C953}" type="presParOf" srcId="{AFE559FE-2E0A-5B44-A847-E05FBCE96EA5}" destId="{A0DD5CB6-E8F5-6C47-BE41-716B6F72A57F}" srcOrd="9" destOrd="0" presId="urn:microsoft.com/office/officeart/2005/8/layout/hProcess11"/>
    <dgm:cxn modelId="{B99EE669-A5DF-49A4-BE27-00517219D767}" type="presParOf" srcId="{AFE559FE-2E0A-5B44-A847-E05FBCE96EA5}" destId="{C7331D33-E651-ED4D-B9D8-3D7F8A1F1330}" srcOrd="10" destOrd="0" presId="urn:microsoft.com/office/officeart/2005/8/layout/hProcess11"/>
    <dgm:cxn modelId="{3F576CD1-C19E-4C8E-91CC-245E8CD7D004}" type="presParOf" srcId="{C7331D33-E651-ED4D-B9D8-3D7F8A1F1330}" destId="{9BA9E9F2-CE24-1849-A266-5AD2881DAC6D}" srcOrd="0" destOrd="0" presId="urn:microsoft.com/office/officeart/2005/8/layout/hProcess11"/>
    <dgm:cxn modelId="{92360C0D-04D6-479F-8BC7-9EDF768A8DFB}" type="presParOf" srcId="{C7331D33-E651-ED4D-B9D8-3D7F8A1F1330}" destId="{907635E2-C028-574B-8054-B7925B35B27A}" srcOrd="1" destOrd="0" presId="urn:microsoft.com/office/officeart/2005/8/layout/hProcess11"/>
    <dgm:cxn modelId="{7A63540A-4EC2-471C-BFD9-2CBB4E248079}" type="presParOf" srcId="{C7331D33-E651-ED4D-B9D8-3D7F8A1F1330}" destId="{216BA9A2-CB4F-7F48-9A40-6A0A96072FE0}" srcOrd="2" destOrd="0" presId="urn:microsoft.com/office/officeart/2005/8/layout/hProcess11"/>
    <dgm:cxn modelId="{DF703DEE-632A-495D-8590-F6C9D54B025E}" type="presParOf" srcId="{AFE559FE-2E0A-5B44-A847-E05FBCE96EA5}" destId="{ED96B67A-0B4E-EE4D-8DD2-30ADA2A7A5DC}" srcOrd="11" destOrd="0" presId="urn:microsoft.com/office/officeart/2005/8/layout/hProcess11"/>
    <dgm:cxn modelId="{0C9E2D58-D570-43AB-A328-0B72670E9533}" type="presParOf" srcId="{AFE559FE-2E0A-5B44-A847-E05FBCE96EA5}" destId="{7B10A354-954B-4C4F-A7E5-77F7611ED22E}" srcOrd="12" destOrd="0" presId="urn:microsoft.com/office/officeart/2005/8/layout/hProcess11"/>
    <dgm:cxn modelId="{18FC6CC4-B525-4A6A-BBA3-15548671BC13}" type="presParOf" srcId="{7B10A354-954B-4C4F-A7E5-77F7611ED22E}" destId="{BE7BC97D-1C58-EC4B-A939-868659D6F2A3}" srcOrd="0" destOrd="0" presId="urn:microsoft.com/office/officeart/2005/8/layout/hProcess11"/>
    <dgm:cxn modelId="{55EA544F-8E84-46ED-8AA3-634C5E745DAE}" type="presParOf" srcId="{7B10A354-954B-4C4F-A7E5-77F7611ED22E}" destId="{BBC61C80-184A-2442-B1BE-0C8E7994E7D6}" srcOrd="1" destOrd="0" presId="urn:microsoft.com/office/officeart/2005/8/layout/hProcess11"/>
    <dgm:cxn modelId="{742104DB-1D48-49B1-85A0-C6D9F255DD96}" type="presParOf" srcId="{7B10A354-954B-4C4F-A7E5-77F7611ED22E}" destId="{DDF7E8B8-4FAD-C14E-9C48-1778AC4357C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9739D-5117-4F6F-8E06-20963E8D6CF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2EFE4FB-0C52-4E8B-BCF9-46A146CE936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Trivial/cheap </a:t>
          </a:r>
          <a:r>
            <a:rPr lang="en-US" sz="1600" dirty="0" smtClean="0">
              <a:solidFill>
                <a:schemeClr val="tx1"/>
              </a:solidFill>
            </a:rPr>
            <a:t>to hop between IP addresses</a:t>
          </a:r>
          <a:endParaRPr lang="en-US" sz="1800" dirty="0">
            <a:solidFill>
              <a:schemeClr val="tx1"/>
            </a:solidFill>
          </a:endParaRPr>
        </a:p>
      </dgm:t>
    </dgm:pt>
    <dgm:pt modelId="{FDAE45CD-9ECB-4898-8DB4-20A54DE86913}" type="parTrans" cxnId="{37DC07DB-0B1D-4E0E-B3DE-ED98AA300F6C}">
      <dgm:prSet/>
      <dgm:spPr/>
      <dgm:t>
        <a:bodyPr/>
        <a:lstStyle/>
        <a:p>
          <a:endParaRPr lang="en-US"/>
        </a:p>
      </dgm:t>
    </dgm:pt>
    <dgm:pt modelId="{11306D3B-A182-425E-8D7A-54FE59D78951}" type="sibTrans" cxnId="{37DC07DB-0B1D-4E0E-B3DE-ED98AA300F6C}">
      <dgm:prSet/>
      <dgm:spPr/>
      <dgm:t>
        <a:bodyPr/>
        <a:lstStyle/>
        <a:p>
          <a:endParaRPr lang="en-US"/>
        </a:p>
      </dgm:t>
    </dgm:pt>
    <dgm:pt modelId="{1F6A5DD5-003C-4891-8CFC-04A1C92334EB}">
      <dgm:prSet phldrT="[Text]" custT="1"/>
      <dgm:spPr/>
      <dgm:t>
        <a:bodyPr/>
        <a:lstStyle/>
        <a:p>
          <a:pPr algn="r"/>
          <a:r>
            <a:rPr lang="en-US" sz="1800" b="1" dirty="0" smtClean="0">
              <a:solidFill>
                <a:schemeClr val="tx1"/>
              </a:solidFill>
            </a:rPr>
            <a:t>Slightly more</a:t>
          </a:r>
          <a:r>
            <a:rPr lang="en-US" sz="1800" dirty="0" smtClean="0">
              <a:solidFill>
                <a:schemeClr val="tx1"/>
              </a:solidFill>
            </a:rPr>
            <a:t> </a:t>
          </a:r>
          <a:r>
            <a:rPr lang="en-US" sz="1600" dirty="0" smtClean="0">
              <a:solidFill>
                <a:schemeClr val="tx1"/>
              </a:solidFill>
            </a:rPr>
            <a:t>expensive to hop between domains</a:t>
          </a:r>
          <a:endParaRPr lang="en-US" sz="1800" dirty="0">
            <a:solidFill>
              <a:schemeClr val="tx1"/>
            </a:solidFill>
          </a:endParaRPr>
        </a:p>
      </dgm:t>
    </dgm:pt>
    <dgm:pt modelId="{CEF1574B-6C8E-40DE-92EC-F7B37FA6E621}" type="parTrans" cxnId="{B1E8B5B4-73C1-4C08-AA3C-9C10B0AF0CCC}">
      <dgm:prSet/>
      <dgm:spPr/>
      <dgm:t>
        <a:bodyPr/>
        <a:lstStyle/>
        <a:p>
          <a:endParaRPr lang="en-US"/>
        </a:p>
      </dgm:t>
    </dgm:pt>
    <dgm:pt modelId="{86814B20-6079-42DA-8B7A-578B18A706DF}" type="sibTrans" cxnId="{B1E8B5B4-73C1-4C08-AA3C-9C10B0AF0CCC}">
      <dgm:prSet/>
      <dgm:spPr/>
      <dgm:t>
        <a:bodyPr/>
        <a:lstStyle/>
        <a:p>
          <a:endParaRPr lang="en-US"/>
        </a:p>
      </dgm:t>
    </dgm:pt>
    <dgm:pt modelId="{7790AD3E-4CD9-41EC-9A17-A7131092AC8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Difficult &amp; expensive: </a:t>
          </a:r>
          <a:r>
            <a:rPr lang="en-US" sz="1600" dirty="0" smtClean="0">
              <a:solidFill>
                <a:schemeClr val="tx1"/>
              </a:solidFill>
            </a:rPr>
            <a:t>Changing tactics and procedures to evade behavioral detection</a:t>
          </a:r>
          <a:endParaRPr lang="en-US" sz="1800" dirty="0">
            <a:solidFill>
              <a:schemeClr val="tx1"/>
            </a:solidFill>
          </a:endParaRPr>
        </a:p>
      </dgm:t>
    </dgm:pt>
    <dgm:pt modelId="{1A459A93-3D03-4179-8702-DB659A5848C3}" type="parTrans" cxnId="{59DF8122-9BDC-450B-8D72-25F90942ABFA}">
      <dgm:prSet/>
      <dgm:spPr/>
      <dgm:t>
        <a:bodyPr/>
        <a:lstStyle/>
        <a:p>
          <a:endParaRPr lang="en-US"/>
        </a:p>
      </dgm:t>
    </dgm:pt>
    <dgm:pt modelId="{7CDFADB2-AD82-42A3-9EFB-F7E33F79749A}" type="sibTrans" cxnId="{59DF8122-9BDC-450B-8D72-25F90942ABFA}">
      <dgm:prSet/>
      <dgm:spPr/>
      <dgm:t>
        <a:bodyPr/>
        <a:lstStyle/>
        <a:p>
          <a:endParaRPr lang="en-US"/>
        </a:p>
      </dgm:t>
    </dgm:pt>
    <dgm:pt modelId="{BD044E40-19AF-47C8-AA0E-7FB6E747C492}" type="pres">
      <dgm:prSet presAssocID="{8869739D-5117-4F6F-8E06-20963E8D6CFB}" presName="arrowDiagram" presStyleCnt="0">
        <dgm:presLayoutVars>
          <dgm:chMax val="5"/>
          <dgm:dir/>
          <dgm:resizeHandles val="exact"/>
        </dgm:presLayoutVars>
      </dgm:prSet>
      <dgm:spPr/>
    </dgm:pt>
    <dgm:pt modelId="{34E1398C-5363-47AE-8A4A-8E7DCA01CBF8}" type="pres">
      <dgm:prSet presAssocID="{8869739D-5117-4F6F-8E06-20963E8D6CFB}" presName="arrow" presStyleLbl="bgShp" presStyleIdx="0" presStyleCnt="1"/>
      <dgm:spPr/>
    </dgm:pt>
    <dgm:pt modelId="{5A9FE7AB-9219-4156-A8A7-72831D49132E}" type="pres">
      <dgm:prSet presAssocID="{8869739D-5117-4F6F-8E06-20963E8D6CFB}" presName="arrowDiagram3" presStyleCnt="0"/>
      <dgm:spPr/>
    </dgm:pt>
    <dgm:pt modelId="{9FD70BCC-1C7C-4B0F-88E4-486B2918947B}" type="pres">
      <dgm:prSet presAssocID="{12EFE4FB-0C52-4E8B-BCF9-46A146CE9361}" presName="bullet3a" presStyleLbl="node1" presStyleIdx="0" presStyleCnt="3"/>
      <dgm:spPr>
        <a:solidFill>
          <a:srgbClr val="00FF00"/>
        </a:solidFill>
      </dgm:spPr>
    </dgm:pt>
    <dgm:pt modelId="{43A39F3A-2936-4A42-9AE5-B1EBF8DFAABF}" type="pres">
      <dgm:prSet presAssocID="{12EFE4FB-0C52-4E8B-BCF9-46A146CE9361}" presName="textBox3a" presStyleLbl="revTx" presStyleIdx="0" presStyleCnt="3" custScaleY="60434" custLinFactNeighborX="9990" custLinFactNeighborY="-9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DC993-6E1C-4AFB-940B-022248EF08C5}" type="pres">
      <dgm:prSet presAssocID="{1F6A5DD5-003C-4891-8CFC-04A1C92334EB}" presName="bullet3b" presStyleLbl="node1" presStyleIdx="1" presStyleCnt="3" custLinFactX="-100000" custLinFactY="60051" custLinFactNeighborX="-176783" custLinFactNeighborY="100000"/>
      <dgm:spPr>
        <a:solidFill>
          <a:srgbClr val="00CC00"/>
        </a:solidFill>
      </dgm:spPr>
    </dgm:pt>
    <dgm:pt modelId="{CDCD6708-DAAD-48F6-B044-8366D4EC0BC6}" type="pres">
      <dgm:prSet presAssocID="{1F6A5DD5-003C-4891-8CFC-04A1C92334EB}" presName="textBox3b" presStyleLbl="revTx" presStyleIdx="1" presStyleCnt="3" custScaleY="38102" custLinFactX="-60452" custLinFactNeighborX="-100000" custLinFactNeighborY="-50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3BCED-ADEE-464D-9E05-A033F731141A}" type="pres">
      <dgm:prSet presAssocID="{7790AD3E-4CD9-41EC-9A17-A7131092AC8A}" presName="bullet3c" presStyleLbl="node1" presStyleIdx="2" presStyleCnt="3"/>
      <dgm:spPr>
        <a:solidFill>
          <a:srgbClr val="006600"/>
        </a:solidFill>
      </dgm:spPr>
    </dgm:pt>
    <dgm:pt modelId="{58D320C7-B254-48A2-9DF5-56F635B6C7BE}" type="pres">
      <dgm:prSet presAssocID="{7790AD3E-4CD9-41EC-9A17-A7131092AC8A}" presName="textBox3c" presStyleLbl="revTx" presStyleIdx="2" presStyleCnt="3" custScaleX="127991" custScaleY="61801" custLinFactNeighborX="-1613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8B5B4-73C1-4C08-AA3C-9C10B0AF0CCC}" srcId="{8869739D-5117-4F6F-8E06-20963E8D6CFB}" destId="{1F6A5DD5-003C-4891-8CFC-04A1C92334EB}" srcOrd="1" destOrd="0" parTransId="{CEF1574B-6C8E-40DE-92EC-F7B37FA6E621}" sibTransId="{86814B20-6079-42DA-8B7A-578B18A706DF}"/>
    <dgm:cxn modelId="{1543051A-C1DE-43CC-878F-B02D87F7F22D}" type="presOf" srcId="{1F6A5DD5-003C-4891-8CFC-04A1C92334EB}" destId="{CDCD6708-DAAD-48F6-B044-8366D4EC0BC6}" srcOrd="0" destOrd="0" presId="urn:microsoft.com/office/officeart/2005/8/layout/arrow2"/>
    <dgm:cxn modelId="{32D1502D-0544-495B-BFAA-14052DD7165B}" type="presOf" srcId="{12EFE4FB-0C52-4E8B-BCF9-46A146CE9361}" destId="{43A39F3A-2936-4A42-9AE5-B1EBF8DFAABF}" srcOrd="0" destOrd="0" presId="urn:microsoft.com/office/officeart/2005/8/layout/arrow2"/>
    <dgm:cxn modelId="{CF364C25-AA94-42DC-A66F-2C4C200D8C2D}" type="presOf" srcId="{7790AD3E-4CD9-41EC-9A17-A7131092AC8A}" destId="{58D320C7-B254-48A2-9DF5-56F635B6C7BE}" srcOrd="0" destOrd="0" presId="urn:microsoft.com/office/officeart/2005/8/layout/arrow2"/>
    <dgm:cxn modelId="{1DF8D238-FB35-466C-BFD1-397F5784D09A}" type="presOf" srcId="{8869739D-5117-4F6F-8E06-20963E8D6CFB}" destId="{BD044E40-19AF-47C8-AA0E-7FB6E747C492}" srcOrd="0" destOrd="0" presId="urn:microsoft.com/office/officeart/2005/8/layout/arrow2"/>
    <dgm:cxn modelId="{59DF8122-9BDC-450B-8D72-25F90942ABFA}" srcId="{8869739D-5117-4F6F-8E06-20963E8D6CFB}" destId="{7790AD3E-4CD9-41EC-9A17-A7131092AC8A}" srcOrd="2" destOrd="0" parTransId="{1A459A93-3D03-4179-8702-DB659A5848C3}" sibTransId="{7CDFADB2-AD82-42A3-9EFB-F7E33F79749A}"/>
    <dgm:cxn modelId="{37DC07DB-0B1D-4E0E-B3DE-ED98AA300F6C}" srcId="{8869739D-5117-4F6F-8E06-20963E8D6CFB}" destId="{12EFE4FB-0C52-4E8B-BCF9-46A146CE9361}" srcOrd="0" destOrd="0" parTransId="{FDAE45CD-9ECB-4898-8DB4-20A54DE86913}" sibTransId="{11306D3B-A182-425E-8D7A-54FE59D78951}"/>
    <dgm:cxn modelId="{C318A7D1-9A40-4675-8415-1769BBC82C7A}" type="presParOf" srcId="{BD044E40-19AF-47C8-AA0E-7FB6E747C492}" destId="{34E1398C-5363-47AE-8A4A-8E7DCA01CBF8}" srcOrd="0" destOrd="0" presId="urn:microsoft.com/office/officeart/2005/8/layout/arrow2"/>
    <dgm:cxn modelId="{D10AE59D-18CD-4AF0-BCA1-0FB10C71FFD6}" type="presParOf" srcId="{BD044E40-19AF-47C8-AA0E-7FB6E747C492}" destId="{5A9FE7AB-9219-4156-A8A7-72831D49132E}" srcOrd="1" destOrd="0" presId="urn:microsoft.com/office/officeart/2005/8/layout/arrow2"/>
    <dgm:cxn modelId="{95D2BAB5-2CF8-4D5F-8B6A-D55BE9A13C11}" type="presParOf" srcId="{5A9FE7AB-9219-4156-A8A7-72831D49132E}" destId="{9FD70BCC-1C7C-4B0F-88E4-486B2918947B}" srcOrd="0" destOrd="0" presId="urn:microsoft.com/office/officeart/2005/8/layout/arrow2"/>
    <dgm:cxn modelId="{12F5AF15-4510-45C2-BA16-D6474E6E82DC}" type="presParOf" srcId="{5A9FE7AB-9219-4156-A8A7-72831D49132E}" destId="{43A39F3A-2936-4A42-9AE5-B1EBF8DFAABF}" srcOrd="1" destOrd="0" presId="urn:microsoft.com/office/officeart/2005/8/layout/arrow2"/>
    <dgm:cxn modelId="{684085DA-F753-4BA0-919A-F0D1A1F0B40F}" type="presParOf" srcId="{5A9FE7AB-9219-4156-A8A7-72831D49132E}" destId="{3F7DC993-6E1C-4AFB-940B-022248EF08C5}" srcOrd="2" destOrd="0" presId="urn:microsoft.com/office/officeart/2005/8/layout/arrow2"/>
    <dgm:cxn modelId="{102F8AED-951C-4133-928C-A8C2984E254A}" type="presParOf" srcId="{5A9FE7AB-9219-4156-A8A7-72831D49132E}" destId="{CDCD6708-DAAD-48F6-B044-8366D4EC0BC6}" srcOrd="3" destOrd="0" presId="urn:microsoft.com/office/officeart/2005/8/layout/arrow2"/>
    <dgm:cxn modelId="{D2FC397E-8274-4A0F-A87A-ED089E313FB4}" type="presParOf" srcId="{5A9FE7AB-9219-4156-A8A7-72831D49132E}" destId="{BB93BCED-ADEE-464D-9E05-A033F731141A}" srcOrd="4" destOrd="0" presId="urn:microsoft.com/office/officeart/2005/8/layout/arrow2"/>
    <dgm:cxn modelId="{A19A0685-1C01-471C-B062-908A953A1859}" type="presParOf" srcId="{5A9FE7AB-9219-4156-A8A7-72831D49132E}" destId="{58D320C7-B254-48A2-9DF5-56F635B6C7B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F65BF-F031-5F4A-9975-B27B9F37DD86}">
      <dsp:nvSpPr>
        <dsp:cNvPr id="0" name=""/>
        <dsp:cNvSpPr/>
      </dsp:nvSpPr>
      <dsp:spPr>
        <a:xfrm>
          <a:off x="0" y="444035"/>
          <a:ext cx="5759770" cy="5753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78FE7A-3855-2F4D-B7AD-B5D7FA49247B}">
      <dsp:nvSpPr>
        <dsp:cNvPr id="0" name=""/>
        <dsp:cNvSpPr/>
      </dsp:nvSpPr>
      <dsp:spPr>
        <a:xfrm>
          <a:off x="131" y="0"/>
          <a:ext cx="631521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Recon</a:t>
          </a:r>
          <a:endParaRPr lang="en-US" sz="1100" kern="1200" dirty="0"/>
        </a:p>
      </dsp:txBody>
      <dsp:txXfrm>
        <a:off x="131" y="0"/>
        <a:ext cx="631521" cy="575310"/>
      </dsp:txXfrm>
    </dsp:sp>
    <dsp:sp modelId="{F28D0253-FD52-CC4A-96FD-730E4EF164D7}">
      <dsp:nvSpPr>
        <dsp:cNvPr id="0" name=""/>
        <dsp:cNvSpPr/>
      </dsp:nvSpPr>
      <dsp:spPr>
        <a:xfrm>
          <a:off x="245292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47DC3-C2AE-CF45-A2DC-7312B9E8A04D}">
      <dsp:nvSpPr>
        <dsp:cNvPr id="0" name=""/>
        <dsp:cNvSpPr/>
      </dsp:nvSpPr>
      <dsp:spPr>
        <a:xfrm>
          <a:off x="664542" y="862965"/>
          <a:ext cx="947080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Weaponize</a:t>
          </a:r>
          <a:endParaRPr lang="en-US" sz="1100" kern="1200" dirty="0"/>
        </a:p>
      </dsp:txBody>
      <dsp:txXfrm>
        <a:off x="664542" y="862965"/>
        <a:ext cx="947080" cy="575310"/>
      </dsp:txXfrm>
    </dsp:sp>
    <dsp:sp modelId="{715C9BDB-9DD1-5942-9A55-593D39BB666F}">
      <dsp:nvSpPr>
        <dsp:cNvPr id="0" name=""/>
        <dsp:cNvSpPr/>
      </dsp:nvSpPr>
      <dsp:spPr>
        <a:xfrm>
          <a:off x="1066169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8703D-C129-7842-BC61-B7A5033D1424}">
      <dsp:nvSpPr>
        <dsp:cNvPr id="0" name=""/>
        <dsp:cNvSpPr/>
      </dsp:nvSpPr>
      <dsp:spPr>
        <a:xfrm>
          <a:off x="1643199" y="0"/>
          <a:ext cx="631521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Deliver</a:t>
          </a:r>
          <a:endParaRPr lang="en-US" sz="1100" kern="1200" dirty="0"/>
        </a:p>
      </dsp:txBody>
      <dsp:txXfrm>
        <a:off x="1643199" y="0"/>
        <a:ext cx="631521" cy="575310"/>
      </dsp:txXfrm>
    </dsp:sp>
    <dsp:sp modelId="{FD439BBB-4AB6-1B4A-8FAC-0A641CA68639}">
      <dsp:nvSpPr>
        <dsp:cNvPr id="0" name=""/>
        <dsp:cNvSpPr/>
      </dsp:nvSpPr>
      <dsp:spPr>
        <a:xfrm>
          <a:off x="1887046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A35A3-3BD2-C047-8890-B7BDADCB258D}">
      <dsp:nvSpPr>
        <dsp:cNvPr id="0" name=""/>
        <dsp:cNvSpPr/>
      </dsp:nvSpPr>
      <dsp:spPr>
        <a:xfrm>
          <a:off x="2306297" y="862965"/>
          <a:ext cx="631521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Exploit</a:t>
          </a:r>
          <a:endParaRPr lang="en-US" sz="1100" kern="1200" dirty="0"/>
        </a:p>
      </dsp:txBody>
      <dsp:txXfrm>
        <a:off x="2306297" y="862965"/>
        <a:ext cx="631521" cy="575310"/>
      </dsp:txXfrm>
    </dsp:sp>
    <dsp:sp modelId="{9ABA3603-07F1-474F-BDDD-6D32698E7834}">
      <dsp:nvSpPr>
        <dsp:cNvPr id="0" name=""/>
        <dsp:cNvSpPr/>
      </dsp:nvSpPr>
      <dsp:spPr>
        <a:xfrm>
          <a:off x="2550144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84799-6A71-7A4B-8B74-B45D5596C308}">
      <dsp:nvSpPr>
        <dsp:cNvPr id="0" name=""/>
        <dsp:cNvSpPr/>
      </dsp:nvSpPr>
      <dsp:spPr>
        <a:xfrm>
          <a:off x="2998703" y="0"/>
          <a:ext cx="631521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</a:t>
          </a:r>
          <a:endParaRPr lang="en-US" sz="1100" kern="1200" dirty="0"/>
        </a:p>
      </dsp:txBody>
      <dsp:txXfrm>
        <a:off x="2998703" y="0"/>
        <a:ext cx="631521" cy="575310"/>
      </dsp:txXfrm>
    </dsp:sp>
    <dsp:sp modelId="{84B9E280-778D-E643-B6FF-AB7C246C155C}">
      <dsp:nvSpPr>
        <dsp:cNvPr id="0" name=""/>
        <dsp:cNvSpPr/>
      </dsp:nvSpPr>
      <dsp:spPr>
        <a:xfrm>
          <a:off x="3213241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9E9F2-CE24-1849-A266-5AD2881DAC6D}">
      <dsp:nvSpPr>
        <dsp:cNvPr id="0" name=""/>
        <dsp:cNvSpPr/>
      </dsp:nvSpPr>
      <dsp:spPr>
        <a:xfrm>
          <a:off x="3632492" y="862965"/>
          <a:ext cx="727948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Execute</a:t>
          </a:r>
          <a:endParaRPr lang="en-US" sz="1100" kern="1200" dirty="0"/>
        </a:p>
      </dsp:txBody>
      <dsp:txXfrm>
        <a:off x="3632492" y="862965"/>
        <a:ext cx="727948" cy="575310"/>
      </dsp:txXfrm>
    </dsp:sp>
    <dsp:sp modelId="{907635E2-C028-574B-8054-B7925B35B27A}">
      <dsp:nvSpPr>
        <dsp:cNvPr id="0" name=""/>
        <dsp:cNvSpPr/>
      </dsp:nvSpPr>
      <dsp:spPr>
        <a:xfrm>
          <a:off x="3924553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BC97D-1C58-EC4B-A939-868659D6F2A3}">
      <dsp:nvSpPr>
        <dsp:cNvPr id="0" name=""/>
        <dsp:cNvSpPr/>
      </dsp:nvSpPr>
      <dsp:spPr>
        <a:xfrm>
          <a:off x="4392017" y="0"/>
          <a:ext cx="790330" cy="57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Maintain</a:t>
          </a:r>
          <a:endParaRPr lang="en-US" sz="1100" kern="1200" dirty="0"/>
        </a:p>
      </dsp:txBody>
      <dsp:txXfrm>
        <a:off x="4392017" y="0"/>
        <a:ext cx="790330" cy="575310"/>
      </dsp:txXfrm>
    </dsp:sp>
    <dsp:sp modelId="{BBC61C80-184A-2442-B1BE-0C8E7994E7D6}">
      <dsp:nvSpPr>
        <dsp:cNvPr id="0" name=""/>
        <dsp:cNvSpPr/>
      </dsp:nvSpPr>
      <dsp:spPr>
        <a:xfrm>
          <a:off x="4715268" y="647223"/>
          <a:ext cx="143827" cy="1438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398C-5363-47AE-8A4A-8E7DCA01CBF8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70BCC-1C7C-4B0F-88E4-486B2918947B}">
      <dsp:nvSpPr>
        <dsp:cNvPr id="0" name=""/>
        <dsp:cNvSpPr/>
      </dsp:nvSpPr>
      <dsp:spPr>
        <a:xfrm>
          <a:off x="1413705" y="3123819"/>
          <a:ext cx="188280" cy="188280"/>
        </a:xfrm>
        <a:prstGeom prst="ellipse">
          <a:avLst/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9F3A-2936-4A42-9AE5-B1EBF8DFAABF}">
      <dsp:nvSpPr>
        <dsp:cNvPr id="0" name=""/>
        <dsp:cNvSpPr/>
      </dsp:nvSpPr>
      <dsp:spPr>
        <a:xfrm>
          <a:off x="1676404" y="3352801"/>
          <a:ext cx="1687279" cy="790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6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Trivial/cheap </a:t>
          </a:r>
          <a:r>
            <a:rPr lang="en-US" sz="1600" kern="1200" dirty="0" smtClean="0">
              <a:solidFill>
                <a:schemeClr val="tx1"/>
              </a:solidFill>
            </a:rPr>
            <a:t>to hop between IP addresses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676404" y="3352801"/>
        <a:ext cx="1687279" cy="790478"/>
      </dsp:txXfrm>
    </dsp:sp>
    <dsp:sp modelId="{3F7DC993-6E1C-4AFB-940B-022248EF08C5}">
      <dsp:nvSpPr>
        <dsp:cNvPr id="0" name=""/>
        <dsp:cNvSpPr/>
      </dsp:nvSpPr>
      <dsp:spPr>
        <a:xfrm>
          <a:off x="2133601" y="2438400"/>
          <a:ext cx="340352" cy="340352"/>
        </a:xfrm>
        <a:prstGeom prst="ellipse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6708-DAAD-48F6-B044-8366D4EC0BC6}">
      <dsp:nvSpPr>
        <dsp:cNvPr id="0" name=""/>
        <dsp:cNvSpPr/>
      </dsp:nvSpPr>
      <dsp:spPr>
        <a:xfrm>
          <a:off x="457207" y="1576486"/>
          <a:ext cx="1737969" cy="93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6" tIns="0" rIns="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Slightly more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smtClean="0">
              <a:solidFill>
                <a:schemeClr val="tx1"/>
              </a:solidFill>
            </a:rPr>
            <a:t>expensive to hop between domains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207" y="1576486"/>
        <a:ext cx="1737969" cy="938118"/>
      </dsp:txXfrm>
    </dsp:sp>
    <dsp:sp modelId="{BB93BCED-ADEE-464D-9E05-A033F731141A}">
      <dsp:nvSpPr>
        <dsp:cNvPr id="0" name=""/>
        <dsp:cNvSpPr/>
      </dsp:nvSpPr>
      <dsp:spPr>
        <a:xfrm>
          <a:off x="5074304" y="1145068"/>
          <a:ext cx="470700" cy="470700"/>
        </a:xfrm>
        <a:prstGeom prst="ellipse">
          <a:avLst/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320C7-B254-48A2-9DF5-56F635B6C7BE}">
      <dsp:nvSpPr>
        <dsp:cNvPr id="0" name=""/>
        <dsp:cNvSpPr/>
      </dsp:nvSpPr>
      <dsp:spPr>
        <a:xfrm>
          <a:off x="4785960" y="1981201"/>
          <a:ext cx="2224444" cy="194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41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Difficult &amp; expensive: </a:t>
          </a:r>
          <a:r>
            <a:rPr lang="en-US" sz="1600" kern="1200" dirty="0" smtClean="0">
              <a:solidFill>
                <a:schemeClr val="tx1"/>
              </a:solidFill>
            </a:rPr>
            <a:t>Changing tactics and procedures to evade behavioral detection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85960" y="1981201"/>
        <a:ext cx="2224444" cy="194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sz="2000" dirty="0"/>
              <a:t>The Structured Threat Information eXpression (STIX) is a</a:t>
            </a:r>
            <a:r>
              <a:rPr lang="en-US" sz="2000" b="1" i="1" dirty="0"/>
              <a:t> language</a:t>
            </a:r>
            <a:r>
              <a:rPr lang="en-US" sz="2000" dirty="0"/>
              <a:t>, being developed in collaboration with any and all interested parties, for the specification, capture, characterization and communication of </a:t>
            </a:r>
            <a:r>
              <a:rPr lang="en-US" sz="2000" b="1" i="1" dirty="0"/>
              <a:t>cyber threat information</a:t>
            </a:r>
            <a:r>
              <a:rPr lang="en-US" sz="200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1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A6621-53E9-4397-B1EE-B24C4E32D0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3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9016"/>
            <a:ext cx="9144000" cy="8651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0" i="0">
                <a:solidFill>
                  <a:srgbClr val="000000"/>
                </a:solidFill>
                <a:latin typeface="Myriad Pro Cond"/>
                <a:cs typeface="Myriad Pro Con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INSERT 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9016"/>
            <a:ext cx="9144000" cy="8651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0" i="0">
                <a:solidFill>
                  <a:srgbClr val="000000"/>
                </a:solidFill>
                <a:latin typeface="Myriad Pro Cond"/>
                <a:cs typeface="Myriad Pro Con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INSERT 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9016"/>
            <a:ext cx="9144000" cy="8651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0" i="0">
                <a:solidFill>
                  <a:srgbClr val="000000"/>
                </a:solidFill>
                <a:latin typeface="Myriad Pro Cond"/>
                <a:cs typeface="Myriad Pro Con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INSERT 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71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8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7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3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2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1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Optional</a:t>
            </a:r>
            <a:r>
              <a:rPr lang="en-US" sz="1200" i="1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: </a:t>
            </a:r>
            <a:r>
              <a:rPr lang="en-US" sz="1200" i="0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FFRDC </a:t>
            </a:r>
            <a:r>
              <a:rPr lang="en-US" sz="1200" i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name here</a:t>
            </a:r>
            <a:endParaRPr lang="en-US" sz="1200" i="0" dirty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3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40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0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</p:spTree>
    <p:extLst>
      <p:ext uri="{BB962C8B-B14F-4D97-AF65-F5344CB8AC3E}">
        <p14:creationId xmlns:p14="http://schemas.microsoft.com/office/powerpoint/2010/main" val="2992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</p:spTree>
    <p:extLst>
      <p:ext uri="{BB962C8B-B14F-4D97-AF65-F5344CB8AC3E}">
        <p14:creationId xmlns:p14="http://schemas.microsoft.com/office/powerpoint/2010/main" val="292990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</p:spTree>
    <p:extLst>
      <p:ext uri="{BB962C8B-B14F-4D97-AF65-F5344CB8AC3E}">
        <p14:creationId xmlns:p14="http://schemas.microsoft.com/office/powerpoint/2010/main" val="196356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080"/>
            <a:ext cx="8229600" cy="47983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2"/>
              </a:buClr>
              <a:buFont typeface="Courier New"/>
              <a:buChar char="►"/>
              <a:defRPr sz="2400" baseline="0">
                <a:latin typeface="Myriad Pro"/>
                <a:cs typeface="Myriad Pro"/>
              </a:defRPr>
            </a:lvl1pPr>
            <a:lvl2pPr marL="742950" indent="-285750">
              <a:buClr>
                <a:schemeClr val="bg2"/>
              </a:buClr>
              <a:buFont typeface="Courier New"/>
              <a:buChar char="►"/>
              <a:defRPr sz="2000" baseline="0">
                <a:latin typeface="Myriad Pro"/>
                <a:cs typeface="Myriad Pro"/>
              </a:defRPr>
            </a:lvl2pPr>
            <a:lvl3pPr marL="1143000" indent="-228600">
              <a:buClr>
                <a:schemeClr val="bg2"/>
              </a:buClr>
              <a:buFont typeface="Courier New"/>
              <a:buChar char="►"/>
              <a:defRPr sz="1800" baseline="0">
                <a:latin typeface="Myriad Pro"/>
                <a:cs typeface="Myriad Pro"/>
              </a:defRPr>
            </a:lvl3pPr>
            <a:lvl4pPr marL="16002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4pPr>
            <a:lvl5pPr marL="2057400" indent="-228600">
              <a:buClr>
                <a:srgbClr val="12CDF8"/>
              </a:buClr>
              <a:buFont typeface="Courier New"/>
              <a:buChar char="►"/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dirty="0" smtClean="0"/>
              <a:t>Your talking point bullet text here </a:t>
            </a:r>
          </a:p>
          <a:p>
            <a:pPr lvl="1"/>
            <a:r>
              <a:rPr lang="en-US" dirty="0" smtClean="0"/>
              <a:t>Your next talking point bullet here</a:t>
            </a:r>
          </a:p>
          <a:p>
            <a:pPr lvl="2"/>
            <a:r>
              <a:rPr lang="en-US" dirty="0" smtClean="0"/>
              <a:t>Third talking point,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Bullet can be indented by pressing the Tab Key</a:t>
            </a:r>
          </a:p>
          <a:p>
            <a:pPr lvl="2"/>
            <a:r>
              <a:rPr lang="en-US" dirty="0" smtClean="0"/>
              <a:t>Third level bullet is created by pressing Tab again</a:t>
            </a:r>
          </a:p>
          <a:p>
            <a:pPr lvl="2"/>
            <a:r>
              <a:rPr lang="en-US" dirty="0" smtClean="0"/>
              <a:t>Reverse indents by pressing the Shift + Tab keys</a:t>
            </a:r>
          </a:p>
        </p:txBody>
      </p:sp>
    </p:spTree>
    <p:extLst>
      <p:ext uri="{BB962C8B-B14F-4D97-AF65-F5344CB8AC3E}">
        <p14:creationId xmlns:p14="http://schemas.microsoft.com/office/powerpoint/2010/main" val="397119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615696" y="1066800"/>
            <a:ext cx="8221066" cy="1981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Section</a:t>
            </a:r>
            <a:r>
              <a:rPr lang="en-US" sz="3600" baseline="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 header here</a:t>
            </a:r>
            <a:endParaRPr lang="en-US" sz="3600" dirty="0">
              <a:solidFill>
                <a:schemeClr val="tx2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>
          <a:xfrm>
            <a:off x="615698" y="3445934"/>
            <a:ext cx="7246620" cy="1422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Subtitle</a:t>
            </a:r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rPr>
              <a:t> here</a:t>
            </a:r>
            <a:endParaRPr lang="en-US" sz="2400" spc="300" dirty="0">
              <a:solidFill>
                <a:schemeClr val="tx2"/>
              </a:solidFill>
              <a:latin typeface="Helvetica LT Std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 bwMode="auto">
          <a:xfrm>
            <a:off x="694944" y="32766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5216" y="274638"/>
            <a:ext cx="81669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901" y="1447800"/>
            <a:ext cx="817421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7" y="6540146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694944" y="12954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55262" y="6540145"/>
            <a:ext cx="6931387" cy="276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 kern="12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2013 The MITRE Corporation. All rights reserved.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jpg"/><Relationship Id="rId3" Type="http://schemas.openxmlformats.org/officeDocument/2006/relationships/image" Target="../media/image32.jpe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jpg"/><Relationship Id="rId17" Type="http://schemas.openxmlformats.org/officeDocument/2006/relationships/image" Target="../media/image46.gif"/><Relationship Id="rId25" Type="http://schemas.openxmlformats.org/officeDocument/2006/relationships/image" Target="../media/image54.jpeg"/><Relationship Id="rId2" Type="http://schemas.openxmlformats.org/officeDocument/2006/relationships/image" Target="../media/image31.png"/><Relationship Id="rId16" Type="http://schemas.openxmlformats.org/officeDocument/2006/relationships/image" Target="../media/image45.gif"/><Relationship Id="rId20" Type="http://schemas.openxmlformats.org/officeDocument/2006/relationships/image" Target="../media/image49.gif"/><Relationship Id="rId29" Type="http://schemas.openxmlformats.org/officeDocument/2006/relationships/image" Target="../media/image5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gif"/><Relationship Id="rId15" Type="http://schemas.openxmlformats.org/officeDocument/2006/relationships/image" Target="../media/image44.jpg"/><Relationship Id="rId23" Type="http://schemas.openxmlformats.org/officeDocument/2006/relationships/image" Target="../media/image52.jpg"/><Relationship Id="rId28" Type="http://schemas.openxmlformats.org/officeDocument/2006/relationships/image" Target="../media/image57.jp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jpeg"/><Relationship Id="rId27" Type="http://schemas.openxmlformats.org/officeDocument/2006/relationships/image" Target="../media/image56.png"/><Relationship Id="rId30" Type="http://schemas.openxmlformats.org/officeDocument/2006/relationships/image" Target="../media/image5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ix.mitre.org/about/documents/STIX_Whitepaper_v1.0_(Draft).pdf" TargetMode="External"/><Relationship Id="rId2" Type="http://schemas.openxmlformats.org/officeDocument/2006/relationships/hyperlink" Target="http://stix.mitre.org/language/release_notes/diffs/stix_v1.0(Draft)_diff_reports.zi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ix.mitre.org/community/registration.html" TargetMode="External"/><Relationship Id="rId4" Type="http://schemas.openxmlformats.org/officeDocument/2006/relationships/hyperlink" Target="http://stix.mitre.org/about/documents/STIX_Use_Case_Examples_v1.0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32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32" charset="2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06" y="2556913"/>
            <a:ext cx="5777113" cy="2441807"/>
          </a:xfrm>
          <a:prstGeom prst="rect">
            <a:avLst/>
          </a:prstGeom>
        </p:spPr>
      </p:pic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0" y="5557219"/>
            <a:ext cx="9144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</a:rPr>
              <a:t>Sean </a:t>
            </a:r>
            <a:r>
              <a:rPr lang="en-US" dirty="0" smtClean="0">
                <a:solidFill>
                  <a:srgbClr val="000000"/>
                </a:solidFill>
              </a:rPr>
              <a:t>Barnum</a:t>
            </a:r>
          </a:p>
          <a:p>
            <a:pPr algn="ctr" eaLnBrk="1" hangingPunct="1">
              <a:lnSpc>
                <a:spcPct val="7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70000"/>
              </a:lnSpc>
            </a:pPr>
            <a:r>
              <a:rPr lang="en-US" dirty="0" smtClean="0">
                <a:solidFill>
                  <a:srgbClr val="000000"/>
                </a:solidFill>
              </a:rPr>
              <a:t>February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2981" y="628401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https://stix.mitre.org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3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3625" y="1104405"/>
            <a:ext cx="460375" cy="292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3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7174" y="1104405"/>
            <a:ext cx="2503714" cy="222068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513" y="4322619"/>
            <a:ext cx="1484416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68928" y="5878286"/>
            <a:ext cx="4987637" cy="35625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14949" y="1092531"/>
            <a:ext cx="1549731" cy="131816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64680" y="1104405"/>
            <a:ext cx="1864426" cy="186442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96893" y="2968829"/>
            <a:ext cx="1288472" cy="135378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55921" y="4322619"/>
            <a:ext cx="2408713" cy="155566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17175" y="3325089"/>
            <a:ext cx="1363681" cy="218506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80856" y="4732317"/>
            <a:ext cx="2291938" cy="88471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80858" y="3788229"/>
            <a:ext cx="475012" cy="54626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3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388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33048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0388" y="4322619"/>
            <a:ext cx="2032660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370412" y="1104405"/>
            <a:ext cx="1374568" cy="159723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3049" y="3325090"/>
            <a:ext cx="2622467" cy="22919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89209" y="2444338"/>
            <a:ext cx="2066306" cy="86887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4281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3047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5517" y="2420588"/>
            <a:ext cx="1531916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7433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98564" y="5047013"/>
            <a:ext cx="263237" cy="5700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3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7173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513" y="4322619"/>
            <a:ext cx="2032660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7174" y="3325090"/>
            <a:ext cx="2622467" cy="22919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73334" y="2444338"/>
            <a:ext cx="2066306" cy="86887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28406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7172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39642" y="2420588"/>
            <a:ext cx="1531916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1558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9643" y="4977960"/>
            <a:ext cx="2055826" cy="63906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97135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906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4536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37516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5468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3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7173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513" y="4322619"/>
            <a:ext cx="2032660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7175" y="3325090"/>
            <a:ext cx="1105394" cy="4564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28406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7172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39643" y="2420588"/>
            <a:ext cx="1531915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1558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9643" y="4977960"/>
            <a:ext cx="2055826" cy="63906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97135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906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4536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37516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5468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91906" y="3325091"/>
            <a:ext cx="1247737" cy="45641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677" y="2542309"/>
            <a:ext cx="193966" cy="38504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5097" y="4145479"/>
            <a:ext cx="2424546" cy="1471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1086" y="3781503"/>
            <a:ext cx="788557" cy="36397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39692" y="1458687"/>
            <a:ext cx="1239158" cy="127614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3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7173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513" y="4322619"/>
            <a:ext cx="2032660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7174" y="3325090"/>
            <a:ext cx="1311231" cy="82038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28406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7172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39643" y="2420588"/>
            <a:ext cx="1531915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1558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9643" y="4977960"/>
            <a:ext cx="2055826" cy="63906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97135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906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4536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37516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5468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28406" y="3325091"/>
            <a:ext cx="1311237" cy="82038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677" y="2542309"/>
            <a:ext cx="193966" cy="38504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56760" y="4145479"/>
            <a:ext cx="882883" cy="1471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39692" y="1458687"/>
            <a:ext cx="1239158" cy="127614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22731" y="2444338"/>
            <a:ext cx="1622946" cy="88075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3" y="1092530"/>
            <a:ext cx="2032661" cy="32182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7173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513" y="4322619"/>
            <a:ext cx="2032660" cy="19119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7174" y="3325090"/>
            <a:ext cx="1311231" cy="82038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28406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7172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39643" y="2420588"/>
            <a:ext cx="1531915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1558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9643" y="4977960"/>
            <a:ext cx="2055826" cy="63906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97135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906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4536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37516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5468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28406" y="3325091"/>
            <a:ext cx="1311237" cy="140623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677" y="2542309"/>
            <a:ext cx="193966" cy="38504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0415" y="4091664"/>
            <a:ext cx="1589462" cy="1471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39692" y="1458687"/>
            <a:ext cx="1239158" cy="127614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22731" y="2444338"/>
            <a:ext cx="1622946" cy="88075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3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2158" y="3437965"/>
            <a:ext cx="1650891" cy="87277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2158" y="4322619"/>
            <a:ext cx="1650890" cy="152573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3049" y="3325090"/>
            <a:ext cx="1311231" cy="82038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3047" y="5617029"/>
            <a:ext cx="3777938" cy="30875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5518" y="2420588"/>
            <a:ext cx="1531915" cy="189015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7433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55518" y="4310742"/>
            <a:ext cx="1219693" cy="130628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13010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07781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02475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70411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53391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11343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4281" y="3325091"/>
            <a:ext cx="1311237" cy="82038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1552" y="2542309"/>
            <a:ext cx="193966" cy="38504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27892" y="4145479"/>
            <a:ext cx="2427626" cy="1471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5567" y="1458687"/>
            <a:ext cx="1239158" cy="127614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38606" y="2444338"/>
            <a:ext cx="1622946" cy="88075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2157" y="2542310"/>
            <a:ext cx="973668" cy="19252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52575" y="2009899"/>
            <a:ext cx="381000" cy="53241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78491" y="2734830"/>
            <a:ext cx="381000" cy="70313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67739" y="4881255"/>
            <a:ext cx="743605" cy="41624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3" y="102300"/>
            <a:ext cx="8096046" cy="62974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5165" y="1092531"/>
            <a:ext cx="877884" cy="132805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33048" y="1104405"/>
            <a:ext cx="1311233" cy="13399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0388" y="4709160"/>
            <a:ext cx="2032660" cy="152538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3049" y="3781502"/>
            <a:ext cx="1311231" cy="363977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4281" y="1538843"/>
            <a:ext cx="11687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33047" y="5617029"/>
            <a:ext cx="4522520" cy="61751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5518" y="2420588"/>
            <a:ext cx="1531915" cy="253142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7433" y="3111335"/>
            <a:ext cx="765958" cy="878774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55518" y="4977960"/>
            <a:ext cx="2055826" cy="63906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13010" y="1204355"/>
            <a:ext cx="2057402" cy="121623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07781" y="2009899"/>
            <a:ext cx="1105229" cy="43443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02475" y="2420588"/>
            <a:ext cx="267937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70411" y="2663536"/>
            <a:ext cx="709963" cy="50676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53391" y="3170298"/>
            <a:ext cx="326984" cy="12224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11343" y="4392706"/>
            <a:ext cx="822657" cy="117050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4281" y="3325091"/>
            <a:ext cx="1311237" cy="820388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1552" y="2542309"/>
            <a:ext cx="193966" cy="38504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245" y="4145479"/>
            <a:ext cx="2479273" cy="1471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5567" y="1458687"/>
            <a:ext cx="1239158" cy="127614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38606" y="2444338"/>
            <a:ext cx="1622946" cy="88075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6643" y="1092033"/>
            <a:ext cx="877884" cy="100472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4085" y="2106610"/>
            <a:ext cx="243840" cy="260255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72187" y="2420588"/>
            <a:ext cx="243840" cy="39119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38689" y="3016693"/>
            <a:ext cx="243840" cy="41421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046605" y="2811780"/>
            <a:ext cx="693420" cy="20491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72187" y="4306614"/>
            <a:ext cx="243840" cy="41293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2041" y="3325091"/>
            <a:ext cx="243840" cy="456411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8" y="102300"/>
            <a:ext cx="8096046" cy="6297459"/>
          </a:xfrm>
        </p:spPr>
      </p:pic>
      <p:grpSp>
        <p:nvGrpSpPr>
          <p:cNvPr id="4" name="Group 3"/>
          <p:cNvGrpSpPr/>
          <p:nvPr/>
        </p:nvGrpSpPr>
        <p:grpSpPr>
          <a:xfrm>
            <a:off x="6448425" y="964516"/>
            <a:ext cx="2281394" cy="566093"/>
            <a:chOff x="6448425" y="964516"/>
            <a:chExt cx="2281394" cy="566093"/>
          </a:xfrm>
        </p:grpSpPr>
        <p:sp>
          <p:nvSpPr>
            <p:cNvPr id="6" name="TextBox 5"/>
            <p:cNvSpPr txBox="1"/>
            <p:nvPr/>
          </p:nvSpPr>
          <p:spPr>
            <a:xfrm>
              <a:off x="6448425" y="964516"/>
              <a:ext cx="2281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What you are looking for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7277099" y="1272293"/>
              <a:ext cx="95251" cy="258316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608" y="950516"/>
            <a:ext cx="2241319" cy="584693"/>
            <a:chOff x="445608" y="950516"/>
            <a:chExt cx="2241319" cy="584693"/>
          </a:xfrm>
        </p:grpSpPr>
        <p:sp>
          <p:nvSpPr>
            <p:cNvPr id="11" name="TextBox 10"/>
            <p:cNvSpPr txBox="1"/>
            <p:nvPr/>
          </p:nvSpPr>
          <p:spPr>
            <a:xfrm>
              <a:off x="445608" y="950516"/>
              <a:ext cx="2241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Why were they doing it?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2063278" y="1272293"/>
              <a:ext cx="95250" cy="262916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9258" y="4344696"/>
            <a:ext cx="994020" cy="731059"/>
            <a:chOff x="1069258" y="4344696"/>
            <a:chExt cx="994020" cy="731059"/>
          </a:xfrm>
        </p:grpSpPr>
        <p:sp>
          <p:nvSpPr>
            <p:cNvPr id="12" name="TextBox 11"/>
            <p:cNvSpPr txBox="1"/>
            <p:nvPr/>
          </p:nvSpPr>
          <p:spPr>
            <a:xfrm>
              <a:off x="1069258" y="4552535"/>
              <a:ext cx="994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Who was doing it?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1" name="Down Arrow 20"/>
            <p:cNvSpPr/>
            <p:nvPr/>
          </p:nvSpPr>
          <p:spPr bwMode="auto">
            <a:xfrm rot="10800000">
              <a:off x="1947862" y="4344696"/>
              <a:ext cx="95250" cy="358317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61716" y="5025861"/>
            <a:ext cx="1976663" cy="750811"/>
            <a:chOff x="1961716" y="5910558"/>
            <a:chExt cx="1976663" cy="750811"/>
          </a:xfrm>
        </p:grpSpPr>
        <p:sp>
          <p:nvSpPr>
            <p:cNvPr id="10" name="TextBox 9"/>
            <p:cNvSpPr txBox="1"/>
            <p:nvPr/>
          </p:nvSpPr>
          <p:spPr>
            <a:xfrm>
              <a:off x="1961716" y="6138149"/>
              <a:ext cx="1976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What were they looking to exploit?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2" name="Down Arrow 21"/>
            <p:cNvSpPr/>
            <p:nvPr/>
          </p:nvSpPr>
          <p:spPr bwMode="auto">
            <a:xfrm rot="10800000">
              <a:off x="2888342" y="5910558"/>
              <a:ext cx="95250" cy="333045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86350" y="4458150"/>
            <a:ext cx="1329727" cy="738664"/>
            <a:chOff x="5086350" y="4458150"/>
            <a:chExt cx="1329727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5086350" y="4458150"/>
              <a:ext cx="13297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What should you do about it?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3" name="Down Arrow 22"/>
            <p:cNvSpPr/>
            <p:nvPr/>
          </p:nvSpPr>
          <p:spPr bwMode="auto">
            <a:xfrm rot="5400000">
              <a:off x="5222829" y="4945035"/>
              <a:ext cx="95250" cy="177706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90488" y="3659545"/>
            <a:ext cx="987229" cy="738664"/>
            <a:chOff x="6690488" y="3659545"/>
            <a:chExt cx="987229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6876482" y="3659545"/>
              <a:ext cx="801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Where was it seen?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 rot="5400000">
              <a:off x="6732441" y="3718933"/>
              <a:ext cx="95252" cy="179158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65218" y="2465541"/>
            <a:ext cx="1089623" cy="954107"/>
            <a:chOff x="2265218" y="2465541"/>
            <a:chExt cx="1089623" cy="954107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3094151" y="2875847"/>
              <a:ext cx="260690" cy="92336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65218" y="2465541"/>
              <a:ext cx="10272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What exactly were they doing?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0" y="1194026"/>
            <a:ext cx="625236" cy="2074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72993" y="932415"/>
            <a:ext cx="2143125" cy="598192"/>
            <a:chOff x="3472993" y="932415"/>
            <a:chExt cx="2143125" cy="598192"/>
          </a:xfrm>
        </p:grpSpPr>
        <p:sp>
          <p:nvSpPr>
            <p:cNvPr id="7" name="TextBox 6"/>
            <p:cNvSpPr txBox="1"/>
            <p:nvPr/>
          </p:nvSpPr>
          <p:spPr>
            <a:xfrm>
              <a:off x="3472993" y="932415"/>
              <a:ext cx="2143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FF0000"/>
                  </a:solidFill>
                  <a:cs typeface="Arial" charset="0"/>
                </a:rPr>
                <a:t>Why should you care about it?</a:t>
              </a:r>
              <a:endParaRPr lang="en-US" sz="1400" b="1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4" name="Down Arrow 43"/>
            <p:cNvSpPr/>
            <p:nvPr/>
          </p:nvSpPr>
          <p:spPr bwMode="auto">
            <a:xfrm>
              <a:off x="5086350" y="1272292"/>
              <a:ext cx="95250" cy="258315"/>
            </a:xfrm>
            <a:prstGeom prst="downArrow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DAA03"/>
                </a:buClr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11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85" y="487021"/>
            <a:ext cx="2486911" cy="218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9" y="471151"/>
            <a:ext cx="3274001" cy="219920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0417422"/>
              </p:ext>
            </p:extLst>
          </p:nvPr>
        </p:nvGraphicFramePr>
        <p:xfrm>
          <a:off x="1511140" y="2895600"/>
          <a:ext cx="5759770" cy="143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790522" y="3166688"/>
            <a:ext cx="3108249" cy="926219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333874"/>
            <a:ext cx="2707747" cy="1806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3878" y="14182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Diverse and evolving threats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428" y="6151400"/>
            <a:ext cx="39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Need for holistic threat intelligence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7412" y="272629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Proactive &amp;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r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eactive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ctions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63" y="4480705"/>
            <a:ext cx="2673037" cy="1512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51" y="814332"/>
            <a:ext cx="2220033" cy="1665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4" y="814332"/>
            <a:ext cx="2091917" cy="16735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7278" y="32649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Balance inward &amp; outward focus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83" y="4586761"/>
            <a:ext cx="2444750" cy="18335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7749" y="428463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Information sharing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1140" y="3166688"/>
            <a:ext cx="3056445" cy="926219"/>
          </a:xfrm>
          <a:prstGeom prst="roundRect">
            <a:avLst/>
          </a:prstGeom>
          <a:noFill/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6" y="0"/>
            <a:ext cx="8752114" cy="6520732"/>
          </a:xfrm>
          <a:prstGeom prst="rect">
            <a:avLst/>
          </a:prstGeom>
          <a:solidFill>
            <a:schemeClr val="bg1">
              <a:alpha val="7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8000" y="1099110"/>
            <a:ext cx="8505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8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cs typeface="Arial" charset="0"/>
              </a:rPr>
              <a:t>Standardized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8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cs typeface="Arial" charset="0"/>
              </a:rPr>
              <a:t>Threat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8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cs typeface="Arial" charset="0"/>
              </a:rPr>
              <a:t>Representation</a:t>
            </a:r>
            <a:endParaRPr lang="en-US" sz="8800" b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10" grpId="0"/>
      <p:bldP spid="11" grpId="0"/>
      <p:bldP spid="12" grpId="0"/>
      <p:bldP spid="16" grpId="0"/>
      <p:bldP spid="18" grpId="0"/>
      <p:bldP spid="19" grpId="0" animBg="1"/>
      <p:bldP spid="4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Initial implementation has been done in XML Schema</a:t>
            </a:r>
          </a:p>
          <a:p>
            <a:pPr lvl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biquitous</a:t>
            </a:r>
            <a:r>
              <a:rPr lang="en-US" dirty="0"/>
              <a:t>, portable and </a:t>
            </a:r>
            <a:r>
              <a:rPr lang="en-US" dirty="0" smtClean="0"/>
              <a:t>structured</a:t>
            </a:r>
          </a:p>
          <a:p>
            <a:pPr lvl="1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oncrete </a:t>
            </a:r>
            <a:r>
              <a:rPr lang="en-US" dirty="0"/>
              <a:t>strawman for </a:t>
            </a:r>
            <a:r>
              <a:rPr lang="en-US" dirty="0" smtClean="0"/>
              <a:t>community of experts</a:t>
            </a:r>
          </a:p>
          <a:p>
            <a:pPr lvl="1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ractical </a:t>
            </a:r>
            <a:r>
              <a:rPr lang="en-US" dirty="0"/>
              <a:t>structure for early real-world prototyping and </a:t>
            </a:r>
            <a:r>
              <a:rPr lang="en-US" dirty="0" smtClean="0"/>
              <a:t>POC implementations </a:t>
            </a:r>
          </a:p>
          <a:p>
            <a:pPr lvl="1"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Plan to iterate and refine with real-world use</a:t>
            </a:r>
          </a:p>
          <a:p>
            <a:pPr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Next step will be a </a:t>
            </a:r>
            <a:r>
              <a:rPr lang="en-US" dirty="0"/>
              <a:t>formal implementation-independent specification</a:t>
            </a:r>
            <a:endParaRPr lang="en-US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Will include guidance for developing XML, JSON, RDF/OWL, or other implementations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7219" y="1419224"/>
            <a:ext cx="8111913" cy="5108575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Utilities to enable easier prototyping and usage of the language.</a:t>
            </a:r>
          </a:p>
          <a:p>
            <a:pPr>
              <a:spcBef>
                <a:spcPts val="24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Utilities consist of things like: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Language (Python) bindings for STIX, CybOX, MAEC, etc.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High-level programmatic APIs for common needs/activities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Conversion utilities from commonly used formats &amp; tools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Comparator tools for analyzing language-based content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 smtClean="0"/>
              <a:t>Utilities supporting common use cases</a:t>
            </a:r>
          </a:p>
          <a:p>
            <a:pPr lvl="2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400" dirty="0" smtClean="0"/>
              <a:t>E.g. Email_to_CybOX utility supporting phishing analysis &amp; management</a:t>
            </a:r>
            <a:endParaRPr lang="en-US" sz="1600" dirty="0" smtClean="0"/>
          </a:p>
          <a:p>
            <a:pPr>
              <a:spcBef>
                <a:spcPts val="24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Open communities 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err="1" smtClean="0"/>
              <a:t>STIXProject</a:t>
            </a:r>
            <a:r>
              <a:rPr lang="en-US" dirty="0" smtClean="0"/>
              <a:t>, </a:t>
            </a:r>
            <a:r>
              <a:rPr lang="en-US" dirty="0" err="1" smtClean="0"/>
              <a:t>CybOXProject</a:t>
            </a:r>
            <a:r>
              <a:rPr lang="en-US" dirty="0" smtClean="0"/>
              <a:t> &amp; </a:t>
            </a:r>
            <a:r>
              <a:rPr lang="en-US" dirty="0" err="1" smtClean="0"/>
              <a:t>MAECProject</a:t>
            </a:r>
            <a:r>
              <a:rPr lang="en-US" dirty="0" smtClean="0"/>
              <a:t>)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Enabling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799" y="1265897"/>
            <a:ext cx="7953375" cy="5276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/>
              <a:t>Still in its early stages but already generating extensive interest and initial operational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300" dirty="0"/>
              <a:t>Actively being considered by several information sharing communities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300" dirty="0" smtClean="0"/>
              <a:t>Active interest from several large “user” organizations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300" dirty="0" smtClean="0"/>
              <a:t>Active interest from some service/product vendors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7" y="2106638"/>
            <a:ext cx="3741420" cy="539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2126659"/>
            <a:ext cx="1504190" cy="1504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31" y="2639241"/>
            <a:ext cx="1800605" cy="1800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65" y="2725926"/>
            <a:ext cx="1294747" cy="1339393"/>
          </a:xfrm>
          <a:prstGeom prst="rect">
            <a:avLst/>
          </a:prstGeom>
        </p:spPr>
      </p:pic>
      <p:pic>
        <p:nvPicPr>
          <p:cNvPr id="10" name="Picture 9" descr="cid:image007.gif@01CDBDC3.0072FA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4" y="2302491"/>
            <a:ext cx="216750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228600"/>
            <a:ext cx="8229600" cy="944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Adoption &amp;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7" y="151525"/>
            <a:ext cx="8330209" cy="102340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 </a:t>
            </a:r>
            <a:r>
              <a:rPr lang="en-US" sz="2800" dirty="0" smtClean="0"/>
              <a:t>sampling </a:t>
            </a:r>
            <a:r>
              <a:rPr lang="en-US" sz="2800" dirty="0"/>
              <a:t>of some of the organizations contributing to </a:t>
            </a:r>
            <a:r>
              <a:rPr lang="en-US" sz="2800" dirty="0" smtClean="0"/>
              <a:t>the STIX conversation includes: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84" y="1576703"/>
            <a:ext cx="1003506" cy="1003506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68" y="2960366"/>
            <a:ext cx="1603297" cy="50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32" y="6026608"/>
            <a:ext cx="1229440" cy="418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8" y="2283699"/>
            <a:ext cx="967994" cy="709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9" y="4564299"/>
            <a:ext cx="1740653" cy="307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33" y="4780501"/>
            <a:ext cx="1121357" cy="1102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3" y="3031150"/>
            <a:ext cx="2261170" cy="868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8" y="6219968"/>
            <a:ext cx="3454598" cy="395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4" y="3287809"/>
            <a:ext cx="1575847" cy="1003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2" y="1640523"/>
            <a:ext cx="1817035" cy="357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38" y="4975810"/>
            <a:ext cx="833987" cy="8339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26" y="5505322"/>
            <a:ext cx="1721909" cy="257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06" y="4187928"/>
            <a:ext cx="2133600" cy="339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" y="2194266"/>
            <a:ext cx="1166039" cy="1000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33" y="1371640"/>
            <a:ext cx="2266527" cy="4841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39" y="5775542"/>
            <a:ext cx="1995170" cy="8928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86" y="6033455"/>
            <a:ext cx="1285553" cy="5288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68" y="3811715"/>
            <a:ext cx="3578440" cy="626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26" y="4671045"/>
            <a:ext cx="1524000" cy="541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13" y="1012445"/>
            <a:ext cx="832212" cy="10660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4" y="2194266"/>
            <a:ext cx="1125158" cy="4720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37" y="3336252"/>
            <a:ext cx="2080891" cy="2450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36" y="5002461"/>
            <a:ext cx="1158315" cy="8066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57" y="1727287"/>
            <a:ext cx="1123950" cy="8518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5" y="2585809"/>
            <a:ext cx="814226" cy="8142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84" y="2757030"/>
            <a:ext cx="2414901" cy="37642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5" y="5845535"/>
            <a:ext cx="2133611" cy="402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2" y="2015316"/>
            <a:ext cx="1135306" cy="564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81" y="4632780"/>
            <a:ext cx="1344386" cy="717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23" y="3336252"/>
            <a:ext cx="562766" cy="686645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8179" y="1456267"/>
            <a:ext cx="7966287" cy="48683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Make it easier for people to understand and use STIX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Improve documentation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evelop supporting utilities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 collaborative guidance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ather feedback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/>
              <a:t>Refine and extend the</a:t>
            </a:r>
            <a:r>
              <a:rPr lang="en-US" dirty="0" smtClean="0"/>
              <a:t> language based on feedback and needs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6962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Current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STIX </a:t>
            </a:r>
            <a:r>
              <a:rPr lang="en-US" dirty="0" smtClean="0"/>
              <a:t>Website</a:t>
            </a:r>
          </a:p>
          <a:p>
            <a:pPr lvl="1"/>
            <a:r>
              <a:rPr lang="en-US" sz="1400" dirty="0" smtClean="0">
                <a:hlinkClick r:id="rId2"/>
              </a:rPr>
              <a:t>http://stix.mitre.org</a:t>
            </a:r>
            <a:endParaRPr lang="en-US" sz="1400" dirty="0"/>
          </a:p>
          <a:p>
            <a:r>
              <a:rPr lang="en-US" dirty="0" smtClean="0"/>
              <a:t>STIX Whitepaper</a:t>
            </a:r>
          </a:p>
          <a:p>
            <a:pPr marL="287338" lvl="1" indent="0">
              <a:buNone/>
            </a:pPr>
            <a:r>
              <a:rPr lang="en-US" sz="1400" dirty="0">
                <a:hlinkClick r:id="rId3"/>
              </a:rPr>
              <a:t>http://stix.mitre.org/about/documents/STIX_Whitepaper_v1.0_(Draft).pdf</a:t>
            </a:r>
            <a:endParaRPr lang="en-US" sz="1400" dirty="0" smtClean="0"/>
          </a:p>
          <a:p>
            <a:r>
              <a:rPr lang="en-US" dirty="0" smtClean="0"/>
              <a:t>STIX Schemas</a:t>
            </a:r>
          </a:p>
          <a:p>
            <a:pPr lvl="1"/>
            <a:r>
              <a:rPr lang="en-US" sz="1400" dirty="0">
                <a:hlinkClick r:id="rId2"/>
              </a:rPr>
              <a:t>http://stix.mitre.org/language/</a:t>
            </a:r>
            <a:endParaRPr lang="en-US" sz="1400" dirty="0" smtClean="0"/>
          </a:p>
          <a:p>
            <a:r>
              <a:rPr lang="en-US" dirty="0" smtClean="0"/>
              <a:t>STIX Use Case Examples document</a:t>
            </a:r>
          </a:p>
          <a:p>
            <a:pPr lvl="1"/>
            <a:r>
              <a:rPr lang="en-US" sz="1400" dirty="0">
                <a:hlinkClick r:id="rId4"/>
              </a:rPr>
              <a:t>http://stix.mitre.org/about/documents/STIX_Use_Case_Examples_v1.0.pdf</a:t>
            </a:r>
            <a:endParaRPr lang="en-US" sz="1400" dirty="0" smtClean="0"/>
          </a:p>
          <a:p>
            <a:r>
              <a:rPr lang="en-US" dirty="0" smtClean="0"/>
              <a:t>STIX Discussion List</a:t>
            </a:r>
          </a:p>
          <a:p>
            <a:pPr lvl="1"/>
            <a:r>
              <a:rPr lang="en-US" sz="1400" dirty="0">
                <a:hlinkClick r:id="rId5"/>
              </a:rPr>
              <a:t>http://stix.mitre.org/community/registration.html</a:t>
            </a:r>
            <a:endParaRPr lang="en-US" sz="1400" dirty="0" smtClean="0"/>
          </a:p>
          <a:p>
            <a:r>
              <a:rPr lang="en-US" dirty="0" smtClean="0"/>
              <a:t>IDXWG email list</a:t>
            </a:r>
          </a:p>
          <a:p>
            <a:pPr lvl="1"/>
            <a:r>
              <a:rPr lang="en-US" sz="1400" dirty="0"/>
              <a:t>Simply request an invite at </a:t>
            </a:r>
            <a:r>
              <a:rPr lang="en-US" sz="1400" dirty="0" smtClean="0"/>
              <a:t>stix@mitre.org</a:t>
            </a:r>
          </a:p>
          <a:p>
            <a:r>
              <a:rPr lang="en-US" dirty="0" smtClean="0"/>
              <a:t>STIX Handshake Space</a:t>
            </a:r>
          </a:p>
          <a:p>
            <a:pPr lvl="1"/>
            <a:r>
              <a:rPr lang="en-US" sz="1400" dirty="0" smtClean="0"/>
              <a:t>Simply request an invite at stix@mitre.org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9099" cy="4624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8999" y="598326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https://stix.mitre.org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0289" y="546115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tix@mitre.org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6487" y="4738447"/>
            <a:ext cx="655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We want you to be part of the conversation.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709" y="130156"/>
            <a:ext cx="516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cs typeface="Arial" charset="0"/>
              </a:rPr>
              <a:t>Orient on the Adversary!</a:t>
            </a:r>
            <a:endParaRPr lang="en-US" sz="36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26" y="5645824"/>
            <a:ext cx="1687474" cy="7132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9053" y="1314450"/>
            <a:ext cx="8674101" cy="51704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Cyber threat information (particularly indicators) sharing is not new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2400" dirty="0" smtClean="0"/>
              <a:t>Typically </a:t>
            </a:r>
            <a:r>
              <a:rPr lang="en-US" sz="2400" dirty="0"/>
              <a:t>very </a:t>
            </a:r>
            <a:r>
              <a:rPr lang="en-US" sz="2400" dirty="0" smtClean="0"/>
              <a:t>atomic and </a:t>
            </a:r>
            <a:r>
              <a:rPr lang="en-US" sz="2400" dirty="0"/>
              <a:t>very limited in </a:t>
            </a:r>
            <a:r>
              <a:rPr lang="en-US" sz="2400" dirty="0" smtClean="0"/>
              <a:t>sophistication </a:t>
            </a:r>
          </a:p>
          <a:p>
            <a:pPr marL="0" lvl="1" indent="0" algn="ctr">
              <a:buSzPct val="120000"/>
              <a:buNone/>
            </a:pPr>
            <a:r>
              <a:rPr lang="en-US" dirty="0"/>
              <a:t>IP lists, File hashes, URLs, email addresses, etc</a:t>
            </a:r>
            <a:r>
              <a:rPr lang="en-US" dirty="0" smtClean="0"/>
              <a:t>.</a:t>
            </a:r>
            <a:endParaRPr lang="en-US" sz="2400" dirty="0" smtClean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sz="2400" dirty="0" smtClean="0"/>
              <a:t>Most sharing is unstructured &amp; human-to-human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en-US" sz="2400" dirty="0" smtClean="0"/>
              <a:t>Recent trends of </a:t>
            </a:r>
            <a:r>
              <a:rPr lang="en-US" sz="2400" dirty="0"/>
              <a:t>machine-to-machine transfer of </a:t>
            </a:r>
            <a:r>
              <a:rPr lang="en-US" sz="2400" dirty="0" smtClean="0"/>
              <a:t>simple/atomic indicators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smtClean="0"/>
              <a:t>STIX aims </a:t>
            </a:r>
            <a:r>
              <a:rPr lang="en-US" sz="3200" b="1" dirty="0"/>
              <a:t>to </a:t>
            </a:r>
            <a:r>
              <a:rPr lang="en-US" sz="3200" b="1" dirty="0" smtClean="0"/>
              <a:t>enable sharing of more </a:t>
            </a:r>
            <a:r>
              <a:rPr lang="en-US" sz="3200" b="1" dirty="0"/>
              <a:t>expressive </a:t>
            </a:r>
            <a:r>
              <a:rPr lang="en-US" sz="3200" b="1" dirty="0" smtClean="0"/>
              <a:t>indicators </a:t>
            </a:r>
            <a:r>
              <a:rPr lang="en-US" sz="3200" b="1" dirty="0"/>
              <a:t>as well as other full-spectrum cyber threat </a:t>
            </a:r>
            <a:r>
              <a:rPr lang="en-US" sz="3200" b="1" dirty="0" smtClean="0"/>
              <a:t>information.</a:t>
            </a:r>
            <a:r>
              <a:rPr lang="en-US" sz="3200" b="1" dirty="0" smtClean="0">
                <a:latin typeface="Helvetica LT Std"/>
              </a:rPr>
              <a:t> </a:t>
            </a:r>
            <a:endParaRPr lang="en-US" sz="3200" b="1" dirty="0">
              <a:latin typeface="Helvetica LT St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0540" y="257175"/>
            <a:ext cx="8633459" cy="749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700" dirty="0" smtClean="0"/>
              <a:t>Information Sharing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47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to Adversary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0" y="913355"/>
            <a:ext cx="609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3" y="1374245"/>
            <a:ext cx="6381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7" y="1710835"/>
            <a:ext cx="1143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5" y="2304560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5" y="2635844"/>
            <a:ext cx="866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4668" y="863627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Vulnerabilities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668" y="1300188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Weaknesses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4668" y="177276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Attack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Patterns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1169" y="223419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Malware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Behavior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5457" y="26284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Cyber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Observables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4668" y="314175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Threat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Indicators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83" y="308860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?</a:t>
            </a:r>
            <a:endParaRPr lang="en-US" sz="2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25537" y="114300"/>
            <a:ext cx="8718462" cy="749327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Evolution of Standardized Representations for Threat</a:t>
            </a: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4504267" y="27262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IDXWG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community of Threat Intel and Incident Response experts begins working on defining a standard representation for cyber threat indicators</a:t>
            </a:r>
          </a:p>
        </p:txBody>
      </p:sp>
      <p:cxnSp>
        <p:nvCxnSpPr>
          <p:cNvPr id="6" name="Straight Arrow Connector 5"/>
          <p:cNvCxnSpPr>
            <a:stCxn id="12" idx="3"/>
            <a:endCxn id="4" idx="1"/>
          </p:cNvCxnSpPr>
          <p:nvPr/>
        </p:nvCxnSpPr>
        <p:spPr bwMode="auto">
          <a:xfrm>
            <a:off x="3591641" y="3326420"/>
            <a:ext cx="912626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11" idx="3"/>
          </p:cNvCxnSpPr>
          <p:nvPr/>
        </p:nvCxnSpPr>
        <p:spPr bwMode="auto">
          <a:xfrm flipH="1" flipV="1">
            <a:off x="3773263" y="2813128"/>
            <a:ext cx="731004" cy="369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645023" y="2474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Based on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5968" y="419146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What is an Indicator?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1734" y="482486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Community iterated on scope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500" y="5375507"/>
            <a:ext cx="88303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solidFill>
                  <a:srgbClr val="000000"/>
                </a:solidFill>
                <a:cs typeface="Arial" charset="0"/>
              </a:rPr>
              <a:t>Defined Indicator scope as a part of broader cyber threat information architecture</a:t>
            </a:r>
            <a:endParaRPr lang="en-US" sz="17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874" y="6010505"/>
            <a:ext cx="8747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cs typeface="Arial" charset="0"/>
              </a:rPr>
              <a:t>Structured threat information architecture evolved into STIX</a:t>
            </a:r>
            <a:endParaRPr lang="en-US" sz="22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3" name="Picture 13" descr="inverted_yinyang_pocke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7661" y="1313095"/>
            <a:ext cx="820585" cy="82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3" grpId="0"/>
      <p:bldP spid="4" grpId="0"/>
      <p:bldP spid="17" grpId="0"/>
      <p:bldP spid="18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7" y="633094"/>
            <a:ext cx="3610028" cy="6242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is STIX?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3847" y="5528116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Support automation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0447" y="5528116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Consistency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1058" y="552811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Clarity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446" y="1951854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Language</a:t>
            </a:r>
            <a:endParaRPr lang="en-US" sz="32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73" y="288902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Specify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24" y="3454650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000000"/>
                </a:solidFill>
                <a:cs typeface="Arial" charset="0"/>
              </a:rPr>
              <a:t>Cyber Threat Information</a:t>
            </a:r>
            <a:endParaRPr lang="en-US" sz="36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514" y="4604786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  <a:cs typeface="Arial" charset="0"/>
              </a:rPr>
              <a:t>Community-driven</a:t>
            </a:r>
            <a:endParaRPr lang="en-US" sz="2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6099" y="288902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Capture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1058" y="2889024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C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haracterize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1471" y="2889024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cs typeface="Arial" charset="0"/>
              </a:rPr>
              <a:t>C</a:t>
            </a:r>
            <a:r>
              <a:rPr lang="en-US" sz="2400" b="1" dirty="0" smtClean="0">
                <a:solidFill>
                  <a:srgbClr val="000000"/>
                </a:solidFill>
                <a:cs typeface="Arial" charset="0"/>
              </a:rPr>
              <a:t>ommunicate</a:t>
            </a:r>
            <a:endParaRPr lang="en-US" sz="24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4350" y="5972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4840" y="5444221"/>
            <a:ext cx="7696200" cy="110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7013" indent="-227013" algn="l" rtl="0" eaLnBrk="0" fontAlgn="base" hangingPunct="0">
              <a:lnSpc>
                <a:spcPts val="22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charset="0"/>
              <a:buChar char="■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7013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Font typeface="Arial" charset="0"/>
              <a:buChar char="–"/>
              <a:defRPr b="1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0" fontAlgn="base" hangingPunct="0">
              <a:lnSpc>
                <a:spcPts val="18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charset="0"/>
              <a:buChar char="■"/>
              <a:defRPr sz="1600" b="1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0" fontAlgn="base" hangingPunct="0">
              <a:lnSpc>
                <a:spcPts val="1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80000"/>
              <a:buFont typeface="Arial" charset="0"/>
              <a:buChar char="●"/>
              <a:defRPr sz="1400" b="1">
                <a:solidFill>
                  <a:schemeClr val="tx1"/>
                </a:solidFill>
                <a:latin typeface="+mn-lt"/>
              </a:defRPr>
            </a:lvl4pPr>
            <a:lvl5pPr marL="1371600" indent="-106363" algn="l" rtl="0" eaLnBrk="0" fontAlgn="base" hangingPunct="0">
              <a:lnSpc>
                <a:spcPts val="1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00000"/>
              <a:buFont typeface="Arial" charset="0"/>
              <a:buChar char="-"/>
              <a:defRPr sz="1200" b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6pPr>
            <a:lvl7pPr marL="26860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7pPr>
            <a:lvl8pPr marL="31432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8pPr>
            <a:lvl9pPr marL="3600450" indent="-228600" algn="l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STIX provides a common mechanism for addressing structured cyber threat information across and among this full range of use cases improving consistency, efficiency, interoperability, and overall situational awareness.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9855"/>
            <a:ext cx="8277225" cy="47970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4350" y="180975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1" kern="120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STIX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STIX 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Myriad Pro"/>
                <a:ea typeface="+mn-ea"/>
                <a:cs typeface="Myriad Pro"/>
              </a:rPr>
              <a:t>Expressivity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Myriad Pro"/>
                <a:ea typeface="+mn-ea"/>
                <a:cs typeface="Myriad Pro"/>
              </a:rPr>
              <a:t>Integrate rather than Duplicate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Myriad Pro"/>
                <a:ea typeface="+mn-ea"/>
                <a:cs typeface="Myriad Pro"/>
              </a:rPr>
              <a:t>Flexibility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Myriad Pro"/>
                <a:ea typeface="+mn-ea"/>
                <a:cs typeface="Myriad Pro"/>
              </a:rPr>
              <a:t>Extensibility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err="1">
                <a:latin typeface="Myriad Pro"/>
                <a:ea typeface="+mn-ea"/>
                <a:cs typeface="Myriad Pro"/>
              </a:rPr>
              <a:t>Automatability</a:t>
            </a:r>
            <a:endParaRPr lang="en-US" sz="3200" dirty="0">
              <a:latin typeface="Myriad Pro"/>
              <a:ea typeface="+mn-ea"/>
              <a:cs typeface="Myriad Pro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>
                <a:latin typeface="Myriad Pro"/>
                <a:ea typeface="+mn-ea"/>
                <a:cs typeface="Myriad Pro"/>
              </a:rPr>
              <a:t>Readability</a:t>
            </a:r>
            <a:endParaRPr lang="en-US" sz="3200" dirty="0">
              <a:latin typeface="Myriad Pro"/>
              <a:ea typeface="+mn-ea"/>
              <a:cs typeface="Myriad Pro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70" y="333375"/>
            <a:ext cx="7696200" cy="733425"/>
          </a:xfrm>
        </p:spPr>
        <p:txBody>
          <a:bodyPr>
            <a:normAutofit/>
          </a:bodyPr>
          <a:lstStyle/>
          <a:p>
            <a:r>
              <a:rPr lang="en-US" dirty="0" smtClean="0"/>
              <a:t>What is “Cyber (Threat) Intelligence?”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333499"/>
            <a:ext cx="6705600" cy="56102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dirty="0" smtClean="0"/>
              <a:t>Consider these questions: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What activity are we seeing?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What threats should I look for on my networks and systems and why?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Where has this threat been seen?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What does it do?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What weaknesses does this threat exploit?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Why does it do this?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Who is responsible for this threat?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 dirty="0" smtClean="0"/>
              <a:t>What can I do about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BF65BD-40F1-48EB-BDCE-E6D8345F84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</p:spPr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73625" y="1669311"/>
            <a:ext cx="3951995" cy="824620"/>
            <a:chOff x="4873625" y="1669311"/>
            <a:chExt cx="3951995" cy="8246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1669311"/>
              <a:ext cx="824620" cy="824620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4873625" y="2079625"/>
              <a:ext cx="3062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407025" y="2624336"/>
            <a:ext cx="2243845" cy="824620"/>
            <a:chOff x="5407025" y="2624336"/>
            <a:chExt cx="2243845" cy="8246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250" y="2624336"/>
              <a:ext cx="824620" cy="82462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5407025" y="3025776"/>
              <a:ext cx="1390904" cy="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91174" y="3178083"/>
            <a:ext cx="3234446" cy="824620"/>
            <a:chOff x="5591174" y="3178083"/>
            <a:chExt cx="3234446" cy="8246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3178083"/>
              <a:ext cx="824620" cy="82462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591174" y="3595492"/>
              <a:ext cx="2363595" cy="8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330575" y="3757835"/>
            <a:ext cx="4320295" cy="824620"/>
            <a:chOff x="3330575" y="3757835"/>
            <a:chExt cx="4320295" cy="8246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250" y="3757835"/>
              <a:ext cx="824620" cy="82462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3330575" y="4165208"/>
              <a:ext cx="3438144" cy="99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769099" y="4280304"/>
            <a:ext cx="2056521" cy="824620"/>
            <a:chOff x="6769099" y="4280304"/>
            <a:chExt cx="2056521" cy="82462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4280304"/>
              <a:ext cx="824620" cy="82462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6769099" y="4699000"/>
              <a:ext cx="1186305" cy="4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721100" y="4827001"/>
            <a:ext cx="3929770" cy="824620"/>
            <a:chOff x="3721100" y="4827001"/>
            <a:chExt cx="3929770" cy="8246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250" y="4827001"/>
              <a:ext cx="824620" cy="82462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3721100" y="5238358"/>
              <a:ext cx="3054096" cy="99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59250" y="5960990"/>
            <a:ext cx="3491620" cy="824620"/>
            <a:chOff x="4159250" y="5960990"/>
            <a:chExt cx="3491620" cy="8246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250" y="5960990"/>
              <a:ext cx="824620" cy="824620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4159250" y="6375008"/>
              <a:ext cx="2624328" cy="99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553074" y="5409871"/>
            <a:ext cx="3272546" cy="824620"/>
            <a:chOff x="5553074" y="5409871"/>
            <a:chExt cx="3272546" cy="8246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5409871"/>
              <a:ext cx="824620" cy="824620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>
            <a:xfrm>
              <a:off x="5553074" y="5811642"/>
              <a:ext cx="2400171" cy="8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trebriefing_2012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 anchorCtr="0">
        <a:normAutofit/>
      </a:bodyPr>
      <a:lstStyle>
        <a:defPPr>
          <a:defRPr sz="3600" dirty="0" smtClean="0">
            <a:solidFill>
              <a:schemeClr val="tx2"/>
            </a:solidFill>
            <a:latin typeface="Helvetica LT Std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mitrebriefing_2012</Template>
  <TotalTime>7364</TotalTime>
  <Words>783</Words>
  <Application>Microsoft Office PowerPoint</Application>
  <PresentationFormat>On-screen Show (4:3)</PresentationFormat>
  <Paragraphs>173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mitrebriefing_2012</vt:lpstr>
      <vt:lpstr>PowerPoint Presentation</vt:lpstr>
      <vt:lpstr>PowerPoint Presentation</vt:lpstr>
      <vt:lpstr>PowerPoint Presentation</vt:lpstr>
      <vt:lpstr>Cost to Adversary</vt:lpstr>
      <vt:lpstr>Evolution of Standardized Representations for Threat</vt:lpstr>
      <vt:lpstr>PowerPoint Presentation</vt:lpstr>
      <vt:lpstr>PowerPoint Presentation</vt:lpstr>
      <vt:lpstr>STIX Guiding Principles</vt:lpstr>
      <vt:lpstr>What is “Cyber (Threat) Intelligence?”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Learn More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TAXII</dc:title>
  <dc:creator>Schmidt, Charles M.</dc:creator>
  <dc:description>For internal MITRE use</dc:description>
  <cp:lastModifiedBy>Eric E. Bloedorn</cp:lastModifiedBy>
  <cp:revision>76</cp:revision>
  <cp:lastPrinted>2012-08-22T20:18:18Z</cp:lastPrinted>
  <dcterms:created xsi:type="dcterms:W3CDTF">2012-11-27T16:14:12Z</dcterms:created>
  <dcterms:modified xsi:type="dcterms:W3CDTF">2013-04-26T14:38:44Z</dcterms:modified>
</cp:coreProperties>
</file>