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7" r:id="rId5"/>
    <p:sldId id="262" r:id="rId6"/>
    <p:sldId id="263" r:id="rId7"/>
    <p:sldId id="264" r:id="rId8"/>
    <p:sldId id="265" r:id="rId9"/>
    <p:sldId id="266" r:id="rId10"/>
    <p:sldId id="267" r:id="rId11"/>
    <p:sldId id="268" r:id="rId12"/>
    <p:sldId id="269" r:id="rId13"/>
    <p:sldId id="270" r:id="rId14"/>
    <p:sldId id="271" r:id="rId15"/>
    <p:sldId id="274" r:id="rId16"/>
    <p:sldId id="275" r:id="rId17"/>
    <p:sldId id="272" r:id="rId18"/>
    <p:sldId id="273" r:id="rId19"/>
    <p:sldId id="276" r:id="rId20"/>
    <p:sldId id="277" r:id="rId21"/>
    <p:sldId id="279"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100"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6/1/2025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6/1/2025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6/1/2025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6/1/2025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6/1/2025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image-net.org/download.php" TargetMode="External"/><Relationship Id="rId2" Type="http://schemas.openxmlformats.org/officeDocument/2006/relationships/hyperlink" Target="https://youtu.be/gogV2wKKF_8" TargetMode="External"/><Relationship Id="rId1" Type="http://schemas.openxmlformats.org/officeDocument/2006/relationships/slideLayout" Target="../slideLayouts/slideLayout2.xml"/><Relationship Id="rId5" Type="http://schemas.openxmlformats.org/officeDocument/2006/relationships/hyperlink" Target="https://towardsdatascience.com/cifar-100-transfer-learning-using-efficientnet-ed3ed7b89af2/" TargetMode="External"/><Relationship Id="rId4" Type="http://schemas.openxmlformats.org/officeDocument/2006/relationships/hyperlink" Target="https://towardsdatascience.com/cifar-100-pre-processing-for-image-recognition-task-68015b43d658/"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youtu.be/3svIm5UC94I" TargetMode="External"/><Relationship Id="rId2" Type="http://schemas.openxmlformats.org/officeDocument/2006/relationships/hyperlink" Target="https://www.cs.toronto.edu/~kriz/cifar.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chool desk with books and pencils with chalkboard in background">
            <a:extLst>
              <a:ext uri="{FF2B5EF4-FFF2-40B4-BE49-F238E27FC236}">
                <a16:creationId xmlns:a16="http://schemas.microsoft.com/office/drawing/2014/main" id="{3F11E501-6BFD-8072-9918-D2D71552261D}"/>
              </a:ext>
            </a:extLst>
          </p:cNvPr>
          <p:cNvPicPr>
            <a:picLocks noChangeAspect="1"/>
          </p:cNvPicPr>
          <p:nvPr/>
        </p:nvPicPr>
        <p:blipFill rotWithShape="1">
          <a:blip r:embed="rId2">
            <a:alphaModFix amt="69000"/>
          </a:blip>
          <a:srcRect l="42011" r="-10" b="-1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TextBox 1">
            <a:extLst>
              <a:ext uri="{FF2B5EF4-FFF2-40B4-BE49-F238E27FC236}">
                <a16:creationId xmlns:a16="http://schemas.microsoft.com/office/drawing/2014/main" id="{BCF86E29-E53B-AB29-93D6-AD6000B2EBF7}"/>
              </a:ext>
            </a:extLst>
          </p:cNvPr>
          <p:cNvSpPr txBox="1"/>
          <p:nvPr/>
        </p:nvSpPr>
        <p:spPr>
          <a:xfrm>
            <a:off x="232227" y="2336799"/>
            <a:ext cx="6238911"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t>IMAGE CLASSIFICATION ON CIFAR-100 USING TRANSFER LEARNING WITH EFFICIENTNET-B0</a:t>
            </a:r>
          </a:p>
          <a:p>
            <a:endParaRPr lang="en-US" sz="3200" dirty="0">
              <a:ea typeface="+mn-lt"/>
              <a:cs typeface="+mn-lt"/>
            </a:endParaRPr>
          </a:p>
          <a:p>
            <a:r>
              <a:rPr lang="en-US" sz="3200" dirty="0">
                <a:ea typeface="+mn-lt"/>
                <a:cs typeface="+mn-lt"/>
              </a:rPr>
              <a:t>by </a:t>
            </a:r>
            <a:r>
              <a:rPr lang="en-US" sz="3200" b="1" dirty="0">
                <a:ea typeface="+mn-lt"/>
                <a:cs typeface="+mn-lt"/>
              </a:rPr>
              <a:t>Adams Ubini</a:t>
            </a:r>
          </a:p>
          <a:p>
            <a:r>
              <a:rPr lang="en-US" sz="3200" i="1" dirty="0">
                <a:ea typeface="+mn-lt"/>
                <a:cs typeface="+mn-lt"/>
              </a:rPr>
              <a:t>University of Maryland Baltimore County</a:t>
            </a:r>
            <a:endParaRPr lang="en-US" sz="4400" i="1" dirty="0">
              <a:ea typeface="+mn-lt"/>
              <a:cs typeface="+mn-lt"/>
            </a:endParaRPr>
          </a:p>
        </p:txBody>
      </p:sp>
    </p:spTree>
    <p:extLst>
      <p:ext uri="{BB962C8B-B14F-4D97-AF65-F5344CB8AC3E}">
        <p14:creationId xmlns:p14="http://schemas.microsoft.com/office/powerpoint/2010/main" val="3218221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4" name="Rectangle 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Rectangle 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690EA2A-C0AF-2119-65B9-BCA16EE2DE55}"/>
              </a:ext>
            </a:extLst>
          </p:cNvPr>
          <p:cNvSpPr txBox="1"/>
          <p:nvPr/>
        </p:nvSpPr>
        <p:spPr>
          <a:xfrm>
            <a:off x="1045028" y="3017522"/>
            <a:ext cx="9941319" cy="3124658"/>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400"/>
              <a:t>They “propose a simple and highly effective compound scaling method, which enables us to easily scale up a baseline ConvNet to any target resource constraints in a more principled way, while maintaining model efficiency.”</a:t>
            </a:r>
            <a:endParaRPr lang="en-US" sz="2400" dirty="0"/>
          </a:p>
        </p:txBody>
      </p:sp>
      <p:cxnSp>
        <p:nvCxnSpPr>
          <p:cNvPr id="30" name="Straight Connector 2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B9CD389-13FC-2222-8671-79CE9C45D15D}"/>
              </a:ext>
            </a:extLst>
          </p:cNvPr>
          <p:cNvSpPr txBox="1"/>
          <p:nvPr/>
        </p:nvSpPr>
        <p:spPr>
          <a:xfrm>
            <a:off x="1111910" y="1645920"/>
            <a:ext cx="4092787" cy="523220"/>
          </a:xfrm>
          <a:prstGeom prst="rect">
            <a:avLst/>
          </a:prstGeom>
          <a:noFill/>
        </p:spPr>
        <p:txBody>
          <a:bodyPr wrap="none" rtlCol="0">
            <a:spAutoFit/>
          </a:bodyPr>
          <a:lstStyle/>
          <a:p>
            <a:pPr>
              <a:spcAft>
                <a:spcPts val="600"/>
              </a:spcAft>
            </a:pPr>
            <a:r>
              <a:rPr lang="en-US" sz="2800" b="1" dirty="0" err="1"/>
              <a:t>EfficientNet</a:t>
            </a:r>
            <a:r>
              <a:rPr lang="en-US" sz="2800" b="1" dirty="0"/>
              <a:t> Conclusion</a:t>
            </a:r>
          </a:p>
        </p:txBody>
      </p:sp>
    </p:spTree>
    <p:extLst>
      <p:ext uri="{BB962C8B-B14F-4D97-AF65-F5344CB8AC3E}">
        <p14:creationId xmlns:p14="http://schemas.microsoft.com/office/powerpoint/2010/main" val="214379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DC4DA-847F-52A3-14EF-D456B8CEF56C}"/>
              </a:ext>
            </a:extLst>
          </p:cNvPr>
          <p:cNvSpPr>
            <a:spLocks noGrp="1"/>
          </p:cNvSpPr>
          <p:nvPr>
            <p:ph type="title"/>
          </p:nvPr>
        </p:nvSpPr>
        <p:spPr/>
        <p:txBody>
          <a:bodyPr/>
          <a:lstStyle/>
          <a:p>
            <a:r>
              <a:rPr lang="en-US" dirty="0"/>
              <a:t>ImageNet</a:t>
            </a:r>
          </a:p>
        </p:txBody>
      </p:sp>
      <p:pic>
        <p:nvPicPr>
          <p:cNvPr id="5" name="Content Placeholder 4">
            <a:extLst>
              <a:ext uri="{FF2B5EF4-FFF2-40B4-BE49-F238E27FC236}">
                <a16:creationId xmlns:a16="http://schemas.microsoft.com/office/drawing/2014/main" id="{A2A7C358-18DB-B97D-9DC2-37A417E04B27}"/>
              </a:ext>
            </a:extLst>
          </p:cNvPr>
          <p:cNvPicPr>
            <a:picLocks noGrp="1" noChangeAspect="1"/>
          </p:cNvPicPr>
          <p:nvPr>
            <p:ph idx="1"/>
          </p:nvPr>
        </p:nvPicPr>
        <p:blipFill>
          <a:blip r:embed="rId2"/>
          <a:stretch>
            <a:fillRect/>
          </a:stretch>
        </p:blipFill>
        <p:spPr>
          <a:xfrm>
            <a:off x="838200" y="2987536"/>
            <a:ext cx="10515600" cy="3505200"/>
          </a:xfrm>
        </p:spPr>
      </p:pic>
      <p:sp>
        <p:nvSpPr>
          <p:cNvPr id="6" name="TextBox 5">
            <a:extLst>
              <a:ext uri="{FF2B5EF4-FFF2-40B4-BE49-F238E27FC236}">
                <a16:creationId xmlns:a16="http://schemas.microsoft.com/office/drawing/2014/main" id="{9EC610A1-BBA1-EB45-0766-C4127025CB48}"/>
              </a:ext>
            </a:extLst>
          </p:cNvPr>
          <p:cNvSpPr txBox="1"/>
          <p:nvPr/>
        </p:nvSpPr>
        <p:spPr>
          <a:xfrm>
            <a:off x="838200" y="2015946"/>
            <a:ext cx="8407171" cy="646331"/>
          </a:xfrm>
          <a:prstGeom prst="rect">
            <a:avLst/>
          </a:prstGeom>
          <a:noFill/>
        </p:spPr>
        <p:txBody>
          <a:bodyPr wrap="square" rtlCol="0">
            <a:spAutoFit/>
          </a:bodyPr>
          <a:lstStyle/>
          <a:p>
            <a:r>
              <a:rPr lang="en-US" b="0" i="0" dirty="0">
                <a:solidFill>
                  <a:srgbClr val="333333"/>
                </a:solidFill>
                <a:effectLst/>
                <a:latin typeface="Helvetica" panose="020B0604020202020204" pitchFamily="34" charset="0"/>
              </a:rPr>
              <a:t>This dataset spans 1000 object classes and contains 1,281,167 training images, 50,000 validation images and 100,000 test images.</a:t>
            </a:r>
            <a:endParaRPr lang="en-US" dirty="0"/>
          </a:p>
        </p:txBody>
      </p:sp>
    </p:spTree>
    <p:extLst>
      <p:ext uri="{BB962C8B-B14F-4D97-AF65-F5344CB8AC3E}">
        <p14:creationId xmlns:p14="http://schemas.microsoft.com/office/powerpoint/2010/main" val="2902979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3C95C-77E5-668F-8571-398F4F51BD87}"/>
              </a:ext>
            </a:extLst>
          </p:cNvPr>
          <p:cNvSpPr>
            <a:spLocks noGrp="1"/>
          </p:cNvSpPr>
          <p:nvPr>
            <p:ph type="title"/>
          </p:nvPr>
        </p:nvSpPr>
        <p:spPr/>
        <p:txBody>
          <a:bodyPr/>
          <a:lstStyle/>
          <a:p>
            <a:r>
              <a:rPr lang="en-US" b="1" dirty="0"/>
              <a:t>Transfer Learning with EfficientNetB7 on CIFAR-100 Architecture </a:t>
            </a:r>
          </a:p>
        </p:txBody>
      </p:sp>
      <p:sp>
        <p:nvSpPr>
          <p:cNvPr id="3" name="Content Placeholder 2">
            <a:extLst>
              <a:ext uri="{FF2B5EF4-FFF2-40B4-BE49-F238E27FC236}">
                <a16:creationId xmlns:a16="http://schemas.microsoft.com/office/drawing/2014/main" id="{613CFE57-A1C8-A10B-898D-70003762D54F}"/>
              </a:ext>
            </a:extLst>
          </p:cNvPr>
          <p:cNvSpPr>
            <a:spLocks noGrp="1"/>
          </p:cNvSpPr>
          <p:nvPr>
            <p:ph idx="1"/>
          </p:nvPr>
        </p:nvSpPr>
        <p:spPr/>
        <p:txBody>
          <a:bodyPr>
            <a:normAutofit lnSpcReduction="10000"/>
          </a:bodyPr>
          <a:lstStyle/>
          <a:p>
            <a:endParaRPr lang="en-US" dirty="0"/>
          </a:p>
          <a:p>
            <a:r>
              <a:rPr lang="en-US" dirty="0"/>
              <a:t>The CIFAR-100 images were resized from 32×32 to 224×224 to match </a:t>
            </a:r>
            <a:r>
              <a:rPr lang="en-US" dirty="0" err="1"/>
              <a:t>EfficientNet’s</a:t>
            </a:r>
            <a:r>
              <a:rPr lang="en-US" dirty="0"/>
              <a:t> input requirements. </a:t>
            </a:r>
          </a:p>
          <a:p>
            <a:pPr marL="0" indent="0">
              <a:buNone/>
            </a:pPr>
            <a:endParaRPr lang="en-US" dirty="0"/>
          </a:p>
          <a:p>
            <a:r>
              <a:rPr lang="en-US" dirty="0"/>
              <a:t>A custom data generator was implemented to handle image resizing, normalization, and optional augmentation. </a:t>
            </a:r>
          </a:p>
          <a:p>
            <a:pPr marL="0" indent="0">
              <a:buNone/>
            </a:pPr>
            <a:endParaRPr lang="en-US" dirty="0"/>
          </a:p>
          <a:p>
            <a:r>
              <a:rPr lang="en-US" dirty="0"/>
              <a:t>The model was fine-tuned by adding a global average pooling layer, a dropout layer to prevent overfitting, and a final dense layer with SoftMax activation for 100-class classification. </a:t>
            </a:r>
          </a:p>
        </p:txBody>
      </p:sp>
    </p:spTree>
    <p:extLst>
      <p:ext uri="{BB962C8B-B14F-4D97-AF65-F5344CB8AC3E}">
        <p14:creationId xmlns:p14="http://schemas.microsoft.com/office/powerpoint/2010/main" val="242950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79950-FB19-5CCB-5C6B-33783DDD84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FFC81-5010-1351-3AAA-7C784168AFF6}"/>
              </a:ext>
            </a:extLst>
          </p:cNvPr>
          <p:cNvSpPr>
            <a:spLocks noGrp="1"/>
          </p:cNvSpPr>
          <p:nvPr>
            <p:ph type="title"/>
          </p:nvPr>
        </p:nvSpPr>
        <p:spPr/>
        <p:txBody>
          <a:bodyPr/>
          <a:lstStyle/>
          <a:p>
            <a:r>
              <a:rPr lang="en-US" b="1" dirty="0"/>
              <a:t>Transfer Learning with EfficientNetB7 on CIFAR-100 Architecture </a:t>
            </a:r>
          </a:p>
        </p:txBody>
      </p:sp>
      <p:sp>
        <p:nvSpPr>
          <p:cNvPr id="3" name="Content Placeholder 2">
            <a:extLst>
              <a:ext uri="{FF2B5EF4-FFF2-40B4-BE49-F238E27FC236}">
                <a16:creationId xmlns:a16="http://schemas.microsoft.com/office/drawing/2014/main" id="{2D897627-739E-EA93-B3DB-3CBE85A1FF50}"/>
              </a:ext>
            </a:extLst>
          </p:cNvPr>
          <p:cNvSpPr>
            <a:spLocks noGrp="1"/>
          </p:cNvSpPr>
          <p:nvPr>
            <p:ph idx="1"/>
          </p:nvPr>
        </p:nvSpPr>
        <p:spPr/>
        <p:txBody>
          <a:bodyPr>
            <a:normAutofit/>
          </a:bodyPr>
          <a:lstStyle/>
          <a:p>
            <a:endParaRPr lang="en-US" dirty="0"/>
          </a:p>
          <a:p>
            <a:r>
              <a:rPr lang="en-US" dirty="0"/>
              <a:t>The network was trained using the Adam optimizer, with categorical Cross entropy loss, and performance was monitored using accuracy on both training and validation sets. </a:t>
            </a:r>
          </a:p>
          <a:p>
            <a:pPr marL="0" indent="0">
              <a:buNone/>
            </a:pPr>
            <a:endParaRPr lang="en-US" dirty="0"/>
          </a:p>
          <a:p>
            <a:r>
              <a:rPr lang="en-US" dirty="0"/>
              <a:t>Early stopping and learning rate reduction on plateau were used to optimize training.</a:t>
            </a:r>
          </a:p>
        </p:txBody>
      </p:sp>
    </p:spTree>
    <p:extLst>
      <p:ext uri="{BB962C8B-B14F-4D97-AF65-F5344CB8AC3E}">
        <p14:creationId xmlns:p14="http://schemas.microsoft.com/office/powerpoint/2010/main" val="162318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FB71917-118E-CC85-7AC0-8DADB07387BE}"/>
              </a:ext>
            </a:extLst>
          </p:cNvPr>
          <p:cNvPicPr>
            <a:picLocks noChangeAspect="1"/>
          </p:cNvPicPr>
          <p:nvPr/>
        </p:nvPicPr>
        <p:blipFill>
          <a:blip r:embed="rId2"/>
          <a:stretch>
            <a:fillRect/>
          </a:stretch>
        </p:blipFill>
        <p:spPr>
          <a:xfrm>
            <a:off x="7534655" y="1405235"/>
            <a:ext cx="4172712" cy="4047530"/>
          </a:xfrm>
          <a:prstGeom prst="rect">
            <a:avLst/>
          </a:prstGeom>
        </p:spPr>
      </p:pic>
      <p:pic>
        <p:nvPicPr>
          <p:cNvPr id="5" name="Picture 4">
            <a:extLst>
              <a:ext uri="{FF2B5EF4-FFF2-40B4-BE49-F238E27FC236}">
                <a16:creationId xmlns:a16="http://schemas.microsoft.com/office/drawing/2014/main" id="{3D54FF6D-DF14-9392-17BE-1582E8DFD4B6}"/>
              </a:ext>
            </a:extLst>
          </p:cNvPr>
          <p:cNvPicPr>
            <a:picLocks noChangeAspect="1"/>
          </p:cNvPicPr>
          <p:nvPr/>
        </p:nvPicPr>
        <p:blipFill>
          <a:blip r:embed="rId3"/>
          <a:stretch>
            <a:fillRect/>
          </a:stretch>
        </p:blipFill>
        <p:spPr>
          <a:xfrm>
            <a:off x="484632" y="512612"/>
            <a:ext cx="6716272" cy="3825505"/>
          </a:xfrm>
          <a:prstGeom prst="rect">
            <a:avLst/>
          </a:prstGeom>
        </p:spPr>
      </p:pic>
      <p:pic>
        <p:nvPicPr>
          <p:cNvPr id="9" name="Picture 8">
            <a:extLst>
              <a:ext uri="{FF2B5EF4-FFF2-40B4-BE49-F238E27FC236}">
                <a16:creationId xmlns:a16="http://schemas.microsoft.com/office/drawing/2014/main" id="{41D81C01-9A97-8E48-9F7B-4EA2F5232B24}"/>
              </a:ext>
            </a:extLst>
          </p:cNvPr>
          <p:cNvPicPr>
            <a:picLocks noChangeAspect="1"/>
          </p:cNvPicPr>
          <p:nvPr/>
        </p:nvPicPr>
        <p:blipFill>
          <a:blip r:embed="rId4"/>
          <a:stretch>
            <a:fillRect/>
          </a:stretch>
        </p:blipFill>
        <p:spPr>
          <a:xfrm>
            <a:off x="484632" y="4405799"/>
            <a:ext cx="4807045" cy="1939589"/>
          </a:xfrm>
          <a:prstGeom prst="rect">
            <a:avLst/>
          </a:prstGeom>
        </p:spPr>
      </p:pic>
    </p:spTree>
    <p:extLst>
      <p:ext uri="{BB962C8B-B14F-4D97-AF65-F5344CB8AC3E}">
        <p14:creationId xmlns:p14="http://schemas.microsoft.com/office/powerpoint/2010/main" val="78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58C1E-6FD1-2767-D6D3-3A36D1166E71}"/>
              </a:ext>
            </a:extLst>
          </p:cNvPr>
          <p:cNvSpPr>
            <a:spLocks noGrp="1"/>
          </p:cNvSpPr>
          <p:nvPr>
            <p:ph type="title"/>
          </p:nvPr>
        </p:nvSpPr>
        <p:spPr/>
        <p:txBody>
          <a:bodyPr/>
          <a:lstStyle/>
          <a:p>
            <a:r>
              <a:rPr lang="en-US" b="1" dirty="0"/>
              <a:t>RESULTS</a:t>
            </a:r>
          </a:p>
        </p:txBody>
      </p:sp>
      <p:pic>
        <p:nvPicPr>
          <p:cNvPr id="5" name="Content Placeholder 4" descr="A graph of a number of numbers&#10;&#10;AI-generated content may be incorrect.">
            <a:extLst>
              <a:ext uri="{FF2B5EF4-FFF2-40B4-BE49-F238E27FC236}">
                <a16:creationId xmlns:a16="http://schemas.microsoft.com/office/drawing/2014/main" id="{42C47DFA-1BC5-02F2-2976-AC560896C1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9615" y="1253331"/>
            <a:ext cx="8372770" cy="4351338"/>
          </a:xfrm>
        </p:spPr>
      </p:pic>
      <p:pic>
        <p:nvPicPr>
          <p:cNvPr id="7" name="Picture 6">
            <a:extLst>
              <a:ext uri="{FF2B5EF4-FFF2-40B4-BE49-F238E27FC236}">
                <a16:creationId xmlns:a16="http://schemas.microsoft.com/office/drawing/2014/main" id="{B5402246-08FD-E65A-BFED-95F2AFCEA8D7}"/>
              </a:ext>
            </a:extLst>
          </p:cNvPr>
          <p:cNvPicPr>
            <a:picLocks noChangeAspect="1"/>
          </p:cNvPicPr>
          <p:nvPr/>
        </p:nvPicPr>
        <p:blipFill>
          <a:blip r:embed="rId3"/>
          <a:stretch>
            <a:fillRect/>
          </a:stretch>
        </p:blipFill>
        <p:spPr>
          <a:xfrm>
            <a:off x="1957161" y="6326164"/>
            <a:ext cx="3248478" cy="333422"/>
          </a:xfrm>
          <a:prstGeom prst="rect">
            <a:avLst/>
          </a:prstGeom>
        </p:spPr>
      </p:pic>
      <p:pic>
        <p:nvPicPr>
          <p:cNvPr id="9" name="Picture 8">
            <a:extLst>
              <a:ext uri="{FF2B5EF4-FFF2-40B4-BE49-F238E27FC236}">
                <a16:creationId xmlns:a16="http://schemas.microsoft.com/office/drawing/2014/main" id="{77F2AA1E-AA6B-F33D-74CC-54FB99F06C66}"/>
              </a:ext>
            </a:extLst>
          </p:cNvPr>
          <p:cNvPicPr>
            <a:picLocks noChangeAspect="1"/>
          </p:cNvPicPr>
          <p:nvPr/>
        </p:nvPicPr>
        <p:blipFill>
          <a:blip r:embed="rId4"/>
          <a:stretch>
            <a:fillRect/>
          </a:stretch>
        </p:blipFill>
        <p:spPr>
          <a:xfrm>
            <a:off x="7394697" y="6307161"/>
            <a:ext cx="2771775" cy="352425"/>
          </a:xfrm>
          <a:prstGeom prst="rect">
            <a:avLst/>
          </a:prstGeom>
        </p:spPr>
      </p:pic>
    </p:spTree>
    <p:extLst>
      <p:ext uri="{BB962C8B-B14F-4D97-AF65-F5344CB8AC3E}">
        <p14:creationId xmlns:p14="http://schemas.microsoft.com/office/powerpoint/2010/main" val="12101154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C54F4CE-85F0-46ED-80DA-9518C9251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ADD1FCA-8ACB-4958-81DD-4CDD6D3E1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802086" cy="6858000"/>
          </a:xfrm>
          <a:custGeom>
            <a:avLst/>
            <a:gdLst>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9647 w 5734864"/>
              <a:gd name="connsiteY33" fmla="*/ 1936120 h 6858000"/>
              <a:gd name="connsiteX34" fmla="*/ 714660 w 5734864"/>
              <a:gd name="connsiteY34" fmla="*/ 1982709 h 6858000"/>
              <a:gd name="connsiteX35" fmla="*/ 710759 w 5734864"/>
              <a:gd name="connsiteY35" fmla="*/ 2013010 h 6858000"/>
              <a:gd name="connsiteX36" fmla="*/ 697927 w 5734864"/>
              <a:gd name="connsiteY36" fmla="*/ 2069833 h 6858000"/>
              <a:gd name="connsiteX37" fmla="*/ 693594 w 5734864"/>
              <a:gd name="connsiteY37" fmla="*/ 2103731 h 6858000"/>
              <a:gd name="connsiteX38" fmla="*/ 691109 w 5734864"/>
              <a:gd name="connsiteY38" fmla="*/ 2124027 h 6858000"/>
              <a:gd name="connsiteX39" fmla="*/ 676593 w 5734864"/>
              <a:gd name="connsiteY39" fmla="*/ 2176182 h 6858000"/>
              <a:gd name="connsiteX40" fmla="*/ 633227 w 5734864"/>
              <a:gd name="connsiteY40" fmla="*/ 2258036 h 6858000"/>
              <a:gd name="connsiteX41" fmla="*/ 625564 w 5734864"/>
              <a:gd name="connsiteY41" fmla="*/ 2284567 h 6858000"/>
              <a:gd name="connsiteX42" fmla="*/ 627074 w 5734864"/>
              <a:gd name="connsiteY42" fmla="*/ 2289605 h 6858000"/>
              <a:gd name="connsiteX43" fmla="*/ 614574 w 5734864"/>
              <a:gd name="connsiteY43" fmla="*/ 2308717 h 6858000"/>
              <a:gd name="connsiteX44" fmla="*/ 606890 w 5734864"/>
              <a:gd name="connsiteY44" fmla="*/ 2320662 h 6858000"/>
              <a:gd name="connsiteX45" fmla="*/ 605558 w 5734864"/>
              <a:gd name="connsiteY45" fmla="*/ 2327897 h 6858000"/>
              <a:gd name="connsiteX46" fmla="*/ 602202 w 5734864"/>
              <a:gd name="connsiteY46" fmla="*/ 2357749 h 6858000"/>
              <a:gd name="connsiteX47" fmla="*/ 600213 w 5734864"/>
              <a:gd name="connsiteY47" fmla="*/ 2364905 h 6858000"/>
              <a:gd name="connsiteX48" fmla="*/ 597160 w 5734864"/>
              <a:gd name="connsiteY48" fmla="*/ 2388351 h 6858000"/>
              <a:gd name="connsiteX49" fmla="*/ 597982 w 5734864"/>
              <a:gd name="connsiteY49" fmla="*/ 2402296 h 6858000"/>
              <a:gd name="connsiteX50" fmla="*/ 593150 w 5734864"/>
              <a:gd name="connsiteY50" fmla="*/ 2420015 h 6858000"/>
              <a:gd name="connsiteX51" fmla="*/ 592833 w 5734864"/>
              <a:gd name="connsiteY51" fmla="*/ 2422749 h 6858000"/>
              <a:gd name="connsiteX52" fmla="*/ 594479 w 5734864"/>
              <a:gd name="connsiteY52" fmla="*/ 2426002 h 6858000"/>
              <a:gd name="connsiteX53" fmla="*/ 591963 w 5734864"/>
              <a:gd name="connsiteY53" fmla="*/ 2431950 h 6858000"/>
              <a:gd name="connsiteX54" fmla="*/ 591544 w 5734864"/>
              <a:gd name="connsiteY54" fmla="*/ 2433897 h 6858000"/>
              <a:gd name="connsiteX55" fmla="*/ 589519 w 5734864"/>
              <a:gd name="connsiteY55" fmla="*/ 2451398 h 6858000"/>
              <a:gd name="connsiteX56" fmla="*/ 590037 w 5734864"/>
              <a:gd name="connsiteY56" fmla="*/ 2455536 h 6858000"/>
              <a:gd name="connsiteX57" fmla="*/ 588179 w 5734864"/>
              <a:gd name="connsiteY57" fmla="*/ 2462981 h 6858000"/>
              <a:gd name="connsiteX58" fmla="*/ 583434 w 5734864"/>
              <a:gd name="connsiteY58" fmla="*/ 2503991 h 6858000"/>
              <a:gd name="connsiteX59" fmla="*/ 567942 w 5734864"/>
              <a:gd name="connsiteY59" fmla="*/ 2652936 h 6858000"/>
              <a:gd name="connsiteX60" fmla="*/ 573869 w 5734864"/>
              <a:gd name="connsiteY60" fmla="*/ 2670188 h 6858000"/>
              <a:gd name="connsiteX61" fmla="*/ 575243 w 5734864"/>
              <a:gd name="connsiteY61" fmla="*/ 2688114 h 6858000"/>
              <a:gd name="connsiteX62" fmla="*/ 573824 w 5734864"/>
              <a:gd name="connsiteY62" fmla="*/ 2689856 h 6858000"/>
              <a:gd name="connsiteX63" fmla="*/ 570699 w 5734864"/>
              <a:gd name="connsiteY63" fmla="*/ 2709353 h 6858000"/>
              <a:gd name="connsiteX64" fmla="*/ 573192 w 5734864"/>
              <a:gd name="connsiteY64" fmla="*/ 2714527 h 6858000"/>
              <a:gd name="connsiteX65" fmla="*/ 572044 w 5734864"/>
              <a:gd name="connsiteY65" fmla="*/ 2728187 h 6858000"/>
              <a:gd name="connsiteX66" fmla="*/ 572465 w 5734864"/>
              <a:gd name="connsiteY66" fmla="*/ 2755863 h 6858000"/>
              <a:gd name="connsiteX67" fmla="*/ 570028 w 5734864"/>
              <a:gd name="connsiteY67" fmla="*/ 2760324 h 6858000"/>
              <a:gd name="connsiteX68" fmla="*/ 566748 w 5734864"/>
              <a:gd name="connsiteY68" fmla="*/ 2800948 h 6858000"/>
              <a:gd name="connsiteX69" fmla="*/ 565509 w 5734864"/>
              <a:gd name="connsiteY69" fmla="*/ 2801167 h 6858000"/>
              <a:gd name="connsiteX70" fmla="*/ 559367 w 5734864"/>
              <a:gd name="connsiteY70" fmla="*/ 2811129 h 6858000"/>
              <a:gd name="connsiteX71" fmla="*/ 550354 w 5734864"/>
              <a:gd name="connsiteY71" fmla="*/ 2830949 h 6858000"/>
              <a:gd name="connsiteX72" fmla="*/ 514795 w 5734864"/>
              <a:gd name="connsiteY72" fmla="*/ 2872433 h 6858000"/>
              <a:gd name="connsiteX73" fmla="*/ 509875 w 5734864"/>
              <a:gd name="connsiteY73" fmla="*/ 2923099 h 6858000"/>
              <a:gd name="connsiteX74" fmla="*/ 509577 w 5734864"/>
              <a:gd name="connsiteY74" fmla="*/ 2923197 h 6858000"/>
              <a:gd name="connsiteX75" fmla="*/ 507597 w 5734864"/>
              <a:gd name="connsiteY75" fmla="*/ 2931868 h 6858000"/>
              <a:gd name="connsiteX76" fmla="*/ 507379 w 5734864"/>
              <a:gd name="connsiteY76" fmla="*/ 2938322 h 6858000"/>
              <a:gd name="connsiteX77" fmla="*/ 504725 w 5734864"/>
              <a:gd name="connsiteY77" fmla="*/ 2954519 h 6858000"/>
              <a:gd name="connsiteX78" fmla="*/ 502018 w 5734864"/>
              <a:gd name="connsiteY78" fmla="*/ 2959643 h 6858000"/>
              <a:gd name="connsiteX79" fmla="*/ 498360 w 5734864"/>
              <a:gd name="connsiteY79" fmla="*/ 2961019 h 6858000"/>
              <a:gd name="connsiteX80" fmla="*/ 498483 w 5734864"/>
              <a:gd name="connsiteY80" fmla="*/ 2962590 h 6858000"/>
              <a:gd name="connsiteX81" fmla="*/ 484403 w 5734864"/>
              <a:gd name="connsiteY81" fmla="*/ 2990538 h 6858000"/>
              <a:gd name="connsiteX82" fmla="*/ 463075 w 5734864"/>
              <a:gd name="connsiteY82" fmla="*/ 3055956 h 6858000"/>
              <a:gd name="connsiteX83" fmla="*/ 455013 w 5734864"/>
              <a:gd name="connsiteY83" fmla="*/ 3094482 h 6858000"/>
              <a:gd name="connsiteX84" fmla="*/ 428391 w 5734864"/>
              <a:gd name="connsiteY84" fmla="*/ 3198850 h 6858000"/>
              <a:gd name="connsiteX85" fmla="*/ 401440 w 5734864"/>
              <a:gd name="connsiteY85" fmla="*/ 3307560 h 6858000"/>
              <a:gd name="connsiteX86" fmla="*/ 386076 w 5734864"/>
              <a:gd name="connsiteY86" fmla="*/ 3373943 h 6858000"/>
              <a:gd name="connsiteX87" fmla="*/ 374726 w 5734864"/>
              <a:gd name="connsiteY87" fmla="*/ 3381364 h 6858000"/>
              <a:gd name="connsiteX88" fmla="*/ 369145 w 5734864"/>
              <a:gd name="connsiteY88" fmla="*/ 3383729 h 6858000"/>
              <a:gd name="connsiteX89" fmla="*/ 364294 w 5734864"/>
              <a:gd name="connsiteY89" fmla="*/ 3414159 h 6858000"/>
              <a:gd name="connsiteX90" fmla="*/ 366450 w 5734864"/>
              <a:gd name="connsiteY90" fmla="*/ 3436925 h 6858000"/>
              <a:gd name="connsiteX91" fmla="*/ 351743 w 5734864"/>
              <a:gd name="connsiteY91" fmla="*/ 3521619 h 6858000"/>
              <a:gd name="connsiteX92" fmla="*/ 345784 w 5734864"/>
              <a:gd name="connsiteY92" fmla="*/ 3603757 h 6858000"/>
              <a:gd name="connsiteX93" fmla="*/ 344198 w 5734864"/>
              <a:gd name="connsiteY93" fmla="*/ 3652424 h 6858000"/>
              <a:gd name="connsiteX94" fmla="*/ 352450 w 5734864"/>
              <a:gd name="connsiteY94" fmla="*/ 3665222 h 6858000"/>
              <a:gd name="connsiteX95" fmla="*/ 342621 w 5734864"/>
              <a:gd name="connsiteY95" fmla="*/ 3700804 h 6858000"/>
              <a:gd name="connsiteX96" fmla="*/ 341514 w 5734864"/>
              <a:gd name="connsiteY96" fmla="*/ 3734774 h 6858000"/>
              <a:gd name="connsiteX97" fmla="*/ 340607 w 5734864"/>
              <a:gd name="connsiteY97" fmla="*/ 3785153 h 6858000"/>
              <a:gd name="connsiteX98" fmla="*/ 340707 w 5734864"/>
              <a:gd name="connsiteY98" fmla="*/ 3788177 h 6858000"/>
              <a:gd name="connsiteX99" fmla="*/ 340361 w 5734864"/>
              <a:gd name="connsiteY99" fmla="*/ 3798803 h 6858000"/>
              <a:gd name="connsiteX100" fmla="*/ 339642 w 5734864"/>
              <a:gd name="connsiteY100" fmla="*/ 3838750 h 6858000"/>
              <a:gd name="connsiteX101" fmla="*/ 360295 w 5734864"/>
              <a:gd name="connsiteY101" fmla="*/ 4015196 h 6858000"/>
              <a:gd name="connsiteX102" fmla="*/ 339043 w 5734864"/>
              <a:gd name="connsiteY102" fmla="*/ 4052778 h 6858000"/>
              <a:gd name="connsiteX103" fmla="*/ 339343 w 5734864"/>
              <a:gd name="connsiteY103" fmla="*/ 4096257 h 6858000"/>
              <a:gd name="connsiteX104" fmla="*/ 340786 w 5734864"/>
              <a:gd name="connsiteY104" fmla="*/ 4321136 h 6858000"/>
              <a:gd name="connsiteX105" fmla="*/ 343158 w 5734864"/>
              <a:gd name="connsiteY105" fmla="*/ 4429174 h 6858000"/>
              <a:gd name="connsiteX106" fmla="*/ 334599 w 5734864"/>
              <a:gd name="connsiteY106" fmla="*/ 4449938 h 6858000"/>
              <a:gd name="connsiteX107" fmla="*/ 332890 w 5734864"/>
              <a:gd name="connsiteY107" fmla="*/ 4453515 h 6858000"/>
              <a:gd name="connsiteX108" fmla="*/ 331105 w 5734864"/>
              <a:gd name="connsiteY108" fmla="*/ 4467941 h 6858000"/>
              <a:gd name="connsiteX109" fmla="*/ 324289 w 5734864"/>
              <a:gd name="connsiteY109" fmla="*/ 4471861 h 6858000"/>
              <a:gd name="connsiteX110" fmla="*/ 317079 w 5734864"/>
              <a:gd name="connsiteY110" fmla="*/ 4493468 h 6858000"/>
              <a:gd name="connsiteX111" fmla="*/ 315557 w 5734864"/>
              <a:gd name="connsiteY111" fmla="*/ 4520067 h 6858000"/>
              <a:gd name="connsiteX112" fmla="*/ 315240 w 5734864"/>
              <a:gd name="connsiteY112" fmla="*/ 4536872 h 6858000"/>
              <a:gd name="connsiteX113" fmla="*/ 316200 w 5734864"/>
              <a:gd name="connsiteY113" fmla="*/ 4538297 h 6858000"/>
              <a:gd name="connsiteX114" fmla="*/ 317507 w 5734864"/>
              <a:gd name="connsiteY114" fmla="*/ 4547582 h 6858000"/>
              <a:gd name="connsiteX115" fmla="*/ 323078 w 5734864"/>
              <a:gd name="connsiteY115" fmla="*/ 4592102 h 6858000"/>
              <a:gd name="connsiteX116" fmla="*/ 328722 w 5734864"/>
              <a:gd name="connsiteY116" fmla="*/ 4667914 h 6858000"/>
              <a:gd name="connsiteX117" fmla="*/ 335597 w 5734864"/>
              <a:gd name="connsiteY117" fmla="*/ 4695035 h 6858000"/>
              <a:gd name="connsiteX118" fmla="*/ 339485 w 5734864"/>
              <a:gd name="connsiteY118" fmla="*/ 4695979 h 6858000"/>
              <a:gd name="connsiteX119" fmla="*/ 341089 w 5734864"/>
              <a:gd name="connsiteY119" fmla="*/ 4704268 h 6858000"/>
              <a:gd name="connsiteX120" fmla="*/ 342177 w 5734864"/>
              <a:gd name="connsiteY120" fmla="*/ 4706060 h 6858000"/>
              <a:gd name="connsiteX121" fmla="*/ 347751 w 5734864"/>
              <a:gd name="connsiteY121" fmla="*/ 4716754 h 6858000"/>
              <a:gd name="connsiteX122" fmla="*/ 344125 w 5734864"/>
              <a:gd name="connsiteY122" fmla="*/ 4764669 h 6858000"/>
              <a:gd name="connsiteX123" fmla="*/ 340188 w 5734864"/>
              <a:gd name="connsiteY123" fmla="*/ 4779386 h 6858000"/>
              <a:gd name="connsiteX124" fmla="*/ 335146 w 5734864"/>
              <a:gd name="connsiteY124" fmla="*/ 4787491 h 6858000"/>
              <a:gd name="connsiteX125" fmla="*/ 319124 w 5734864"/>
              <a:gd name="connsiteY125" fmla="*/ 4843514 h 6858000"/>
              <a:gd name="connsiteX126" fmla="*/ 305956 w 5734864"/>
              <a:gd name="connsiteY126" fmla="*/ 4881505 h 6858000"/>
              <a:gd name="connsiteX127" fmla="*/ 301062 w 5734864"/>
              <a:gd name="connsiteY127" fmla="*/ 4889332 h 6858000"/>
              <a:gd name="connsiteX128" fmla="*/ 302141 w 5734864"/>
              <a:gd name="connsiteY128" fmla="*/ 4899400 h 6858000"/>
              <a:gd name="connsiteX129" fmla="*/ 304424 w 5734864"/>
              <a:gd name="connsiteY129" fmla="*/ 4902664 h 6858000"/>
              <a:gd name="connsiteX130" fmla="*/ 293123 w 5734864"/>
              <a:gd name="connsiteY130" fmla="*/ 4932769 h 6858000"/>
              <a:gd name="connsiteX131" fmla="*/ 292275 w 5734864"/>
              <a:gd name="connsiteY131" fmla="*/ 4936482 h 6858000"/>
              <a:gd name="connsiteX132" fmla="*/ 288304 w 5734864"/>
              <a:gd name="connsiteY132" fmla="*/ 4962325 h 6858000"/>
              <a:gd name="connsiteX133" fmla="*/ 287420 w 5734864"/>
              <a:gd name="connsiteY133" fmla="*/ 5042193 h 6858000"/>
              <a:gd name="connsiteX134" fmla="*/ 287020 w 5734864"/>
              <a:gd name="connsiteY134" fmla="*/ 5065655 h 6858000"/>
              <a:gd name="connsiteX135" fmla="*/ 288488 w 5734864"/>
              <a:gd name="connsiteY135" fmla="*/ 5082216 h 6858000"/>
              <a:gd name="connsiteX136" fmla="*/ 282763 w 5734864"/>
              <a:gd name="connsiteY136" fmla="*/ 5127114 h 6858000"/>
              <a:gd name="connsiteX137" fmla="*/ 269316 w 5734864"/>
              <a:gd name="connsiteY137" fmla="*/ 5202682 h 6858000"/>
              <a:gd name="connsiteX138" fmla="*/ 269174 w 5734864"/>
              <a:gd name="connsiteY138" fmla="*/ 5230835 h 6858000"/>
              <a:gd name="connsiteX139" fmla="*/ 272679 w 5734864"/>
              <a:gd name="connsiteY139" fmla="*/ 5232660 h 6858000"/>
              <a:gd name="connsiteX140" fmla="*/ 272160 w 5734864"/>
              <a:gd name="connsiteY140" fmla="*/ 5241150 h 6858000"/>
              <a:gd name="connsiteX141" fmla="*/ 272760 w 5734864"/>
              <a:gd name="connsiteY141" fmla="*/ 5243156 h 6858000"/>
              <a:gd name="connsiteX142" fmla="*/ 275462 w 5734864"/>
              <a:gd name="connsiteY142" fmla="*/ 5254919 h 6858000"/>
              <a:gd name="connsiteX143" fmla="*/ 262897 w 5734864"/>
              <a:gd name="connsiteY143" fmla="*/ 5286259 h 6858000"/>
              <a:gd name="connsiteX144" fmla="*/ 252761 w 5734864"/>
              <a:gd name="connsiteY144" fmla="*/ 5357801 h 6858000"/>
              <a:gd name="connsiteX145" fmla="*/ 242360 w 5734864"/>
              <a:gd name="connsiteY145" fmla="*/ 5460080 h 6858000"/>
              <a:gd name="connsiteX146" fmla="*/ 229880 w 5734864"/>
              <a:gd name="connsiteY146" fmla="*/ 5539714 h 6858000"/>
              <a:gd name="connsiteX147" fmla="*/ 204283 w 5734864"/>
              <a:gd name="connsiteY147" fmla="*/ 5639080 h 6858000"/>
              <a:gd name="connsiteX148" fmla="*/ 198948 w 5734864"/>
              <a:gd name="connsiteY148" fmla="*/ 5710958 h 6858000"/>
              <a:gd name="connsiteX149" fmla="*/ 192367 w 5734864"/>
              <a:gd name="connsiteY149" fmla="*/ 5719859 h 6858000"/>
              <a:gd name="connsiteX150" fmla="*/ 188035 w 5734864"/>
              <a:gd name="connsiteY150" fmla="*/ 5729935 h 6858000"/>
              <a:gd name="connsiteX151" fmla="*/ 188428 w 5734864"/>
              <a:gd name="connsiteY151" fmla="*/ 5731182 h 6858000"/>
              <a:gd name="connsiteX152" fmla="*/ 181635 w 5734864"/>
              <a:gd name="connsiteY152" fmla="*/ 5753538 h 6858000"/>
              <a:gd name="connsiteX153" fmla="*/ 169744 w 5734864"/>
              <a:gd name="connsiteY153" fmla="*/ 5796307 h 6858000"/>
              <a:gd name="connsiteX154" fmla="*/ 170351 w 5734864"/>
              <a:gd name="connsiteY154" fmla="*/ 5796644 h 6858000"/>
              <a:gd name="connsiteX155" fmla="*/ 171559 w 5734864"/>
              <a:gd name="connsiteY155" fmla="*/ 5803435 h 6858000"/>
              <a:gd name="connsiteX156" fmla="*/ 172284 w 5734864"/>
              <a:gd name="connsiteY156" fmla="*/ 5816391 h 6858000"/>
              <a:gd name="connsiteX157" fmla="*/ 182542 w 5734864"/>
              <a:gd name="connsiteY157" fmla="*/ 5846382 h 6858000"/>
              <a:gd name="connsiteX158" fmla="*/ 175877 w 5734864"/>
              <a:gd name="connsiteY158" fmla="*/ 5871336 h 6858000"/>
              <a:gd name="connsiteX159" fmla="*/ 174910 w 5734864"/>
              <a:gd name="connsiteY159" fmla="*/ 5876376 h 6858000"/>
              <a:gd name="connsiteX160" fmla="*/ 175047 w 5734864"/>
              <a:gd name="connsiteY160" fmla="*/ 5876483 h 6858000"/>
              <a:gd name="connsiteX161" fmla="*/ 174335 w 5734864"/>
              <a:gd name="connsiteY161" fmla="*/ 5881814 h 6858000"/>
              <a:gd name="connsiteX162" fmla="*/ 171273 w 5734864"/>
              <a:gd name="connsiteY162" fmla="*/ 5895339 h 6858000"/>
              <a:gd name="connsiteX163" fmla="*/ 171658 w 5734864"/>
              <a:gd name="connsiteY163" fmla="*/ 5898749 h 6858000"/>
              <a:gd name="connsiteX164" fmla="*/ 174658 w 5734864"/>
              <a:gd name="connsiteY164" fmla="*/ 5919558 h 6858000"/>
              <a:gd name="connsiteX165" fmla="*/ 169099 w 5734864"/>
              <a:gd name="connsiteY165" fmla="*/ 5984417 h 6858000"/>
              <a:gd name="connsiteX166" fmla="*/ 162007 w 5734864"/>
              <a:gd name="connsiteY166" fmla="*/ 6049043 h 6858000"/>
              <a:gd name="connsiteX167" fmla="*/ 156875 w 5734864"/>
              <a:gd name="connsiteY167" fmla="*/ 6114000 h 6858000"/>
              <a:gd name="connsiteX168" fmla="*/ 165441 w 5734864"/>
              <a:gd name="connsiteY168" fmla="*/ 6146938 h 6858000"/>
              <a:gd name="connsiteX169" fmla="*/ 165177 w 5734864"/>
              <a:gd name="connsiteY169" fmla="*/ 6150658 h 6858000"/>
              <a:gd name="connsiteX170" fmla="*/ 161772 w 5734864"/>
              <a:gd name="connsiteY170" fmla="*/ 6160011 h 6858000"/>
              <a:gd name="connsiteX171" fmla="*/ 160051 w 5734864"/>
              <a:gd name="connsiteY171" fmla="*/ 6163393 h 6858000"/>
              <a:gd name="connsiteX172" fmla="*/ 158473 w 5734864"/>
              <a:gd name="connsiteY172" fmla="*/ 6168628 h 6858000"/>
              <a:gd name="connsiteX173" fmla="*/ 158573 w 5734864"/>
              <a:gd name="connsiteY173" fmla="*/ 6168799 h 6858000"/>
              <a:gd name="connsiteX174" fmla="*/ 146463 w 5734864"/>
              <a:gd name="connsiteY174" fmla="*/ 6196671 h 6858000"/>
              <a:gd name="connsiteX175" fmla="*/ 150209 w 5734864"/>
              <a:gd name="connsiteY175" fmla="*/ 6232365 h 6858000"/>
              <a:gd name="connsiteX176" fmla="*/ 148544 w 5734864"/>
              <a:gd name="connsiteY176" fmla="*/ 6246162 h 6858000"/>
              <a:gd name="connsiteX177" fmla="*/ 148403 w 5734864"/>
              <a:gd name="connsiteY177" fmla="*/ 6253754 h 6858000"/>
              <a:gd name="connsiteX178" fmla="*/ 138880 w 5734864"/>
              <a:gd name="connsiteY178" fmla="*/ 6276449 h 6858000"/>
              <a:gd name="connsiteX179" fmla="*/ 138683 w 5734864"/>
              <a:gd name="connsiteY179" fmla="*/ 6279721 h 6858000"/>
              <a:gd name="connsiteX180" fmla="*/ 130721 w 5734864"/>
              <a:gd name="connsiteY180" fmla="*/ 6293675 h 6858000"/>
              <a:gd name="connsiteX181" fmla="*/ 120717 w 5734864"/>
              <a:gd name="connsiteY181" fmla="*/ 6313967 h 6858000"/>
              <a:gd name="connsiteX182" fmla="*/ 120841 w 5734864"/>
              <a:gd name="connsiteY182" fmla="*/ 6315437 h 6858000"/>
              <a:gd name="connsiteX183" fmla="*/ 115208 w 5734864"/>
              <a:gd name="connsiteY183" fmla="*/ 6324024 h 6858000"/>
              <a:gd name="connsiteX184" fmla="*/ 101217 w 5734864"/>
              <a:gd name="connsiteY184" fmla="*/ 6365923 h 6858000"/>
              <a:gd name="connsiteX185" fmla="*/ 74946 w 5734864"/>
              <a:gd name="connsiteY185" fmla="*/ 6556817 h 6858000"/>
              <a:gd name="connsiteX186" fmla="*/ 16001 w 5734864"/>
              <a:gd name="connsiteY186" fmla="*/ 6808678 h 6858000"/>
              <a:gd name="connsiteX187" fmla="*/ 0 w 5734864"/>
              <a:gd name="connsiteY187" fmla="*/ 6858000 h 6858000"/>
              <a:gd name="connsiteX188" fmla="*/ 5734864 w 5734864"/>
              <a:gd name="connsiteY188" fmla="*/ 685800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6695 w 5734864"/>
              <a:gd name="connsiteY13" fmla="*/ 1035077 h 6858000"/>
              <a:gd name="connsiteX14" fmla="*/ 847865 w 5734864"/>
              <a:gd name="connsiteY14" fmla="*/ 1070795 h 6858000"/>
              <a:gd name="connsiteX15" fmla="*/ 862786 w 5734864"/>
              <a:gd name="connsiteY15" fmla="*/ 1238994 h 6858000"/>
              <a:gd name="connsiteX16" fmla="*/ 859345 w 5734864"/>
              <a:gd name="connsiteY16" fmla="*/ 1380427 h 6858000"/>
              <a:gd name="connsiteX17" fmla="*/ 855172 w 5734864"/>
              <a:gd name="connsiteY17" fmla="*/ 1435262 h 6858000"/>
              <a:gd name="connsiteX18" fmla="*/ 860494 w 5734864"/>
              <a:gd name="connsiteY18" fmla="*/ 1453861 h 6858000"/>
              <a:gd name="connsiteX19" fmla="*/ 853731 w 5734864"/>
              <a:gd name="connsiteY19" fmla="*/ 1467047 h 6858000"/>
              <a:gd name="connsiteX20" fmla="*/ 845847 w 5734864"/>
              <a:gd name="connsiteY20" fmla="*/ 1502307 h 6858000"/>
              <a:gd name="connsiteX21" fmla="*/ 817613 w 5734864"/>
              <a:gd name="connsiteY21" fmla="*/ 1565166 h 6858000"/>
              <a:gd name="connsiteX22" fmla="*/ 804223 w 5734864"/>
              <a:gd name="connsiteY22" fmla="*/ 1601941 h 6858000"/>
              <a:gd name="connsiteX23" fmla="*/ 791773 w 5734864"/>
              <a:gd name="connsiteY23" fmla="*/ 1627005 h 6858000"/>
              <a:gd name="connsiteX24" fmla="*/ 774645 w 5734864"/>
              <a:gd name="connsiteY24" fmla="*/ 1699922 h 6858000"/>
              <a:gd name="connsiteX25" fmla="*/ 752343 w 5734864"/>
              <a:gd name="connsiteY25" fmla="*/ 1824604 h 6858000"/>
              <a:gd name="connsiteX26" fmla="*/ 746254 w 5734864"/>
              <a:gd name="connsiteY26" fmla="*/ 1850222 h 6858000"/>
              <a:gd name="connsiteX27" fmla="*/ 728600 w 5734864"/>
              <a:gd name="connsiteY27" fmla="*/ 1869603 h 6858000"/>
              <a:gd name="connsiteX28" fmla="*/ 724396 w 5734864"/>
              <a:gd name="connsiteY28" fmla="*/ 1883104 h 6858000"/>
              <a:gd name="connsiteX29" fmla="*/ 722165 w 5734864"/>
              <a:gd name="connsiteY29" fmla="*/ 1885924 h 6858000"/>
              <a:gd name="connsiteX30" fmla="*/ 721338 w 5734864"/>
              <a:gd name="connsiteY30" fmla="*/ 1887123 h 6858000"/>
              <a:gd name="connsiteX31" fmla="*/ 714840 w 5734864"/>
              <a:gd name="connsiteY31" fmla="*/ 1902274 h 6858000"/>
              <a:gd name="connsiteX32" fmla="*/ 722847 w 5734864"/>
              <a:gd name="connsiteY32" fmla="*/ 1929891 h 6858000"/>
              <a:gd name="connsiteX33" fmla="*/ 714660 w 5734864"/>
              <a:gd name="connsiteY33" fmla="*/ 1982709 h 6858000"/>
              <a:gd name="connsiteX34" fmla="*/ 710759 w 5734864"/>
              <a:gd name="connsiteY34" fmla="*/ 2013010 h 6858000"/>
              <a:gd name="connsiteX35" fmla="*/ 697927 w 5734864"/>
              <a:gd name="connsiteY35" fmla="*/ 2069833 h 6858000"/>
              <a:gd name="connsiteX36" fmla="*/ 693594 w 5734864"/>
              <a:gd name="connsiteY36" fmla="*/ 2103731 h 6858000"/>
              <a:gd name="connsiteX37" fmla="*/ 691109 w 5734864"/>
              <a:gd name="connsiteY37" fmla="*/ 2124027 h 6858000"/>
              <a:gd name="connsiteX38" fmla="*/ 676593 w 5734864"/>
              <a:gd name="connsiteY38" fmla="*/ 2176182 h 6858000"/>
              <a:gd name="connsiteX39" fmla="*/ 633227 w 5734864"/>
              <a:gd name="connsiteY39" fmla="*/ 2258036 h 6858000"/>
              <a:gd name="connsiteX40" fmla="*/ 625564 w 5734864"/>
              <a:gd name="connsiteY40" fmla="*/ 2284567 h 6858000"/>
              <a:gd name="connsiteX41" fmla="*/ 627074 w 5734864"/>
              <a:gd name="connsiteY41" fmla="*/ 2289605 h 6858000"/>
              <a:gd name="connsiteX42" fmla="*/ 614574 w 5734864"/>
              <a:gd name="connsiteY42" fmla="*/ 2308717 h 6858000"/>
              <a:gd name="connsiteX43" fmla="*/ 606890 w 5734864"/>
              <a:gd name="connsiteY43" fmla="*/ 2320662 h 6858000"/>
              <a:gd name="connsiteX44" fmla="*/ 605558 w 5734864"/>
              <a:gd name="connsiteY44" fmla="*/ 2327897 h 6858000"/>
              <a:gd name="connsiteX45" fmla="*/ 602202 w 5734864"/>
              <a:gd name="connsiteY45" fmla="*/ 2357749 h 6858000"/>
              <a:gd name="connsiteX46" fmla="*/ 600213 w 5734864"/>
              <a:gd name="connsiteY46" fmla="*/ 2364905 h 6858000"/>
              <a:gd name="connsiteX47" fmla="*/ 597160 w 5734864"/>
              <a:gd name="connsiteY47" fmla="*/ 2388351 h 6858000"/>
              <a:gd name="connsiteX48" fmla="*/ 597982 w 5734864"/>
              <a:gd name="connsiteY48" fmla="*/ 2402296 h 6858000"/>
              <a:gd name="connsiteX49" fmla="*/ 593150 w 5734864"/>
              <a:gd name="connsiteY49" fmla="*/ 2420015 h 6858000"/>
              <a:gd name="connsiteX50" fmla="*/ 592833 w 5734864"/>
              <a:gd name="connsiteY50" fmla="*/ 2422749 h 6858000"/>
              <a:gd name="connsiteX51" fmla="*/ 594479 w 5734864"/>
              <a:gd name="connsiteY51" fmla="*/ 2426002 h 6858000"/>
              <a:gd name="connsiteX52" fmla="*/ 591963 w 5734864"/>
              <a:gd name="connsiteY52" fmla="*/ 2431950 h 6858000"/>
              <a:gd name="connsiteX53" fmla="*/ 591544 w 5734864"/>
              <a:gd name="connsiteY53" fmla="*/ 2433897 h 6858000"/>
              <a:gd name="connsiteX54" fmla="*/ 589519 w 5734864"/>
              <a:gd name="connsiteY54" fmla="*/ 2451398 h 6858000"/>
              <a:gd name="connsiteX55" fmla="*/ 590037 w 5734864"/>
              <a:gd name="connsiteY55" fmla="*/ 2455536 h 6858000"/>
              <a:gd name="connsiteX56" fmla="*/ 588179 w 5734864"/>
              <a:gd name="connsiteY56" fmla="*/ 2462981 h 6858000"/>
              <a:gd name="connsiteX57" fmla="*/ 583434 w 5734864"/>
              <a:gd name="connsiteY57" fmla="*/ 2503991 h 6858000"/>
              <a:gd name="connsiteX58" fmla="*/ 567942 w 5734864"/>
              <a:gd name="connsiteY58" fmla="*/ 2652936 h 6858000"/>
              <a:gd name="connsiteX59" fmla="*/ 573869 w 5734864"/>
              <a:gd name="connsiteY59" fmla="*/ 2670188 h 6858000"/>
              <a:gd name="connsiteX60" fmla="*/ 575243 w 5734864"/>
              <a:gd name="connsiteY60" fmla="*/ 2688114 h 6858000"/>
              <a:gd name="connsiteX61" fmla="*/ 573824 w 5734864"/>
              <a:gd name="connsiteY61" fmla="*/ 2689856 h 6858000"/>
              <a:gd name="connsiteX62" fmla="*/ 570699 w 5734864"/>
              <a:gd name="connsiteY62" fmla="*/ 2709353 h 6858000"/>
              <a:gd name="connsiteX63" fmla="*/ 573192 w 5734864"/>
              <a:gd name="connsiteY63" fmla="*/ 2714527 h 6858000"/>
              <a:gd name="connsiteX64" fmla="*/ 572044 w 5734864"/>
              <a:gd name="connsiteY64" fmla="*/ 2728187 h 6858000"/>
              <a:gd name="connsiteX65" fmla="*/ 572465 w 5734864"/>
              <a:gd name="connsiteY65" fmla="*/ 2755863 h 6858000"/>
              <a:gd name="connsiteX66" fmla="*/ 570028 w 5734864"/>
              <a:gd name="connsiteY66" fmla="*/ 2760324 h 6858000"/>
              <a:gd name="connsiteX67" fmla="*/ 566748 w 5734864"/>
              <a:gd name="connsiteY67" fmla="*/ 2800948 h 6858000"/>
              <a:gd name="connsiteX68" fmla="*/ 565509 w 5734864"/>
              <a:gd name="connsiteY68" fmla="*/ 2801167 h 6858000"/>
              <a:gd name="connsiteX69" fmla="*/ 559367 w 5734864"/>
              <a:gd name="connsiteY69" fmla="*/ 2811129 h 6858000"/>
              <a:gd name="connsiteX70" fmla="*/ 550354 w 5734864"/>
              <a:gd name="connsiteY70" fmla="*/ 2830949 h 6858000"/>
              <a:gd name="connsiteX71" fmla="*/ 514795 w 5734864"/>
              <a:gd name="connsiteY71" fmla="*/ 2872433 h 6858000"/>
              <a:gd name="connsiteX72" fmla="*/ 509875 w 5734864"/>
              <a:gd name="connsiteY72" fmla="*/ 2923099 h 6858000"/>
              <a:gd name="connsiteX73" fmla="*/ 509577 w 5734864"/>
              <a:gd name="connsiteY73" fmla="*/ 2923197 h 6858000"/>
              <a:gd name="connsiteX74" fmla="*/ 507597 w 5734864"/>
              <a:gd name="connsiteY74" fmla="*/ 2931868 h 6858000"/>
              <a:gd name="connsiteX75" fmla="*/ 507379 w 5734864"/>
              <a:gd name="connsiteY75" fmla="*/ 2938322 h 6858000"/>
              <a:gd name="connsiteX76" fmla="*/ 504725 w 5734864"/>
              <a:gd name="connsiteY76" fmla="*/ 2954519 h 6858000"/>
              <a:gd name="connsiteX77" fmla="*/ 502018 w 5734864"/>
              <a:gd name="connsiteY77" fmla="*/ 2959643 h 6858000"/>
              <a:gd name="connsiteX78" fmla="*/ 498360 w 5734864"/>
              <a:gd name="connsiteY78" fmla="*/ 2961019 h 6858000"/>
              <a:gd name="connsiteX79" fmla="*/ 498483 w 5734864"/>
              <a:gd name="connsiteY79" fmla="*/ 2962590 h 6858000"/>
              <a:gd name="connsiteX80" fmla="*/ 484403 w 5734864"/>
              <a:gd name="connsiteY80" fmla="*/ 2990538 h 6858000"/>
              <a:gd name="connsiteX81" fmla="*/ 463075 w 5734864"/>
              <a:gd name="connsiteY81" fmla="*/ 3055956 h 6858000"/>
              <a:gd name="connsiteX82" fmla="*/ 455013 w 5734864"/>
              <a:gd name="connsiteY82" fmla="*/ 3094482 h 6858000"/>
              <a:gd name="connsiteX83" fmla="*/ 428391 w 5734864"/>
              <a:gd name="connsiteY83" fmla="*/ 3198850 h 6858000"/>
              <a:gd name="connsiteX84" fmla="*/ 401440 w 5734864"/>
              <a:gd name="connsiteY84" fmla="*/ 3307560 h 6858000"/>
              <a:gd name="connsiteX85" fmla="*/ 386076 w 5734864"/>
              <a:gd name="connsiteY85" fmla="*/ 3373943 h 6858000"/>
              <a:gd name="connsiteX86" fmla="*/ 374726 w 5734864"/>
              <a:gd name="connsiteY86" fmla="*/ 3381364 h 6858000"/>
              <a:gd name="connsiteX87" fmla="*/ 369145 w 5734864"/>
              <a:gd name="connsiteY87" fmla="*/ 3383729 h 6858000"/>
              <a:gd name="connsiteX88" fmla="*/ 364294 w 5734864"/>
              <a:gd name="connsiteY88" fmla="*/ 3414159 h 6858000"/>
              <a:gd name="connsiteX89" fmla="*/ 366450 w 5734864"/>
              <a:gd name="connsiteY89" fmla="*/ 3436925 h 6858000"/>
              <a:gd name="connsiteX90" fmla="*/ 351743 w 5734864"/>
              <a:gd name="connsiteY90" fmla="*/ 3521619 h 6858000"/>
              <a:gd name="connsiteX91" fmla="*/ 345784 w 5734864"/>
              <a:gd name="connsiteY91" fmla="*/ 3603757 h 6858000"/>
              <a:gd name="connsiteX92" fmla="*/ 344198 w 5734864"/>
              <a:gd name="connsiteY92" fmla="*/ 3652424 h 6858000"/>
              <a:gd name="connsiteX93" fmla="*/ 352450 w 5734864"/>
              <a:gd name="connsiteY93" fmla="*/ 3665222 h 6858000"/>
              <a:gd name="connsiteX94" fmla="*/ 342621 w 5734864"/>
              <a:gd name="connsiteY94" fmla="*/ 3700804 h 6858000"/>
              <a:gd name="connsiteX95" fmla="*/ 341514 w 5734864"/>
              <a:gd name="connsiteY95" fmla="*/ 3734774 h 6858000"/>
              <a:gd name="connsiteX96" fmla="*/ 340607 w 5734864"/>
              <a:gd name="connsiteY96" fmla="*/ 3785153 h 6858000"/>
              <a:gd name="connsiteX97" fmla="*/ 340707 w 5734864"/>
              <a:gd name="connsiteY97" fmla="*/ 3788177 h 6858000"/>
              <a:gd name="connsiteX98" fmla="*/ 340361 w 5734864"/>
              <a:gd name="connsiteY98" fmla="*/ 3798803 h 6858000"/>
              <a:gd name="connsiteX99" fmla="*/ 339642 w 5734864"/>
              <a:gd name="connsiteY99" fmla="*/ 3838750 h 6858000"/>
              <a:gd name="connsiteX100" fmla="*/ 360295 w 5734864"/>
              <a:gd name="connsiteY100" fmla="*/ 4015196 h 6858000"/>
              <a:gd name="connsiteX101" fmla="*/ 339043 w 5734864"/>
              <a:gd name="connsiteY101" fmla="*/ 4052778 h 6858000"/>
              <a:gd name="connsiteX102" fmla="*/ 339343 w 5734864"/>
              <a:gd name="connsiteY102" fmla="*/ 4096257 h 6858000"/>
              <a:gd name="connsiteX103" fmla="*/ 340786 w 5734864"/>
              <a:gd name="connsiteY103" fmla="*/ 4321136 h 6858000"/>
              <a:gd name="connsiteX104" fmla="*/ 343158 w 5734864"/>
              <a:gd name="connsiteY104" fmla="*/ 4429174 h 6858000"/>
              <a:gd name="connsiteX105" fmla="*/ 334599 w 5734864"/>
              <a:gd name="connsiteY105" fmla="*/ 4449938 h 6858000"/>
              <a:gd name="connsiteX106" fmla="*/ 332890 w 5734864"/>
              <a:gd name="connsiteY106" fmla="*/ 4453515 h 6858000"/>
              <a:gd name="connsiteX107" fmla="*/ 331105 w 5734864"/>
              <a:gd name="connsiteY107" fmla="*/ 4467941 h 6858000"/>
              <a:gd name="connsiteX108" fmla="*/ 324289 w 5734864"/>
              <a:gd name="connsiteY108" fmla="*/ 4471861 h 6858000"/>
              <a:gd name="connsiteX109" fmla="*/ 317079 w 5734864"/>
              <a:gd name="connsiteY109" fmla="*/ 4493468 h 6858000"/>
              <a:gd name="connsiteX110" fmla="*/ 315557 w 5734864"/>
              <a:gd name="connsiteY110" fmla="*/ 4520067 h 6858000"/>
              <a:gd name="connsiteX111" fmla="*/ 315240 w 5734864"/>
              <a:gd name="connsiteY111" fmla="*/ 4536872 h 6858000"/>
              <a:gd name="connsiteX112" fmla="*/ 316200 w 5734864"/>
              <a:gd name="connsiteY112" fmla="*/ 4538297 h 6858000"/>
              <a:gd name="connsiteX113" fmla="*/ 317507 w 5734864"/>
              <a:gd name="connsiteY113" fmla="*/ 4547582 h 6858000"/>
              <a:gd name="connsiteX114" fmla="*/ 323078 w 5734864"/>
              <a:gd name="connsiteY114" fmla="*/ 4592102 h 6858000"/>
              <a:gd name="connsiteX115" fmla="*/ 328722 w 5734864"/>
              <a:gd name="connsiteY115" fmla="*/ 4667914 h 6858000"/>
              <a:gd name="connsiteX116" fmla="*/ 335597 w 5734864"/>
              <a:gd name="connsiteY116" fmla="*/ 4695035 h 6858000"/>
              <a:gd name="connsiteX117" fmla="*/ 339485 w 5734864"/>
              <a:gd name="connsiteY117" fmla="*/ 4695979 h 6858000"/>
              <a:gd name="connsiteX118" fmla="*/ 341089 w 5734864"/>
              <a:gd name="connsiteY118" fmla="*/ 4704268 h 6858000"/>
              <a:gd name="connsiteX119" fmla="*/ 342177 w 5734864"/>
              <a:gd name="connsiteY119" fmla="*/ 4706060 h 6858000"/>
              <a:gd name="connsiteX120" fmla="*/ 347751 w 5734864"/>
              <a:gd name="connsiteY120" fmla="*/ 4716754 h 6858000"/>
              <a:gd name="connsiteX121" fmla="*/ 344125 w 5734864"/>
              <a:gd name="connsiteY121" fmla="*/ 4764669 h 6858000"/>
              <a:gd name="connsiteX122" fmla="*/ 340188 w 5734864"/>
              <a:gd name="connsiteY122" fmla="*/ 4779386 h 6858000"/>
              <a:gd name="connsiteX123" fmla="*/ 335146 w 5734864"/>
              <a:gd name="connsiteY123" fmla="*/ 4787491 h 6858000"/>
              <a:gd name="connsiteX124" fmla="*/ 319124 w 5734864"/>
              <a:gd name="connsiteY124" fmla="*/ 4843514 h 6858000"/>
              <a:gd name="connsiteX125" fmla="*/ 305956 w 5734864"/>
              <a:gd name="connsiteY125" fmla="*/ 4881505 h 6858000"/>
              <a:gd name="connsiteX126" fmla="*/ 301062 w 5734864"/>
              <a:gd name="connsiteY126" fmla="*/ 4889332 h 6858000"/>
              <a:gd name="connsiteX127" fmla="*/ 302141 w 5734864"/>
              <a:gd name="connsiteY127" fmla="*/ 4899400 h 6858000"/>
              <a:gd name="connsiteX128" fmla="*/ 304424 w 5734864"/>
              <a:gd name="connsiteY128" fmla="*/ 4902664 h 6858000"/>
              <a:gd name="connsiteX129" fmla="*/ 293123 w 5734864"/>
              <a:gd name="connsiteY129" fmla="*/ 4932769 h 6858000"/>
              <a:gd name="connsiteX130" fmla="*/ 292275 w 5734864"/>
              <a:gd name="connsiteY130" fmla="*/ 4936482 h 6858000"/>
              <a:gd name="connsiteX131" fmla="*/ 288304 w 5734864"/>
              <a:gd name="connsiteY131" fmla="*/ 4962325 h 6858000"/>
              <a:gd name="connsiteX132" fmla="*/ 287420 w 5734864"/>
              <a:gd name="connsiteY132" fmla="*/ 5042193 h 6858000"/>
              <a:gd name="connsiteX133" fmla="*/ 287020 w 5734864"/>
              <a:gd name="connsiteY133" fmla="*/ 5065655 h 6858000"/>
              <a:gd name="connsiteX134" fmla="*/ 288488 w 5734864"/>
              <a:gd name="connsiteY134" fmla="*/ 5082216 h 6858000"/>
              <a:gd name="connsiteX135" fmla="*/ 282763 w 5734864"/>
              <a:gd name="connsiteY135" fmla="*/ 5127114 h 6858000"/>
              <a:gd name="connsiteX136" fmla="*/ 269316 w 5734864"/>
              <a:gd name="connsiteY136" fmla="*/ 5202682 h 6858000"/>
              <a:gd name="connsiteX137" fmla="*/ 269174 w 5734864"/>
              <a:gd name="connsiteY137" fmla="*/ 5230835 h 6858000"/>
              <a:gd name="connsiteX138" fmla="*/ 272679 w 5734864"/>
              <a:gd name="connsiteY138" fmla="*/ 5232660 h 6858000"/>
              <a:gd name="connsiteX139" fmla="*/ 272160 w 5734864"/>
              <a:gd name="connsiteY139" fmla="*/ 5241150 h 6858000"/>
              <a:gd name="connsiteX140" fmla="*/ 272760 w 5734864"/>
              <a:gd name="connsiteY140" fmla="*/ 5243156 h 6858000"/>
              <a:gd name="connsiteX141" fmla="*/ 275462 w 5734864"/>
              <a:gd name="connsiteY141" fmla="*/ 5254919 h 6858000"/>
              <a:gd name="connsiteX142" fmla="*/ 262897 w 5734864"/>
              <a:gd name="connsiteY142" fmla="*/ 5286259 h 6858000"/>
              <a:gd name="connsiteX143" fmla="*/ 252761 w 5734864"/>
              <a:gd name="connsiteY143" fmla="*/ 5357801 h 6858000"/>
              <a:gd name="connsiteX144" fmla="*/ 242360 w 5734864"/>
              <a:gd name="connsiteY144" fmla="*/ 5460080 h 6858000"/>
              <a:gd name="connsiteX145" fmla="*/ 229880 w 5734864"/>
              <a:gd name="connsiteY145" fmla="*/ 5539714 h 6858000"/>
              <a:gd name="connsiteX146" fmla="*/ 204283 w 5734864"/>
              <a:gd name="connsiteY146" fmla="*/ 5639080 h 6858000"/>
              <a:gd name="connsiteX147" fmla="*/ 198948 w 5734864"/>
              <a:gd name="connsiteY147" fmla="*/ 5710958 h 6858000"/>
              <a:gd name="connsiteX148" fmla="*/ 192367 w 5734864"/>
              <a:gd name="connsiteY148" fmla="*/ 5719859 h 6858000"/>
              <a:gd name="connsiteX149" fmla="*/ 188035 w 5734864"/>
              <a:gd name="connsiteY149" fmla="*/ 5729935 h 6858000"/>
              <a:gd name="connsiteX150" fmla="*/ 188428 w 5734864"/>
              <a:gd name="connsiteY150" fmla="*/ 5731182 h 6858000"/>
              <a:gd name="connsiteX151" fmla="*/ 181635 w 5734864"/>
              <a:gd name="connsiteY151" fmla="*/ 5753538 h 6858000"/>
              <a:gd name="connsiteX152" fmla="*/ 169744 w 5734864"/>
              <a:gd name="connsiteY152" fmla="*/ 5796307 h 6858000"/>
              <a:gd name="connsiteX153" fmla="*/ 170351 w 5734864"/>
              <a:gd name="connsiteY153" fmla="*/ 5796644 h 6858000"/>
              <a:gd name="connsiteX154" fmla="*/ 171559 w 5734864"/>
              <a:gd name="connsiteY154" fmla="*/ 5803435 h 6858000"/>
              <a:gd name="connsiteX155" fmla="*/ 172284 w 5734864"/>
              <a:gd name="connsiteY155" fmla="*/ 5816391 h 6858000"/>
              <a:gd name="connsiteX156" fmla="*/ 182542 w 5734864"/>
              <a:gd name="connsiteY156" fmla="*/ 5846382 h 6858000"/>
              <a:gd name="connsiteX157" fmla="*/ 175877 w 5734864"/>
              <a:gd name="connsiteY157" fmla="*/ 5871336 h 6858000"/>
              <a:gd name="connsiteX158" fmla="*/ 174910 w 5734864"/>
              <a:gd name="connsiteY158" fmla="*/ 5876376 h 6858000"/>
              <a:gd name="connsiteX159" fmla="*/ 175047 w 5734864"/>
              <a:gd name="connsiteY159" fmla="*/ 5876483 h 6858000"/>
              <a:gd name="connsiteX160" fmla="*/ 174335 w 5734864"/>
              <a:gd name="connsiteY160" fmla="*/ 5881814 h 6858000"/>
              <a:gd name="connsiteX161" fmla="*/ 171273 w 5734864"/>
              <a:gd name="connsiteY161" fmla="*/ 5895339 h 6858000"/>
              <a:gd name="connsiteX162" fmla="*/ 171658 w 5734864"/>
              <a:gd name="connsiteY162" fmla="*/ 5898749 h 6858000"/>
              <a:gd name="connsiteX163" fmla="*/ 174658 w 5734864"/>
              <a:gd name="connsiteY163" fmla="*/ 5919558 h 6858000"/>
              <a:gd name="connsiteX164" fmla="*/ 169099 w 5734864"/>
              <a:gd name="connsiteY164" fmla="*/ 5984417 h 6858000"/>
              <a:gd name="connsiteX165" fmla="*/ 162007 w 5734864"/>
              <a:gd name="connsiteY165" fmla="*/ 6049043 h 6858000"/>
              <a:gd name="connsiteX166" fmla="*/ 156875 w 5734864"/>
              <a:gd name="connsiteY166" fmla="*/ 6114000 h 6858000"/>
              <a:gd name="connsiteX167" fmla="*/ 165441 w 5734864"/>
              <a:gd name="connsiteY167" fmla="*/ 6146938 h 6858000"/>
              <a:gd name="connsiteX168" fmla="*/ 165177 w 5734864"/>
              <a:gd name="connsiteY168" fmla="*/ 6150658 h 6858000"/>
              <a:gd name="connsiteX169" fmla="*/ 161772 w 5734864"/>
              <a:gd name="connsiteY169" fmla="*/ 6160011 h 6858000"/>
              <a:gd name="connsiteX170" fmla="*/ 160051 w 5734864"/>
              <a:gd name="connsiteY170" fmla="*/ 6163393 h 6858000"/>
              <a:gd name="connsiteX171" fmla="*/ 158473 w 5734864"/>
              <a:gd name="connsiteY171" fmla="*/ 6168628 h 6858000"/>
              <a:gd name="connsiteX172" fmla="*/ 158573 w 5734864"/>
              <a:gd name="connsiteY172" fmla="*/ 6168799 h 6858000"/>
              <a:gd name="connsiteX173" fmla="*/ 146463 w 5734864"/>
              <a:gd name="connsiteY173" fmla="*/ 6196671 h 6858000"/>
              <a:gd name="connsiteX174" fmla="*/ 150209 w 5734864"/>
              <a:gd name="connsiteY174" fmla="*/ 6232365 h 6858000"/>
              <a:gd name="connsiteX175" fmla="*/ 148544 w 5734864"/>
              <a:gd name="connsiteY175" fmla="*/ 6246162 h 6858000"/>
              <a:gd name="connsiteX176" fmla="*/ 148403 w 5734864"/>
              <a:gd name="connsiteY176" fmla="*/ 6253754 h 6858000"/>
              <a:gd name="connsiteX177" fmla="*/ 138880 w 5734864"/>
              <a:gd name="connsiteY177" fmla="*/ 6276449 h 6858000"/>
              <a:gd name="connsiteX178" fmla="*/ 138683 w 5734864"/>
              <a:gd name="connsiteY178" fmla="*/ 6279721 h 6858000"/>
              <a:gd name="connsiteX179" fmla="*/ 130721 w 5734864"/>
              <a:gd name="connsiteY179" fmla="*/ 6293675 h 6858000"/>
              <a:gd name="connsiteX180" fmla="*/ 120717 w 5734864"/>
              <a:gd name="connsiteY180" fmla="*/ 6313967 h 6858000"/>
              <a:gd name="connsiteX181" fmla="*/ 120841 w 5734864"/>
              <a:gd name="connsiteY181" fmla="*/ 6315437 h 6858000"/>
              <a:gd name="connsiteX182" fmla="*/ 115208 w 5734864"/>
              <a:gd name="connsiteY182" fmla="*/ 6324024 h 6858000"/>
              <a:gd name="connsiteX183" fmla="*/ 101217 w 5734864"/>
              <a:gd name="connsiteY183" fmla="*/ 6365923 h 6858000"/>
              <a:gd name="connsiteX184" fmla="*/ 74946 w 5734864"/>
              <a:gd name="connsiteY184" fmla="*/ 6556817 h 6858000"/>
              <a:gd name="connsiteX185" fmla="*/ 16001 w 5734864"/>
              <a:gd name="connsiteY185" fmla="*/ 6808678 h 6858000"/>
              <a:gd name="connsiteX186" fmla="*/ 0 w 5734864"/>
              <a:gd name="connsiteY186" fmla="*/ 6858000 h 6858000"/>
              <a:gd name="connsiteX187" fmla="*/ 5734864 w 5734864"/>
              <a:gd name="connsiteY187" fmla="*/ 6858000 h 6858000"/>
              <a:gd name="connsiteX188" fmla="*/ 5734864 w 5734864"/>
              <a:gd name="connsiteY188" fmla="*/ 0 h 6858000"/>
              <a:gd name="connsiteX0" fmla="*/ 5734864 w 5734864"/>
              <a:gd name="connsiteY0" fmla="*/ 0 h 6858000"/>
              <a:gd name="connsiteX1" fmla="*/ 771611 w 5734864"/>
              <a:gd name="connsiteY1" fmla="*/ 0 h 6858000"/>
              <a:gd name="connsiteX2" fmla="*/ 771679 w 5734864"/>
              <a:gd name="connsiteY2" fmla="*/ 49108 h 6858000"/>
              <a:gd name="connsiteX3" fmla="*/ 794248 w 5734864"/>
              <a:gd name="connsiteY3" fmla="*/ 200968 h 6858000"/>
              <a:gd name="connsiteX4" fmla="*/ 801749 w 5734864"/>
              <a:gd name="connsiteY4" fmla="*/ 414071 h 6858000"/>
              <a:gd name="connsiteX5" fmla="*/ 818548 w 5734864"/>
              <a:gd name="connsiteY5" fmla="*/ 585467 h 6858000"/>
              <a:gd name="connsiteX6" fmla="*/ 857476 w 5734864"/>
              <a:gd name="connsiteY6" fmla="*/ 800623 h 6858000"/>
              <a:gd name="connsiteX7" fmla="*/ 851083 w 5734864"/>
              <a:gd name="connsiteY7" fmla="*/ 878903 h 6858000"/>
              <a:gd name="connsiteX8" fmla="*/ 873564 w 5734864"/>
              <a:gd name="connsiteY8" fmla="*/ 943826 h 6858000"/>
              <a:gd name="connsiteX9" fmla="*/ 864705 w 5734864"/>
              <a:gd name="connsiteY9" fmla="*/ 973328 h 6858000"/>
              <a:gd name="connsiteX10" fmla="*/ 862869 w 5734864"/>
              <a:gd name="connsiteY10" fmla="*/ 978457 h 6858000"/>
              <a:gd name="connsiteX11" fmla="*/ 862233 w 5734864"/>
              <a:gd name="connsiteY11" fmla="*/ 998041 h 6858000"/>
              <a:gd name="connsiteX12" fmla="*/ 853665 w 5734864"/>
              <a:gd name="connsiteY12" fmla="*/ 1004750 h 6858000"/>
              <a:gd name="connsiteX13" fmla="*/ 847865 w 5734864"/>
              <a:gd name="connsiteY13" fmla="*/ 1070795 h 6858000"/>
              <a:gd name="connsiteX14" fmla="*/ 862786 w 5734864"/>
              <a:gd name="connsiteY14" fmla="*/ 1238994 h 6858000"/>
              <a:gd name="connsiteX15" fmla="*/ 859345 w 5734864"/>
              <a:gd name="connsiteY15" fmla="*/ 1380427 h 6858000"/>
              <a:gd name="connsiteX16" fmla="*/ 855172 w 5734864"/>
              <a:gd name="connsiteY16" fmla="*/ 1435262 h 6858000"/>
              <a:gd name="connsiteX17" fmla="*/ 860494 w 5734864"/>
              <a:gd name="connsiteY17" fmla="*/ 1453861 h 6858000"/>
              <a:gd name="connsiteX18" fmla="*/ 853731 w 5734864"/>
              <a:gd name="connsiteY18" fmla="*/ 1467047 h 6858000"/>
              <a:gd name="connsiteX19" fmla="*/ 845847 w 5734864"/>
              <a:gd name="connsiteY19" fmla="*/ 1502307 h 6858000"/>
              <a:gd name="connsiteX20" fmla="*/ 817613 w 5734864"/>
              <a:gd name="connsiteY20" fmla="*/ 1565166 h 6858000"/>
              <a:gd name="connsiteX21" fmla="*/ 804223 w 5734864"/>
              <a:gd name="connsiteY21" fmla="*/ 1601941 h 6858000"/>
              <a:gd name="connsiteX22" fmla="*/ 791773 w 5734864"/>
              <a:gd name="connsiteY22" fmla="*/ 1627005 h 6858000"/>
              <a:gd name="connsiteX23" fmla="*/ 774645 w 5734864"/>
              <a:gd name="connsiteY23" fmla="*/ 1699922 h 6858000"/>
              <a:gd name="connsiteX24" fmla="*/ 752343 w 5734864"/>
              <a:gd name="connsiteY24" fmla="*/ 1824604 h 6858000"/>
              <a:gd name="connsiteX25" fmla="*/ 746254 w 5734864"/>
              <a:gd name="connsiteY25" fmla="*/ 1850222 h 6858000"/>
              <a:gd name="connsiteX26" fmla="*/ 728600 w 5734864"/>
              <a:gd name="connsiteY26" fmla="*/ 1869603 h 6858000"/>
              <a:gd name="connsiteX27" fmla="*/ 724396 w 5734864"/>
              <a:gd name="connsiteY27" fmla="*/ 1883104 h 6858000"/>
              <a:gd name="connsiteX28" fmla="*/ 722165 w 5734864"/>
              <a:gd name="connsiteY28" fmla="*/ 1885924 h 6858000"/>
              <a:gd name="connsiteX29" fmla="*/ 721338 w 5734864"/>
              <a:gd name="connsiteY29" fmla="*/ 1887123 h 6858000"/>
              <a:gd name="connsiteX30" fmla="*/ 714840 w 5734864"/>
              <a:gd name="connsiteY30" fmla="*/ 1902274 h 6858000"/>
              <a:gd name="connsiteX31" fmla="*/ 722847 w 5734864"/>
              <a:gd name="connsiteY31" fmla="*/ 1929891 h 6858000"/>
              <a:gd name="connsiteX32" fmla="*/ 714660 w 5734864"/>
              <a:gd name="connsiteY32" fmla="*/ 1982709 h 6858000"/>
              <a:gd name="connsiteX33" fmla="*/ 710759 w 5734864"/>
              <a:gd name="connsiteY33" fmla="*/ 2013010 h 6858000"/>
              <a:gd name="connsiteX34" fmla="*/ 697927 w 5734864"/>
              <a:gd name="connsiteY34" fmla="*/ 2069833 h 6858000"/>
              <a:gd name="connsiteX35" fmla="*/ 693594 w 5734864"/>
              <a:gd name="connsiteY35" fmla="*/ 2103731 h 6858000"/>
              <a:gd name="connsiteX36" fmla="*/ 691109 w 5734864"/>
              <a:gd name="connsiteY36" fmla="*/ 2124027 h 6858000"/>
              <a:gd name="connsiteX37" fmla="*/ 676593 w 5734864"/>
              <a:gd name="connsiteY37" fmla="*/ 2176182 h 6858000"/>
              <a:gd name="connsiteX38" fmla="*/ 633227 w 5734864"/>
              <a:gd name="connsiteY38" fmla="*/ 2258036 h 6858000"/>
              <a:gd name="connsiteX39" fmla="*/ 625564 w 5734864"/>
              <a:gd name="connsiteY39" fmla="*/ 2284567 h 6858000"/>
              <a:gd name="connsiteX40" fmla="*/ 627074 w 5734864"/>
              <a:gd name="connsiteY40" fmla="*/ 2289605 h 6858000"/>
              <a:gd name="connsiteX41" fmla="*/ 614574 w 5734864"/>
              <a:gd name="connsiteY41" fmla="*/ 2308717 h 6858000"/>
              <a:gd name="connsiteX42" fmla="*/ 606890 w 5734864"/>
              <a:gd name="connsiteY42" fmla="*/ 2320662 h 6858000"/>
              <a:gd name="connsiteX43" fmla="*/ 605558 w 5734864"/>
              <a:gd name="connsiteY43" fmla="*/ 2327897 h 6858000"/>
              <a:gd name="connsiteX44" fmla="*/ 602202 w 5734864"/>
              <a:gd name="connsiteY44" fmla="*/ 2357749 h 6858000"/>
              <a:gd name="connsiteX45" fmla="*/ 600213 w 5734864"/>
              <a:gd name="connsiteY45" fmla="*/ 2364905 h 6858000"/>
              <a:gd name="connsiteX46" fmla="*/ 597160 w 5734864"/>
              <a:gd name="connsiteY46" fmla="*/ 2388351 h 6858000"/>
              <a:gd name="connsiteX47" fmla="*/ 597982 w 5734864"/>
              <a:gd name="connsiteY47" fmla="*/ 2402296 h 6858000"/>
              <a:gd name="connsiteX48" fmla="*/ 593150 w 5734864"/>
              <a:gd name="connsiteY48" fmla="*/ 2420015 h 6858000"/>
              <a:gd name="connsiteX49" fmla="*/ 592833 w 5734864"/>
              <a:gd name="connsiteY49" fmla="*/ 2422749 h 6858000"/>
              <a:gd name="connsiteX50" fmla="*/ 594479 w 5734864"/>
              <a:gd name="connsiteY50" fmla="*/ 2426002 h 6858000"/>
              <a:gd name="connsiteX51" fmla="*/ 591963 w 5734864"/>
              <a:gd name="connsiteY51" fmla="*/ 2431950 h 6858000"/>
              <a:gd name="connsiteX52" fmla="*/ 591544 w 5734864"/>
              <a:gd name="connsiteY52" fmla="*/ 2433897 h 6858000"/>
              <a:gd name="connsiteX53" fmla="*/ 589519 w 5734864"/>
              <a:gd name="connsiteY53" fmla="*/ 2451398 h 6858000"/>
              <a:gd name="connsiteX54" fmla="*/ 590037 w 5734864"/>
              <a:gd name="connsiteY54" fmla="*/ 2455536 h 6858000"/>
              <a:gd name="connsiteX55" fmla="*/ 588179 w 5734864"/>
              <a:gd name="connsiteY55" fmla="*/ 2462981 h 6858000"/>
              <a:gd name="connsiteX56" fmla="*/ 583434 w 5734864"/>
              <a:gd name="connsiteY56" fmla="*/ 2503991 h 6858000"/>
              <a:gd name="connsiteX57" fmla="*/ 567942 w 5734864"/>
              <a:gd name="connsiteY57" fmla="*/ 2652936 h 6858000"/>
              <a:gd name="connsiteX58" fmla="*/ 573869 w 5734864"/>
              <a:gd name="connsiteY58" fmla="*/ 2670188 h 6858000"/>
              <a:gd name="connsiteX59" fmla="*/ 575243 w 5734864"/>
              <a:gd name="connsiteY59" fmla="*/ 2688114 h 6858000"/>
              <a:gd name="connsiteX60" fmla="*/ 573824 w 5734864"/>
              <a:gd name="connsiteY60" fmla="*/ 2689856 h 6858000"/>
              <a:gd name="connsiteX61" fmla="*/ 570699 w 5734864"/>
              <a:gd name="connsiteY61" fmla="*/ 2709353 h 6858000"/>
              <a:gd name="connsiteX62" fmla="*/ 573192 w 5734864"/>
              <a:gd name="connsiteY62" fmla="*/ 2714527 h 6858000"/>
              <a:gd name="connsiteX63" fmla="*/ 572044 w 5734864"/>
              <a:gd name="connsiteY63" fmla="*/ 2728187 h 6858000"/>
              <a:gd name="connsiteX64" fmla="*/ 572465 w 5734864"/>
              <a:gd name="connsiteY64" fmla="*/ 2755863 h 6858000"/>
              <a:gd name="connsiteX65" fmla="*/ 570028 w 5734864"/>
              <a:gd name="connsiteY65" fmla="*/ 2760324 h 6858000"/>
              <a:gd name="connsiteX66" fmla="*/ 566748 w 5734864"/>
              <a:gd name="connsiteY66" fmla="*/ 2800948 h 6858000"/>
              <a:gd name="connsiteX67" fmla="*/ 565509 w 5734864"/>
              <a:gd name="connsiteY67" fmla="*/ 2801167 h 6858000"/>
              <a:gd name="connsiteX68" fmla="*/ 559367 w 5734864"/>
              <a:gd name="connsiteY68" fmla="*/ 2811129 h 6858000"/>
              <a:gd name="connsiteX69" fmla="*/ 550354 w 5734864"/>
              <a:gd name="connsiteY69" fmla="*/ 2830949 h 6858000"/>
              <a:gd name="connsiteX70" fmla="*/ 514795 w 5734864"/>
              <a:gd name="connsiteY70" fmla="*/ 2872433 h 6858000"/>
              <a:gd name="connsiteX71" fmla="*/ 509875 w 5734864"/>
              <a:gd name="connsiteY71" fmla="*/ 2923099 h 6858000"/>
              <a:gd name="connsiteX72" fmla="*/ 509577 w 5734864"/>
              <a:gd name="connsiteY72" fmla="*/ 2923197 h 6858000"/>
              <a:gd name="connsiteX73" fmla="*/ 507597 w 5734864"/>
              <a:gd name="connsiteY73" fmla="*/ 2931868 h 6858000"/>
              <a:gd name="connsiteX74" fmla="*/ 507379 w 5734864"/>
              <a:gd name="connsiteY74" fmla="*/ 2938322 h 6858000"/>
              <a:gd name="connsiteX75" fmla="*/ 504725 w 5734864"/>
              <a:gd name="connsiteY75" fmla="*/ 2954519 h 6858000"/>
              <a:gd name="connsiteX76" fmla="*/ 502018 w 5734864"/>
              <a:gd name="connsiteY76" fmla="*/ 2959643 h 6858000"/>
              <a:gd name="connsiteX77" fmla="*/ 498360 w 5734864"/>
              <a:gd name="connsiteY77" fmla="*/ 2961019 h 6858000"/>
              <a:gd name="connsiteX78" fmla="*/ 498483 w 5734864"/>
              <a:gd name="connsiteY78" fmla="*/ 2962590 h 6858000"/>
              <a:gd name="connsiteX79" fmla="*/ 484403 w 5734864"/>
              <a:gd name="connsiteY79" fmla="*/ 2990538 h 6858000"/>
              <a:gd name="connsiteX80" fmla="*/ 463075 w 5734864"/>
              <a:gd name="connsiteY80" fmla="*/ 3055956 h 6858000"/>
              <a:gd name="connsiteX81" fmla="*/ 455013 w 5734864"/>
              <a:gd name="connsiteY81" fmla="*/ 3094482 h 6858000"/>
              <a:gd name="connsiteX82" fmla="*/ 428391 w 5734864"/>
              <a:gd name="connsiteY82" fmla="*/ 3198850 h 6858000"/>
              <a:gd name="connsiteX83" fmla="*/ 401440 w 5734864"/>
              <a:gd name="connsiteY83" fmla="*/ 3307560 h 6858000"/>
              <a:gd name="connsiteX84" fmla="*/ 386076 w 5734864"/>
              <a:gd name="connsiteY84" fmla="*/ 3373943 h 6858000"/>
              <a:gd name="connsiteX85" fmla="*/ 374726 w 5734864"/>
              <a:gd name="connsiteY85" fmla="*/ 3381364 h 6858000"/>
              <a:gd name="connsiteX86" fmla="*/ 369145 w 5734864"/>
              <a:gd name="connsiteY86" fmla="*/ 3383729 h 6858000"/>
              <a:gd name="connsiteX87" fmla="*/ 364294 w 5734864"/>
              <a:gd name="connsiteY87" fmla="*/ 3414159 h 6858000"/>
              <a:gd name="connsiteX88" fmla="*/ 366450 w 5734864"/>
              <a:gd name="connsiteY88" fmla="*/ 3436925 h 6858000"/>
              <a:gd name="connsiteX89" fmla="*/ 351743 w 5734864"/>
              <a:gd name="connsiteY89" fmla="*/ 3521619 h 6858000"/>
              <a:gd name="connsiteX90" fmla="*/ 345784 w 5734864"/>
              <a:gd name="connsiteY90" fmla="*/ 3603757 h 6858000"/>
              <a:gd name="connsiteX91" fmla="*/ 344198 w 5734864"/>
              <a:gd name="connsiteY91" fmla="*/ 3652424 h 6858000"/>
              <a:gd name="connsiteX92" fmla="*/ 352450 w 5734864"/>
              <a:gd name="connsiteY92" fmla="*/ 3665222 h 6858000"/>
              <a:gd name="connsiteX93" fmla="*/ 342621 w 5734864"/>
              <a:gd name="connsiteY93" fmla="*/ 3700804 h 6858000"/>
              <a:gd name="connsiteX94" fmla="*/ 341514 w 5734864"/>
              <a:gd name="connsiteY94" fmla="*/ 3734774 h 6858000"/>
              <a:gd name="connsiteX95" fmla="*/ 340607 w 5734864"/>
              <a:gd name="connsiteY95" fmla="*/ 3785153 h 6858000"/>
              <a:gd name="connsiteX96" fmla="*/ 340707 w 5734864"/>
              <a:gd name="connsiteY96" fmla="*/ 3788177 h 6858000"/>
              <a:gd name="connsiteX97" fmla="*/ 340361 w 5734864"/>
              <a:gd name="connsiteY97" fmla="*/ 3798803 h 6858000"/>
              <a:gd name="connsiteX98" fmla="*/ 339642 w 5734864"/>
              <a:gd name="connsiteY98" fmla="*/ 3838750 h 6858000"/>
              <a:gd name="connsiteX99" fmla="*/ 360295 w 5734864"/>
              <a:gd name="connsiteY99" fmla="*/ 4015196 h 6858000"/>
              <a:gd name="connsiteX100" fmla="*/ 339043 w 5734864"/>
              <a:gd name="connsiteY100" fmla="*/ 4052778 h 6858000"/>
              <a:gd name="connsiteX101" fmla="*/ 339343 w 5734864"/>
              <a:gd name="connsiteY101" fmla="*/ 4096257 h 6858000"/>
              <a:gd name="connsiteX102" fmla="*/ 340786 w 5734864"/>
              <a:gd name="connsiteY102" fmla="*/ 4321136 h 6858000"/>
              <a:gd name="connsiteX103" fmla="*/ 343158 w 5734864"/>
              <a:gd name="connsiteY103" fmla="*/ 4429174 h 6858000"/>
              <a:gd name="connsiteX104" fmla="*/ 334599 w 5734864"/>
              <a:gd name="connsiteY104" fmla="*/ 4449938 h 6858000"/>
              <a:gd name="connsiteX105" fmla="*/ 332890 w 5734864"/>
              <a:gd name="connsiteY105" fmla="*/ 4453515 h 6858000"/>
              <a:gd name="connsiteX106" fmla="*/ 331105 w 5734864"/>
              <a:gd name="connsiteY106" fmla="*/ 4467941 h 6858000"/>
              <a:gd name="connsiteX107" fmla="*/ 324289 w 5734864"/>
              <a:gd name="connsiteY107" fmla="*/ 4471861 h 6858000"/>
              <a:gd name="connsiteX108" fmla="*/ 317079 w 5734864"/>
              <a:gd name="connsiteY108" fmla="*/ 4493468 h 6858000"/>
              <a:gd name="connsiteX109" fmla="*/ 315557 w 5734864"/>
              <a:gd name="connsiteY109" fmla="*/ 4520067 h 6858000"/>
              <a:gd name="connsiteX110" fmla="*/ 315240 w 5734864"/>
              <a:gd name="connsiteY110" fmla="*/ 4536872 h 6858000"/>
              <a:gd name="connsiteX111" fmla="*/ 316200 w 5734864"/>
              <a:gd name="connsiteY111" fmla="*/ 4538297 h 6858000"/>
              <a:gd name="connsiteX112" fmla="*/ 317507 w 5734864"/>
              <a:gd name="connsiteY112" fmla="*/ 4547582 h 6858000"/>
              <a:gd name="connsiteX113" fmla="*/ 323078 w 5734864"/>
              <a:gd name="connsiteY113" fmla="*/ 4592102 h 6858000"/>
              <a:gd name="connsiteX114" fmla="*/ 328722 w 5734864"/>
              <a:gd name="connsiteY114" fmla="*/ 4667914 h 6858000"/>
              <a:gd name="connsiteX115" fmla="*/ 335597 w 5734864"/>
              <a:gd name="connsiteY115" fmla="*/ 4695035 h 6858000"/>
              <a:gd name="connsiteX116" fmla="*/ 339485 w 5734864"/>
              <a:gd name="connsiteY116" fmla="*/ 4695979 h 6858000"/>
              <a:gd name="connsiteX117" fmla="*/ 341089 w 5734864"/>
              <a:gd name="connsiteY117" fmla="*/ 4704268 h 6858000"/>
              <a:gd name="connsiteX118" fmla="*/ 342177 w 5734864"/>
              <a:gd name="connsiteY118" fmla="*/ 4706060 h 6858000"/>
              <a:gd name="connsiteX119" fmla="*/ 347751 w 5734864"/>
              <a:gd name="connsiteY119" fmla="*/ 4716754 h 6858000"/>
              <a:gd name="connsiteX120" fmla="*/ 344125 w 5734864"/>
              <a:gd name="connsiteY120" fmla="*/ 4764669 h 6858000"/>
              <a:gd name="connsiteX121" fmla="*/ 340188 w 5734864"/>
              <a:gd name="connsiteY121" fmla="*/ 4779386 h 6858000"/>
              <a:gd name="connsiteX122" fmla="*/ 335146 w 5734864"/>
              <a:gd name="connsiteY122" fmla="*/ 4787491 h 6858000"/>
              <a:gd name="connsiteX123" fmla="*/ 319124 w 5734864"/>
              <a:gd name="connsiteY123" fmla="*/ 4843514 h 6858000"/>
              <a:gd name="connsiteX124" fmla="*/ 305956 w 5734864"/>
              <a:gd name="connsiteY124" fmla="*/ 4881505 h 6858000"/>
              <a:gd name="connsiteX125" fmla="*/ 301062 w 5734864"/>
              <a:gd name="connsiteY125" fmla="*/ 4889332 h 6858000"/>
              <a:gd name="connsiteX126" fmla="*/ 302141 w 5734864"/>
              <a:gd name="connsiteY126" fmla="*/ 4899400 h 6858000"/>
              <a:gd name="connsiteX127" fmla="*/ 304424 w 5734864"/>
              <a:gd name="connsiteY127" fmla="*/ 4902664 h 6858000"/>
              <a:gd name="connsiteX128" fmla="*/ 293123 w 5734864"/>
              <a:gd name="connsiteY128" fmla="*/ 4932769 h 6858000"/>
              <a:gd name="connsiteX129" fmla="*/ 292275 w 5734864"/>
              <a:gd name="connsiteY129" fmla="*/ 4936482 h 6858000"/>
              <a:gd name="connsiteX130" fmla="*/ 288304 w 5734864"/>
              <a:gd name="connsiteY130" fmla="*/ 4962325 h 6858000"/>
              <a:gd name="connsiteX131" fmla="*/ 287420 w 5734864"/>
              <a:gd name="connsiteY131" fmla="*/ 5042193 h 6858000"/>
              <a:gd name="connsiteX132" fmla="*/ 287020 w 5734864"/>
              <a:gd name="connsiteY132" fmla="*/ 5065655 h 6858000"/>
              <a:gd name="connsiteX133" fmla="*/ 288488 w 5734864"/>
              <a:gd name="connsiteY133" fmla="*/ 5082216 h 6858000"/>
              <a:gd name="connsiteX134" fmla="*/ 282763 w 5734864"/>
              <a:gd name="connsiteY134" fmla="*/ 5127114 h 6858000"/>
              <a:gd name="connsiteX135" fmla="*/ 269316 w 5734864"/>
              <a:gd name="connsiteY135" fmla="*/ 5202682 h 6858000"/>
              <a:gd name="connsiteX136" fmla="*/ 269174 w 5734864"/>
              <a:gd name="connsiteY136" fmla="*/ 5230835 h 6858000"/>
              <a:gd name="connsiteX137" fmla="*/ 272679 w 5734864"/>
              <a:gd name="connsiteY137" fmla="*/ 5232660 h 6858000"/>
              <a:gd name="connsiteX138" fmla="*/ 272160 w 5734864"/>
              <a:gd name="connsiteY138" fmla="*/ 5241150 h 6858000"/>
              <a:gd name="connsiteX139" fmla="*/ 272760 w 5734864"/>
              <a:gd name="connsiteY139" fmla="*/ 5243156 h 6858000"/>
              <a:gd name="connsiteX140" fmla="*/ 275462 w 5734864"/>
              <a:gd name="connsiteY140" fmla="*/ 5254919 h 6858000"/>
              <a:gd name="connsiteX141" fmla="*/ 262897 w 5734864"/>
              <a:gd name="connsiteY141" fmla="*/ 5286259 h 6858000"/>
              <a:gd name="connsiteX142" fmla="*/ 252761 w 5734864"/>
              <a:gd name="connsiteY142" fmla="*/ 5357801 h 6858000"/>
              <a:gd name="connsiteX143" fmla="*/ 242360 w 5734864"/>
              <a:gd name="connsiteY143" fmla="*/ 5460080 h 6858000"/>
              <a:gd name="connsiteX144" fmla="*/ 229880 w 5734864"/>
              <a:gd name="connsiteY144" fmla="*/ 5539714 h 6858000"/>
              <a:gd name="connsiteX145" fmla="*/ 204283 w 5734864"/>
              <a:gd name="connsiteY145" fmla="*/ 5639080 h 6858000"/>
              <a:gd name="connsiteX146" fmla="*/ 198948 w 5734864"/>
              <a:gd name="connsiteY146" fmla="*/ 5710958 h 6858000"/>
              <a:gd name="connsiteX147" fmla="*/ 192367 w 5734864"/>
              <a:gd name="connsiteY147" fmla="*/ 5719859 h 6858000"/>
              <a:gd name="connsiteX148" fmla="*/ 188035 w 5734864"/>
              <a:gd name="connsiteY148" fmla="*/ 5729935 h 6858000"/>
              <a:gd name="connsiteX149" fmla="*/ 188428 w 5734864"/>
              <a:gd name="connsiteY149" fmla="*/ 5731182 h 6858000"/>
              <a:gd name="connsiteX150" fmla="*/ 181635 w 5734864"/>
              <a:gd name="connsiteY150" fmla="*/ 5753538 h 6858000"/>
              <a:gd name="connsiteX151" fmla="*/ 169744 w 5734864"/>
              <a:gd name="connsiteY151" fmla="*/ 5796307 h 6858000"/>
              <a:gd name="connsiteX152" fmla="*/ 170351 w 5734864"/>
              <a:gd name="connsiteY152" fmla="*/ 5796644 h 6858000"/>
              <a:gd name="connsiteX153" fmla="*/ 171559 w 5734864"/>
              <a:gd name="connsiteY153" fmla="*/ 5803435 h 6858000"/>
              <a:gd name="connsiteX154" fmla="*/ 172284 w 5734864"/>
              <a:gd name="connsiteY154" fmla="*/ 5816391 h 6858000"/>
              <a:gd name="connsiteX155" fmla="*/ 182542 w 5734864"/>
              <a:gd name="connsiteY155" fmla="*/ 5846382 h 6858000"/>
              <a:gd name="connsiteX156" fmla="*/ 175877 w 5734864"/>
              <a:gd name="connsiteY156" fmla="*/ 5871336 h 6858000"/>
              <a:gd name="connsiteX157" fmla="*/ 174910 w 5734864"/>
              <a:gd name="connsiteY157" fmla="*/ 5876376 h 6858000"/>
              <a:gd name="connsiteX158" fmla="*/ 175047 w 5734864"/>
              <a:gd name="connsiteY158" fmla="*/ 5876483 h 6858000"/>
              <a:gd name="connsiteX159" fmla="*/ 174335 w 5734864"/>
              <a:gd name="connsiteY159" fmla="*/ 5881814 h 6858000"/>
              <a:gd name="connsiteX160" fmla="*/ 171273 w 5734864"/>
              <a:gd name="connsiteY160" fmla="*/ 5895339 h 6858000"/>
              <a:gd name="connsiteX161" fmla="*/ 171658 w 5734864"/>
              <a:gd name="connsiteY161" fmla="*/ 5898749 h 6858000"/>
              <a:gd name="connsiteX162" fmla="*/ 174658 w 5734864"/>
              <a:gd name="connsiteY162" fmla="*/ 5919558 h 6858000"/>
              <a:gd name="connsiteX163" fmla="*/ 169099 w 5734864"/>
              <a:gd name="connsiteY163" fmla="*/ 5984417 h 6858000"/>
              <a:gd name="connsiteX164" fmla="*/ 162007 w 5734864"/>
              <a:gd name="connsiteY164" fmla="*/ 6049043 h 6858000"/>
              <a:gd name="connsiteX165" fmla="*/ 156875 w 5734864"/>
              <a:gd name="connsiteY165" fmla="*/ 6114000 h 6858000"/>
              <a:gd name="connsiteX166" fmla="*/ 165441 w 5734864"/>
              <a:gd name="connsiteY166" fmla="*/ 6146938 h 6858000"/>
              <a:gd name="connsiteX167" fmla="*/ 165177 w 5734864"/>
              <a:gd name="connsiteY167" fmla="*/ 6150658 h 6858000"/>
              <a:gd name="connsiteX168" fmla="*/ 161772 w 5734864"/>
              <a:gd name="connsiteY168" fmla="*/ 6160011 h 6858000"/>
              <a:gd name="connsiteX169" fmla="*/ 160051 w 5734864"/>
              <a:gd name="connsiteY169" fmla="*/ 6163393 h 6858000"/>
              <a:gd name="connsiteX170" fmla="*/ 158473 w 5734864"/>
              <a:gd name="connsiteY170" fmla="*/ 6168628 h 6858000"/>
              <a:gd name="connsiteX171" fmla="*/ 158573 w 5734864"/>
              <a:gd name="connsiteY171" fmla="*/ 6168799 h 6858000"/>
              <a:gd name="connsiteX172" fmla="*/ 146463 w 5734864"/>
              <a:gd name="connsiteY172" fmla="*/ 6196671 h 6858000"/>
              <a:gd name="connsiteX173" fmla="*/ 150209 w 5734864"/>
              <a:gd name="connsiteY173" fmla="*/ 6232365 h 6858000"/>
              <a:gd name="connsiteX174" fmla="*/ 148544 w 5734864"/>
              <a:gd name="connsiteY174" fmla="*/ 6246162 h 6858000"/>
              <a:gd name="connsiteX175" fmla="*/ 148403 w 5734864"/>
              <a:gd name="connsiteY175" fmla="*/ 6253754 h 6858000"/>
              <a:gd name="connsiteX176" fmla="*/ 138880 w 5734864"/>
              <a:gd name="connsiteY176" fmla="*/ 6276449 h 6858000"/>
              <a:gd name="connsiteX177" fmla="*/ 138683 w 5734864"/>
              <a:gd name="connsiteY177" fmla="*/ 6279721 h 6858000"/>
              <a:gd name="connsiteX178" fmla="*/ 130721 w 5734864"/>
              <a:gd name="connsiteY178" fmla="*/ 6293675 h 6858000"/>
              <a:gd name="connsiteX179" fmla="*/ 120717 w 5734864"/>
              <a:gd name="connsiteY179" fmla="*/ 6313967 h 6858000"/>
              <a:gd name="connsiteX180" fmla="*/ 120841 w 5734864"/>
              <a:gd name="connsiteY180" fmla="*/ 6315437 h 6858000"/>
              <a:gd name="connsiteX181" fmla="*/ 115208 w 5734864"/>
              <a:gd name="connsiteY181" fmla="*/ 6324024 h 6858000"/>
              <a:gd name="connsiteX182" fmla="*/ 101217 w 5734864"/>
              <a:gd name="connsiteY182" fmla="*/ 6365923 h 6858000"/>
              <a:gd name="connsiteX183" fmla="*/ 74946 w 5734864"/>
              <a:gd name="connsiteY183" fmla="*/ 6556817 h 6858000"/>
              <a:gd name="connsiteX184" fmla="*/ 16001 w 5734864"/>
              <a:gd name="connsiteY184" fmla="*/ 6808678 h 6858000"/>
              <a:gd name="connsiteX185" fmla="*/ 0 w 5734864"/>
              <a:gd name="connsiteY185" fmla="*/ 6858000 h 6858000"/>
              <a:gd name="connsiteX186" fmla="*/ 5734864 w 5734864"/>
              <a:gd name="connsiteY186" fmla="*/ 6858000 h 6858000"/>
              <a:gd name="connsiteX187" fmla="*/ 5734864 w 5734864"/>
              <a:gd name="connsiteY18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Lst>
            <a:rect l="l" t="t" r="r" b="b"/>
            <a:pathLst>
              <a:path w="5734864" h="6858000">
                <a:moveTo>
                  <a:pt x="5734864" y="0"/>
                </a:moveTo>
                <a:lnTo>
                  <a:pt x="771611" y="0"/>
                </a:lnTo>
                <a:cubicBezTo>
                  <a:pt x="771634" y="16369"/>
                  <a:pt x="771656" y="32739"/>
                  <a:pt x="771679" y="49108"/>
                </a:cubicBezTo>
                <a:cubicBezTo>
                  <a:pt x="775201" y="55622"/>
                  <a:pt x="788724" y="196721"/>
                  <a:pt x="794248" y="200968"/>
                </a:cubicBezTo>
                <a:lnTo>
                  <a:pt x="801749" y="414071"/>
                </a:lnTo>
                <a:cubicBezTo>
                  <a:pt x="807329" y="440933"/>
                  <a:pt x="835107" y="598697"/>
                  <a:pt x="818548" y="585467"/>
                </a:cubicBezTo>
                <a:cubicBezTo>
                  <a:pt x="856197" y="664140"/>
                  <a:pt x="837895" y="708473"/>
                  <a:pt x="857476" y="800623"/>
                </a:cubicBezTo>
                <a:cubicBezTo>
                  <a:pt x="822401" y="857344"/>
                  <a:pt x="855723" y="824571"/>
                  <a:pt x="851083" y="878903"/>
                </a:cubicBezTo>
                <a:cubicBezTo>
                  <a:pt x="884811" y="859448"/>
                  <a:pt x="834648" y="946397"/>
                  <a:pt x="873564" y="943826"/>
                </a:cubicBezTo>
                <a:cubicBezTo>
                  <a:pt x="871487" y="953795"/>
                  <a:pt x="868248" y="963533"/>
                  <a:pt x="864705" y="973328"/>
                </a:cubicBezTo>
                <a:lnTo>
                  <a:pt x="862869" y="978457"/>
                </a:lnTo>
                <a:lnTo>
                  <a:pt x="862233" y="998041"/>
                </a:lnTo>
                <a:lnTo>
                  <a:pt x="853665" y="1004750"/>
                </a:lnTo>
                <a:lnTo>
                  <a:pt x="847865" y="1070795"/>
                </a:lnTo>
                <a:cubicBezTo>
                  <a:pt x="870234" y="1110486"/>
                  <a:pt x="833172" y="1190441"/>
                  <a:pt x="862786" y="1238994"/>
                </a:cubicBezTo>
                <a:cubicBezTo>
                  <a:pt x="864699" y="1290599"/>
                  <a:pt x="860615" y="1347716"/>
                  <a:pt x="859345" y="1380427"/>
                </a:cubicBezTo>
                <a:cubicBezTo>
                  <a:pt x="845703" y="1396391"/>
                  <a:pt x="873184" y="1435525"/>
                  <a:pt x="855172" y="1435262"/>
                </a:cubicBezTo>
                <a:lnTo>
                  <a:pt x="860494" y="1453861"/>
                </a:lnTo>
                <a:lnTo>
                  <a:pt x="853731" y="1467047"/>
                </a:lnTo>
                <a:cubicBezTo>
                  <a:pt x="846549" y="1480528"/>
                  <a:pt x="841728" y="1491093"/>
                  <a:pt x="845847" y="1502307"/>
                </a:cubicBezTo>
                <a:lnTo>
                  <a:pt x="817613" y="1565166"/>
                </a:lnTo>
                <a:cubicBezTo>
                  <a:pt x="805468" y="1557258"/>
                  <a:pt x="816534" y="1596564"/>
                  <a:pt x="804223" y="1601941"/>
                </a:cubicBezTo>
                <a:cubicBezTo>
                  <a:pt x="794287" y="1604654"/>
                  <a:pt x="795328" y="1617209"/>
                  <a:pt x="791773" y="1627005"/>
                </a:cubicBezTo>
                <a:cubicBezTo>
                  <a:pt x="781684" y="1634393"/>
                  <a:pt x="772978" y="1683187"/>
                  <a:pt x="774645" y="1699922"/>
                </a:cubicBezTo>
                <a:cubicBezTo>
                  <a:pt x="785341" y="1746767"/>
                  <a:pt x="744845" y="1787099"/>
                  <a:pt x="752343" y="1824604"/>
                </a:cubicBezTo>
                <a:cubicBezTo>
                  <a:pt x="751502" y="1834578"/>
                  <a:pt x="749297" y="1842929"/>
                  <a:pt x="746254" y="1850222"/>
                </a:cubicBezTo>
                <a:lnTo>
                  <a:pt x="728600" y="1869603"/>
                </a:lnTo>
                <a:lnTo>
                  <a:pt x="724396" y="1883104"/>
                </a:lnTo>
                <a:lnTo>
                  <a:pt x="722165" y="1885924"/>
                </a:lnTo>
                <a:lnTo>
                  <a:pt x="721338" y="1887123"/>
                </a:lnTo>
                <a:lnTo>
                  <a:pt x="714840" y="1902274"/>
                </a:lnTo>
                <a:lnTo>
                  <a:pt x="722847" y="1929891"/>
                </a:lnTo>
                <a:lnTo>
                  <a:pt x="714660" y="1982709"/>
                </a:lnTo>
                <a:cubicBezTo>
                  <a:pt x="727725" y="2006201"/>
                  <a:pt x="714739" y="1997091"/>
                  <a:pt x="710759" y="2013010"/>
                </a:cubicBezTo>
                <a:cubicBezTo>
                  <a:pt x="707970" y="2027531"/>
                  <a:pt x="700788" y="2054714"/>
                  <a:pt x="697927" y="2069833"/>
                </a:cubicBezTo>
                <a:cubicBezTo>
                  <a:pt x="685211" y="2080229"/>
                  <a:pt x="698762" y="2088241"/>
                  <a:pt x="693594" y="2103731"/>
                </a:cubicBezTo>
                <a:cubicBezTo>
                  <a:pt x="688481" y="2110649"/>
                  <a:pt x="687183" y="2115973"/>
                  <a:pt x="691109" y="2124027"/>
                </a:cubicBezTo>
                <a:cubicBezTo>
                  <a:pt x="666413" y="2155740"/>
                  <a:pt x="688031" y="2144874"/>
                  <a:pt x="676593" y="2176182"/>
                </a:cubicBezTo>
                <a:cubicBezTo>
                  <a:pt x="665190" y="2202944"/>
                  <a:pt x="656416" y="2233857"/>
                  <a:pt x="633227" y="2258036"/>
                </a:cubicBezTo>
                <a:cubicBezTo>
                  <a:pt x="626930" y="2262191"/>
                  <a:pt x="623498" y="2274069"/>
                  <a:pt x="625564" y="2284567"/>
                </a:cubicBezTo>
                <a:cubicBezTo>
                  <a:pt x="625918" y="2286374"/>
                  <a:pt x="626427" y="2288071"/>
                  <a:pt x="627074" y="2289605"/>
                </a:cubicBezTo>
                <a:cubicBezTo>
                  <a:pt x="619029" y="2296628"/>
                  <a:pt x="616453" y="2303188"/>
                  <a:pt x="614574" y="2308717"/>
                </a:cubicBezTo>
                <a:lnTo>
                  <a:pt x="606890" y="2320662"/>
                </a:lnTo>
                <a:lnTo>
                  <a:pt x="605558" y="2327897"/>
                </a:lnTo>
                <a:lnTo>
                  <a:pt x="602202" y="2357749"/>
                </a:lnTo>
                <a:lnTo>
                  <a:pt x="600213" y="2364905"/>
                </a:lnTo>
                <a:lnTo>
                  <a:pt x="597160" y="2388351"/>
                </a:lnTo>
                <a:lnTo>
                  <a:pt x="597982" y="2402296"/>
                </a:lnTo>
                <a:lnTo>
                  <a:pt x="593150" y="2420015"/>
                </a:lnTo>
                <a:cubicBezTo>
                  <a:pt x="593044" y="2420926"/>
                  <a:pt x="592939" y="2421838"/>
                  <a:pt x="592833" y="2422749"/>
                </a:cubicBezTo>
                <a:lnTo>
                  <a:pt x="594479" y="2426002"/>
                </a:lnTo>
                <a:cubicBezTo>
                  <a:pt x="594168" y="2427683"/>
                  <a:pt x="593118" y="2429721"/>
                  <a:pt x="591963" y="2431950"/>
                </a:cubicBezTo>
                <a:cubicBezTo>
                  <a:pt x="591823" y="2432599"/>
                  <a:pt x="591684" y="2433248"/>
                  <a:pt x="591544" y="2433897"/>
                </a:cubicBezTo>
                <a:lnTo>
                  <a:pt x="589519" y="2451398"/>
                </a:lnTo>
                <a:cubicBezTo>
                  <a:pt x="589692" y="2452777"/>
                  <a:pt x="589864" y="2454157"/>
                  <a:pt x="590037" y="2455536"/>
                </a:cubicBezTo>
                <a:lnTo>
                  <a:pt x="588179" y="2462981"/>
                </a:lnTo>
                <a:lnTo>
                  <a:pt x="583434" y="2503991"/>
                </a:lnTo>
                <a:cubicBezTo>
                  <a:pt x="576530" y="2566058"/>
                  <a:pt x="570433" y="2625224"/>
                  <a:pt x="567942" y="2652936"/>
                </a:cubicBezTo>
                <a:cubicBezTo>
                  <a:pt x="570864" y="2658290"/>
                  <a:pt x="572739" y="2664095"/>
                  <a:pt x="573869" y="2670188"/>
                </a:cubicBezTo>
                <a:lnTo>
                  <a:pt x="575243" y="2688114"/>
                </a:lnTo>
                <a:lnTo>
                  <a:pt x="573824" y="2689856"/>
                </a:lnTo>
                <a:cubicBezTo>
                  <a:pt x="569972" y="2698471"/>
                  <a:pt x="569572" y="2704494"/>
                  <a:pt x="570699" y="2709353"/>
                </a:cubicBezTo>
                <a:lnTo>
                  <a:pt x="573192" y="2714527"/>
                </a:lnTo>
                <a:cubicBezTo>
                  <a:pt x="572809" y="2719080"/>
                  <a:pt x="572427" y="2723634"/>
                  <a:pt x="572044" y="2728187"/>
                </a:cubicBezTo>
                <a:cubicBezTo>
                  <a:pt x="572184" y="2737412"/>
                  <a:pt x="572325" y="2746638"/>
                  <a:pt x="572465" y="2755863"/>
                </a:cubicBezTo>
                <a:lnTo>
                  <a:pt x="570028" y="2760324"/>
                </a:lnTo>
                <a:lnTo>
                  <a:pt x="566748" y="2800948"/>
                </a:lnTo>
                <a:lnTo>
                  <a:pt x="565509" y="2801167"/>
                </a:lnTo>
                <a:cubicBezTo>
                  <a:pt x="562655" y="2802587"/>
                  <a:pt x="560408" y="2805381"/>
                  <a:pt x="559367" y="2811129"/>
                </a:cubicBezTo>
                <a:cubicBezTo>
                  <a:pt x="543471" y="2797318"/>
                  <a:pt x="552020" y="2812773"/>
                  <a:pt x="550354" y="2830949"/>
                </a:cubicBezTo>
                <a:cubicBezTo>
                  <a:pt x="525292" y="2813553"/>
                  <a:pt x="531129" y="2868192"/>
                  <a:pt x="514795" y="2872433"/>
                </a:cubicBezTo>
                <a:lnTo>
                  <a:pt x="509875" y="2923099"/>
                </a:lnTo>
                <a:lnTo>
                  <a:pt x="509577" y="2923197"/>
                </a:lnTo>
                <a:cubicBezTo>
                  <a:pt x="508704" y="2924865"/>
                  <a:pt x="508038" y="2927556"/>
                  <a:pt x="507597" y="2931868"/>
                </a:cubicBezTo>
                <a:cubicBezTo>
                  <a:pt x="507524" y="2934019"/>
                  <a:pt x="507452" y="2936171"/>
                  <a:pt x="507379" y="2938322"/>
                </a:cubicBezTo>
                <a:lnTo>
                  <a:pt x="504725" y="2954519"/>
                </a:lnTo>
                <a:lnTo>
                  <a:pt x="502018" y="2959643"/>
                </a:lnTo>
                <a:lnTo>
                  <a:pt x="498360" y="2961019"/>
                </a:lnTo>
                <a:lnTo>
                  <a:pt x="498483" y="2962590"/>
                </a:lnTo>
                <a:cubicBezTo>
                  <a:pt x="502388" y="2975027"/>
                  <a:pt x="510202" y="2980016"/>
                  <a:pt x="484403" y="2990538"/>
                </a:cubicBezTo>
                <a:cubicBezTo>
                  <a:pt x="489425" y="3018352"/>
                  <a:pt x="474337" y="3021029"/>
                  <a:pt x="463075" y="3055956"/>
                </a:cubicBezTo>
                <a:cubicBezTo>
                  <a:pt x="469487" y="3072485"/>
                  <a:pt x="464165" y="3083955"/>
                  <a:pt x="455013" y="3094482"/>
                </a:cubicBezTo>
                <a:cubicBezTo>
                  <a:pt x="453131" y="3130054"/>
                  <a:pt x="437643" y="3160106"/>
                  <a:pt x="428391" y="3198850"/>
                </a:cubicBezTo>
                <a:lnTo>
                  <a:pt x="401440" y="3307560"/>
                </a:lnTo>
                <a:lnTo>
                  <a:pt x="386076" y="3373943"/>
                </a:lnTo>
                <a:cubicBezTo>
                  <a:pt x="386236" y="3376061"/>
                  <a:pt x="380537" y="3378856"/>
                  <a:pt x="374726" y="3381364"/>
                </a:cubicBezTo>
                <a:lnTo>
                  <a:pt x="369145" y="3383729"/>
                </a:lnTo>
                <a:lnTo>
                  <a:pt x="364294" y="3414159"/>
                </a:lnTo>
                <a:lnTo>
                  <a:pt x="366450" y="3436925"/>
                </a:lnTo>
                <a:lnTo>
                  <a:pt x="351743" y="3521619"/>
                </a:lnTo>
                <a:lnTo>
                  <a:pt x="345784" y="3603757"/>
                </a:lnTo>
                <a:cubicBezTo>
                  <a:pt x="345255" y="3619979"/>
                  <a:pt x="344727" y="3636202"/>
                  <a:pt x="344198" y="3652424"/>
                </a:cubicBezTo>
                <a:lnTo>
                  <a:pt x="352450" y="3665222"/>
                </a:lnTo>
                <a:lnTo>
                  <a:pt x="342621" y="3700804"/>
                </a:lnTo>
                <a:lnTo>
                  <a:pt x="341514" y="3734774"/>
                </a:lnTo>
                <a:cubicBezTo>
                  <a:pt x="341212" y="3751567"/>
                  <a:pt x="340909" y="3768360"/>
                  <a:pt x="340607" y="3785153"/>
                </a:cubicBezTo>
                <a:cubicBezTo>
                  <a:pt x="340640" y="3786161"/>
                  <a:pt x="340674" y="3787169"/>
                  <a:pt x="340707" y="3788177"/>
                </a:cubicBezTo>
                <a:cubicBezTo>
                  <a:pt x="340592" y="3791719"/>
                  <a:pt x="340476" y="3795261"/>
                  <a:pt x="340361" y="3798803"/>
                </a:cubicBezTo>
                <a:cubicBezTo>
                  <a:pt x="340121" y="3812119"/>
                  <a:pt x="339882" y="3825434"/>
                  <a:pt x="339642" y="3838750"/>
                </a:cubicBezTo>
                <a:cubicBezTo>
                  <a:pt x="337363" y="3949044"/>
                  <a:pt x="361794" y="3960437"/>
                  <a:pt x="360295" y="4015196"/>
                </a:cubicBezTo>
                <a:lnTo>
                  <a:pt x="339043" y="4052778"/>
                </a:lnTo>
                <a:lnTo>
                  <a:pt x="339343" y="4096257"/>
                </a:lnTo>
                <a:cubicBezTo>
                  <a:pt x="362058" y="4159145"/>
                  <a:pt x="332404" y="4250479"/>
                  <a:pt x="340786" y="4321136"/>
                </a:cubicBezTo>
                <a:cubicBezTo>
                  <a:pt x="341421" y="4376624"/>
                  <a:pt x="344189" y="4407708"/>
                  <a:pt x="343158" y="4429174"/>
                </a:cubicBezTo>
                <a:cubicBezTo>
                  <a:pt x="340948" y="4436304"/>
                  <a:pt x="337887" y="4443121"/>
                  <a:pt x="334599" y="4449938"/>
                </a:cubicBezTo>
                <a:lnTo>
                  <a:pt x="332890" y="4453515"/>
                </a:lnTo>
                <a:lnTo>
                  <a:pt x="331105" y="4467941"/>
                </a:lnTo>
                <a:lnTo>
                  <a:pt x="324289" y="4471861"/>
                </a:lnTo>
                <a:lnTo>
                  <a:pt x="317079" y="4493468"/>
                </a:lnTo>
                <a:cubicBezTo>
                  <a:pt x="315353" y="4501584"/>
                  <a:pt x="314639" y="4510343"/>
                  <a:pt x="315557" y="4520067"/>
                </a:cubicBezTo>
                <a:cubicBezTo>
                  <a:pt x="315451" y="4525669"/>
                  <a:pt x="315346" y="4531270"/>
                  <a:pt x="315240" y="4536872"/>
                </a:cubicBezTo>
                <a:lnTo>
                  <a:pt x="316200" y="4538297"/>
                </a:lnTo>
                <a:cubicBezTo>
                  <a:pt x="316738" y="4541182"/>
                  <a:pt x="316785" y="4544563"/>
                  <a:pt x="317507" y="4547582"/>
                </a:cubicBezTo>
                <a:cubicBezTo>
                  <a:pt x="322716" y="4552468"/>
                  <a:pt x="324912" y="4582137"/>
                  <a:pt x="323078" y="4592102"/>
                </a:cubicBezTo>
                <a:cubicBezTo>
                  <a:pt x="314597" y="4619728"/>
                  <a:pt x="334923" y="4645745"/>
                  <a:pt x="328722" y="4667914"/>
                </a:cubicBezTo>
                <a:cubicBezTo>
                  <a:pt x="330810" y="4685069"/>
                  <a:pt x="333803" y="4690356"/>
                  <a:pt x="335597" y="4695035"/>
                </a:cubicBezTo>
                <a:lnTo>
                  <a:pt x="339485" y="4695979"/>
                </a:lnTo>
                <a:lnTo>
                  <a:pt x="341089" y="4704268"/>
                </a:lnTo>
                <a:lnTo>
                  <a:pt x="342177" y="4706060"/>
                </a:lnTo>
                <a:cubicBezTo>
                  <a:pt x="344268" y="4709474"/>
                  <a:pt x="346234" y="4712931"/>
                  <a:pt x="347751" y="4716754"/>
                </a:cubicBezTo>
                <a:lnTo>
                  <a:pt x="344125" y="4764669"/>
                </a:lnTo>
                <a:lnTo>
                  <a:pt x="340188" y="4779386"/>
                </a:lnTo>
                <a:lnTo>
                  <a:pt x="335146" y="4787491"/>
                </a:lnTo>
                <a:lnTo>
                  <a:pt x="319124" y="4843514"/>
                </a:lnTo>
                <a:lnTo>
                  <a:pt x="305956" y="4881505"/>
                </a:lnTo>
                <a:lnTo>
                  <a:pt x="301062" y="4889332"/>
                </a:lnTo>
                <a:lnTo>
                  <a:pt x="302141" y="4899400"/>
                </a:lnTo>
                <a:cubicBezTo>
                  <a:pt x="302767" y="4900706"/>
                  <a:pt x="303536" y="4901803"/>
                  <a:pt x="304424" y="4902664"/>
                </a:cubicBezTo>
                <a:lnTo>
                  <a:pt x="293123" y="4932769"/>
                </a:lnTo>
                <a:lnTo>
                  <a:pt x="292275" y="4936482"/>
                </a:lnTo>
                <a:lnTo>
                  <a:pt x="288304" y="4962325"/>
                </a:lnTo>
                <a:cubicBezTo>
                  <a:pt x="288009" y="4988948"/>
                  <a:pt x="287715" y="5015570"/>
                  <a:pt x="287420" y="5042193"/>
                </a:cubicBezTo>
                <a:cubicBezTo>
                  <a:pt x="295373" y="5039737"/>
                  <a:pt x="281659" y="5060438"/>
                  <a:pt x="287020" y="5065655"/>
                </a:cubicBezTo>
                <a:cubicBezTo>
                  <a:pt x="291675" y="5068928"/>
                  <a:pt x="288601" y="5075970"/>
                  <a:pt x="288488" y="5082216"/>
                </a:cubicBezTo>
                <a:cubicBezTo>
                  <a:pt x="292282" y="5088207"/>
                  <a:pt x="287008" y="5117775"/>
                  <a:pt x="282763" y="5127114"/>
                </a:cubicBezTo>
                <a:cubicBezTo>
                  <a:pt x="267723" y="5152218"/>
                  <a:pt x="280799" y="5182399"/>
                  <a:pt x="269316" y="5202682"/>
                </a:cubicBezTo>
                <a:cubicBezTo>
                  <a:pt x="267050" y="5219969"/>
                  <a:pt x="268614" y="5225841"/>
                  <a:pt x="269174" y="5230835"/>
                </a:cubicBezTo>
                <a:lnTo>
                  <a:pt x="272679" y="5232660"/>
                </a:lnTo>
                <a:lnTo>
                  <a:pt x="272160" y="5241150"/>
                </a:lnTo>
                <a:lnTo>
                  <a:pt x="272760" y="5243156"/>
                </a:lnTo>
                <a:cubicBezTo>
                  <a:pt x="273922" y="5246984"/>
                  <a:pt x="274952" y="5250824"/>
                  <a:pt x="275462" y="5254919"/>
                </a:cubicBezTo>
                <a:cubicBezTo>
                  <a:pt x="258407" y="5258851"/>
                  <a:pt x="276976" y="5290392"/>
                  <a:pt x="262897" y="5286259"/>
                </a:cubicBezTo>
                <a:cubicBezTo>
                  <a:pt x="262724" y="5309439"/>
                  <a:pt x="239612" y="5337531"/>
                  <a:pt x="252761" y="5357801"/>
                </a:cubicBezTo>
                <a:cubicBezTo>
                  <a:pt x="248775" y="5392256"/>
                  <a:pt x="247799" y="5423412"/>
                  <a:pt x="242360" y="5460080"/>
                </a:cubicBezTo>
                <a:cubicBezTo>
                  <a:pt x="232632" y="5488478"/>
                  <a:pt x="242025" y="5519143"/>
                  <a:pt x="229880" y="5539714"/>
                </a:cubicBezTo>
                <a:cubicBezTo>
                  <a:pt x="230558" y="5572454"/>
                  <a:pt x="222150" y="5613340"/>
                  <a:pt x="204283" y="5639080"/>
                </a:cubicBezTo>
                <a:cubicBezTo>
                  <a:pt x="201596" y="5674226"/>
                  <a:pt x="191051" y="5680198"/>
                  <a:pt x="198948" y="5710958"/>
                </a:cubicBezTo>
                <a:cubicBezTo>
                  <a:pt x="196338" y="5713534"/>
                  <a:pt x="194185" y="5716550"/>
                  <a:pt x="192367" y="5719859"/>
                </a:cubicBezTo>
                <a:lnTo>
                  <a:pt x="188035" y="5729935"/>
                </a:lnTo>
                <a:lnTo>
                  <a:pt x="188428" y="5731182"/>
                </a:lnTo>
                <a:lnTo>
                  <a:pt x="181635" y="5753538"/>
                </a:lnTo>
                <a:lnTo>
                  <a:pt x="169744" y="5796307"/>
                </a:lnTo>
                <a:lnTo>
                  <a:pt x="170351" y="5796644"/>
                </a:lnTo>
                <a:cubicBezTo>
                  <a:pt x="171558" y="5797954"/>
                  <a:pt x="172173" y="5799948"/>
                  <a:pt x="171559" y="5803435"/>
                </a:cubicBezTo>
                <a:cubicBezTo>
                  <a:pt x="182664" y="5798231"/>
                  <a:pt x="175075" y="5805646"/>
                  <a:pt x="172284" y="5816391"/>
                </a:cubicBezTo>
                <a:cubicBezTo>
                  <a:pt x="188911" y="5810703"/>
                  <a:pt x="174844" y="5841128"/>
                  <a:pt x="182542" y="5846382"/>
                </a:cubicBezTo>
                <a:cubicBezTo>
                  <a:pt x="180118" y="5854404"/>
                  <a:pt x="177856" y="5862781"/>
                  <a:pt x="175877" y="5871336"/>
                </a:cubicBezTo>
                <a:lnTo>
                  <a:pt x="174910" y="5876376"/>
                </a:lnTo>
                <a:lnTo>
                  <a:pt x="175047" y="5876483"/>
                </a:lnTo>
                <a:cubicBezTo>
                  <a:pt x="175167" y="5877594"/>
                  <a:pt x="174973" y="5879257"/>
                  <a:pt x="174335" y="5881814"/>
                </a:cubicBezTo>
                <a:lnTo>
                  <a:pt x="171273" y="5895339"/>
                </a:lnTo>
                <a:cubicBezTo>
                  <a:pt x="171401" y="5896476"/>
                  <a:pt x="171530" y="5897612"/>
                  <a:pt x="171658" y="5898749"/>
                </a:cubicBezTo>
                <a:lnTo>
                  <a:pt x="174658" y="5919558"/>
                </a:lnTo>
                <a:cubicBezTo>
                  <a:pt x="173958" y="5933601"/>
                  <a:pt x="171208" y="5962838"/>
                  <a:pt x="169099" y="5984417"/>
                </a:cubicBezTo>
                <a:cubicBezTo>
                  <a:pt x="162916" y="6005205"/>
                  <a:pt x="164971" y="6025162"/>
                  <a:pt x="162007" y="6049043"/>
                </a:cubicBezTo>
                <a:cubicBezTo>
                  <a:pt x="150795" y="6073830"/>
                  <a:pt x="160091" y="6088483"/>
                  <a:pt x="156875" y="6114000"/>
                </a:cubicBezTo>
                <a:cubicBezTo>
                  <a:pt x="141597" y="6134477"/>
                  <a:pt x="163381" y="6133378"/>
                  <a:pt x="165441" y="6146938"/>
                </a:cubicBezTo>
                <a:lnTo>
                  <a:pt x="165177" y="6150658"/>
                </a:lnTo>
                <a:lnTo>
                  <a:pt x="161772" y="6160011"/>
                </a:lnTo>
                <a:lnTo>
                  <a:pt x="160051" y="6163393"/>
                </a:lnTo>
                <a:cubicBezTo>
                  <a:pt x="159032" y="6165775"/>
                  <a:pt x="158564" y="6167421"/>
                  <a:pt x="158473" y="6168628"/>
                </a:cubicBezTo>
                <a:cubicBezTo>
                  <a:pt x="158506" y="6168685"/>
                  <a:pt x="158540" y="6168742"/>
                  <a:pt x="158573" y="6168799"/>
                </a:cubicBezTo>
                <a:lnTo>
                  <a:pt x="146463" y="6196671"/>
                </a:lnTo>
                <a:cubicBezTo>
                  <a:pt x="152348" y="6205503"/>
                  <a:pt x="134460" y="6231012"/>
                  <a:pt x="150209" y="6232365"/>
                </a:cubicBezTo>
                <a:cubicBezTo>
                  <a:pt x="145821" y="6242321"/>
                  <a:pt x="137774" y="6246719"/>
                  <a:pt x="148544" y="6246162"/>
                </a:cubicBezTo>
                <a:cubicBezTo>
                  <a:pt x="147378" y="6249522"/>
                  <a:pt x="147566" y="6251866"/>
                  <a:pt x="148403" y="6253754"/>
                </a:cubicBezTo>
                <a:lnTo>
                  <a:pt x="138880" y="6276449"/>
                </a:lnTo>
                <a:cubicBezTo>
                  <a:pt x="138814" y="6277540"/>
                  <a:pt x="138749" y="6278630"/>
                  <a:pt x="138683" y="6279721"/>
                </a:cubicBezTo>
                <a:lnTo>
                  <a:pt x="130721" y="6293675"/>
                </a:lnTo>
                <a:lnTo>
                  <a:pt x="120717" y="6313967"/>
                </a:lnTo>
                <a:cubicBezTo>
                  <a:pt x="120758" y="6314457"/>
                  <a:pt x="120800" y="6314947"/>
                  <a:pt x="120841" y="6315437"/>
                </a:cubicBezTo>
                <a:lnTo>
                  <a:pt x="115208" y="6324024"/>
                </a:lnTo>
                <a:cubicBezTo>
                  <a:pt x="113007" y="6326672"/>
                  <a:pt x="103991" y="6364381"/>
                  <a:pt x="101217" y="6365923"/>
                </a:cubicBezTo>
                <a:lnTo>
                  <a:pt x="74946" y="6556817"/>
                </a:lnTo>
                <a:cubicBezTo>
                  <a:pt x="55357" y="6665926"/>
                  <a:pt x="35695" y="6744075"/>
                  <a:pt x="16001" y="6808678"/>
                </a:cubicBezTo>
                <a:lnTo>
                  <a:pt x="0" y="6858000"/>
                </a:lnTo>
                <a:lnTo>
                  <a:pt x="5734864" y="6858000"/>
                </a:lnTo>
                <a:lnTo>
                  <a:pt x="5734864" y="0"/>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1AFD952-FD8F-BBAB-23BB-1634C2D5483F}"/>
              </a:ext>
            </a:extLst>
          </p:cNvPr>
          <p:cNvSpPr>
            <a:spLocks noGrp="1"/>
          </p:cNvSpPr>
          <p:nvPr>
            <p:ph type="title"/>
          </p:nvPr>
        </p:nvSpPr>
        <p:spPr>
          <a:xfrm>
            <a:off x="773408" y="992094"/>
            <a:ext cx="3616913" cy="2795160"/>
          </a:xfrm>
        </p:spPr>
        <p:txBody>
          <a:bodyPr vert="horz" lIns="91440" tIns="45720" rIns="91440" bIns="45720" rtlCol="0" anchor="b">
            <a:normAutofit/>
          </a:bodyPr>
          <a:lstStyle/>
          <a:p>
            <a:pPr algn="ctr"/>
            <a:r>
              <a:rPr lang="en-US" b="1" kern="1200">
                <a:solidFill>
                  <a:schemeClr val="tx1"/>
                </a:solidFill>
                <a:latin typeface="+mj-lt"/>
                <a:ea typeface="+mj-ea"/>
                <a:cs typeface="+mj-cs"/>
              </a:rPr>
              <a:t>RESULTS</a:t>
            </a:r>
          </a:p>
        </p:txBody>
      </p:sp>
      <p:pic>
        <p:nvPicPr>
          <p:cNvPr id="7" name="Picture 6" descr="A collage of images&#10;&#10;AI-generated content may be incorrect.">
            <a:extLst>
              <a:ext uri="{FF2B5EF4-FFF2-40B4-BE49-F238E27FC236}">
                <a16:creationId xmlns:a16="http://schemas.microsoft.com/office/drawing/2014/main" id="{91AC025E-E0F1-1E0F-43A0-B239334FB4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80325" y="578738"/>
            <a:ext cx="4139500" cy="5670549"/>
          </a:xfrm>
          <a:prstGeom prst="rect">
            <a:avLst/>
          </a:prstGeom>
        </p:spPr>
      </p:pic>
    </p:spTree>
    <p:extLst>
      <p:ext uri="{BB962C8B-B14F-4D97-AF65-F5344CB8AC3E}">
        <p14:creationId xmlns:p14="http://schemas.microsoft.com/office/powerpoint/2010/main" val="36497165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ABE62B8-FA94-B9D0-662F-BBD045F7B963}"/>
              </a:ext>
            </a:extLst>
          </p:cNvPr>
          <p:cNvSpPr>
            <a:spLocks noGrp="1"/>
          </p:cNvSpPr>
          <p:nvPr>
            <p:ph type="title"/>
          </p:nvPr>
        </p:nvSpPr>
        <p:spPr>
          <a:xfrm>
            <a:off x="1371597" y="348865"/>
            <a:ext cx="10044023" cy="877729"/>
          </a:xfrm>
        </p:spPr>
        <p:txBody>
          <a:bodyPr anchor="ctr">
            <a:normAutofit/>
          </a:bodyPr>
          <a:lstStyle/>
          <a:p>
            <a:r>
              <a:rPr lang="en-US" sz="4000" b="1">
                <a:solidFill>
                  <a:srgbClr val="FFFFFF"/>
                </a:solidFill>
              </a:rPr>
              <a:t>DISCUSSION</a:t>
            </a:r>
          </a:p>
        </p:txBody>
      </p:sp>
      <p:sp>
        <p:nvSpPr>
          <p:cNvPr id="5" name="Freeform: Shape 4">
            <a:extLst>
              <a:ext uri="{FF2B5EF4-FFF2-40B4-BE49-F238E27FC236}">
                <a16:creationId xmlns:a16="http://schemas.microsoft.com/office/drawing/2014/main" id="{DA735945-4DB2-B0E8-FB3D-40A62615A507}"/>
              </a:ext>
            </a:extLst>
          </p:cNvPr>
          <p:cNvSpPr/>
          <p:nvPr/>
        </p:nvSpPr>
        <p:spPr>
          <a:xfrm>
            <a:off x="644056" y="2112579"/>
            <a:ext cx="9288654" cy="1886762"/>
          </a:xfrm>
          <a:custGeom>
            <a:avLst/>
            <a:gdLst>
              <a:gd name="connsiteX0" fmla="*/ 0 w 9288654"/>
              <a:gd name="connsiteY0" fmla="*/ 188676 h 1886762"/>
              <a:gd name="connsiteX1" fmla="*/ 188676 w 9288654"/>
              <a:gd name="connsiteY1" fmla="*/ 0 h 1886762"/>
              <a:gd name="connsiteX2" fmla="*/ 9099978 w 9288654"/>
              <a:gd name="connsiteY2" fmla="*/ 0 h 1886762"/>
              <a:gd name="connsiteX3" fmla="*/ 9288654 w 9288654"/>
              <a:gd name="connsiteY3" fmla="*/ 188676 h 1886762"/>
              <a:gd name="connsiteX4" fmla="*/ 9288654 w 9288654"/>
              <a:gd name="connsiteY4" fmla="*/ 1698086 h 1886762"/>
              <a:gd name="connsiteX5" fmla="*/ 9099978 w 9288654"/>
              <a:gd name="connsiteY5" fmla="*/ 1886762 h 1886762"/>
              <a:gd name="connsiteX6" fmla="*/ 188676 w 9288654"/>
              <a:gd name="connsiteY6" fmla="*/ 1886762 h 1886762"/>
              <a:gd name="connsiteX7" fmla="*/ 0 w 9288654"/>
              <a:gd name="connsiteY7" fmla="*/ 1698086 h 1886762"/>
              <a:gd name="connsiteX8" fmla="*/ 0 w 9288654"/>
              <a:gd name="connsiteY8" fmla="*/ 188676 h 188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8654" h="1886762">
                <a:moveTo>
                  <a:pt x="0" y="188676"/>
                </a:moveTo>
                <a:cubicBezTo>
                  <a:pt x="0" y="84473"/>
                  <a:pt x="84473" y="0"/>
                  <a:pt x="188676" y="0"/>
                </a:cubicBezTo>
                <a:lnTo>
                  <a:pt x="9099978" y="0"/>
                </a:lnTo>
                <a:cubicBezTo>
                  <a:pt x="9204181" y="0"/>
                  <a:pt x="9288654" y="84473"/>
                  <a:pt x="9288654" y="188676"/>
                </a:cubicBezTo>
                <a:lnTo>
                  <a:pt x="9288654" y="1698086"/>
                </a:lnTo>
                <a:cubicBezTo>
                  <a:pt x="9288654" y="1802289"/>
                  <a:pt x="9204181" y="1886762"/>
                  <a:pt x="9099978" y="1886762"/>
                </a:cubicBezTo>
                <a:lnTo>
                  <a:pt x="188676" y="1886762"/>
                </a:lnTo>
                <a:cubicBezTo>
                  <a:pt x="84473" y="1886762"/>
                  <a:pt x="0" y="1802289"/>
                  <a:pt x="0" y="1698086"/>
                </a:cubicBezTo>
                <a:lnTo>
                  <a:pt x="0" y="188676"/>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80991" tIns="180991" rIns="2020584" bIns="180991" numCol="1" spcCol="1270" anchor="ctr" anchorCtr="0">
            <a:noAutofit/>
          </a:bodyPr>
          <a:lstStyle/>
          <a:p>
            <a:pPr marL="0" lvl="0" indent="0" algn="l" defTabSz="1466850">
              <a:lnSpc>
                <a:spcPct val="90000"/>
              </a:lnSpc>
              <a:spcBef>
                <a:spcPct val="0"/>
              </a:spcBef>
              <a:spcAft>
                <a:spcPct val="35000"/>
              </a:spcAft>
              <a:buNone/>
            </a:pPr>
            <a:r>
              <a:rPr lang="en-US" sz="3300" kern="1200" dirty="0"/>
              <a:t>I used 224×224 resolution instead of 600×600 because I hadn’t researched </a:t>
            </a:r>
            <a:r>
              <a:rPr lang="en-US" sz="3300" kern="1200" dirty="0" err="1"/>
              <a:t>EfficientNet’s</a:t>
            </a:r>
            <a:r>
              <a:rPr lang="en-US" sz="3300" kern="1200" dirty="0"/>
              <a:t> scaling fully at first. </a:t>
            </a:r>
          </a:p>
        </p:txBody>
      </p:sp>
      <p:sp>
        <p:nvSpPr>
          <p:cNvPr id="6" name="Freeform: Shape 5">
            <a:extLst>
              <a:ext uri="{FF2B5EF4-FFF2-40B4-BE49-F238E27FC236}">
                <a16:creationId xmlns:a16="http://schemas.microsoft.com/office/drawing/2014/main" id="{E1D64DBD-D102-B4CC-EB72-2B5F976D75FB}"/>
              </a:ext>
            </a:extLst>
          </p:cNvPr>
          <p:cNvSpPr/>
          <p:nvPr/>
        </p:nvSpPr>
        <p:spPr>
          <a:xfrm>
            <a:off x="2283230" y="4418621"/>
            <a:ext cx="9288654" cy="1886762"/>
          </a:xfrm>
          <a:custGeom>
            <a:avLst/>
            <a:gdLst>
              <a:gd name="connsiteX0" fmla="*/ 0 w 9288654"/>
              <a:gd name="connsiteY0" fmla="*/ 188676 h 1886762"/>
              <a:gd name="connsiteX1" fmla="*/ 188676 w 9288654"/>
              <a:gd name="connsiteY1" fmla="*/ 0 h 1886762"/>
              <a:gd name="connsiteX2" fmla="*/ 9099978 w 9288654"/>
              <a:gd name="connsiteY2" fmla="*/ 0 h 1886762"/>
              <a:gd name="connsiteX3" fmla="*/ 9288654 w 9288654"/>
              <a:gd name="connsiteY3" fmla="*/ 188676 h 1886762"/>
              <a:gd name="connsiteX4" fmla="*/ 9288654 w 9288654"/>
              <a:gd name="connsiteY4" fmla="*/ 1698086 h 1886762"/>
              <a:gd name="connsiteX5" fmla="*/ 9099978 w 9288654"/>
              <a:gd name="connsiteY5" fmla="*/ 1886762 h 1886762"/>
              <a:gd name="connsiteX6" fmla="*/ 188676 w 9288654"/>
              <a:gd name="connsiteY6" fmla="*/ 1886762 h 1886762"/>
              <a:gd name="connsiteX7" fmla="*/ 0 w 9288654"/>
              <a:gd name="connsiteY7" fmla="*/ 1698086 h 1886762"/>
              <a:gd name="connsiteX8" fmla="*/ 0 w 9288654"/>
              <a:gd name="connsiteY8" fmla="*/ 188676 h 188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8654" h="1886762">
                <a:moveTo>
                  <a:pt x="0" y="188676"/>
                </a:moveTo>
                <a:cubicBezTo>
                  <a:pt x="0" y="84473"/>
                  <a:pt x="84473" y="0"/>
                  <a:pt x="188676" y="0"/>
                </a:cubicBezTo>
                <a:lnTo>
                  <a:pt x="9099978" y="0"/>
                </a:lnTo>
                <a:cubicBezTo>
                  <a:pt x="9204181" y="0"/>
                  <a:pt x="9288654" y="84473"/>
                  <a:pt x="9288654" y="188676"/>
                </a:cubicBezTo>
                <a:lnTo>
                  <a:pt x="9288654" y="1698086"/>
                </a:lnTo>
                <a:cubicBezTo>
                  <a:pt x="9288654" y="1802289"/>
                  <a:pt x="9204181" y="1886762"/>
                  <a:pt x="9099978" y="1886762"/>
                </a:cubicBezTo>
                <a:lnTo>
                  <a:pt x="188676" y="1886762"/>
                </a:lnTo>
                <a:cubicBezTo>
                  <a:pt x="84473" y="1886762"/>
                  <a:pt x="0" y="1802289"/>
                  <a:pt x="0" y="1698086"/>
                </a:cubicBezTo>
                <a:lnTo>
                  <a:pt x="0" y="188676"/>
                </a:lnTo>
                <a:close/>
              </a:path>
            </a:pathLst>
          </a:custGeom>
        </p:spPr>
        <p:style>
          <a:lnRef idx="2">
            <a:schemeClr val="lt1">
              <a:hueOff val="0"/>
              <a:satOff val="0"/>
              <a:lumOff val="0"/>
              <a:alphaOff val="0"/>
            </a:schemeClr>
          </a:lnRef>
          <a:fillRef idx="1">
            <a:schemeClr val="accent2">
              <a:hueOff val="6443614"/>
              <a:satOff val="-18493"/>
              <a:lumOff val="-29609"/>
              <a:alphaOff val="0"/>
            </a:schemeClr>
          </a:fillRef>
          <a:effectRef idx="0">
            <a:schemeClr val="accent2">
              <a:hueOff val="6443614"/>
              <a:satOff val="-18493"/>
              <a:lumOff val="-29609"/>
              <a:alphaOff val="0"/>
            </a:schemeClr>
          </a:effectRef>
          <a:fontRef idx="minor">
            <a:schemeClr val="lt1"/>
          </a:fontRef>
        </p:style>
        <p:txBody>
          <a:bodyPr spcFirstLastPara="0" vert="horz" wrap="square" lIns="180991" tIns="180991" rIns="3046561" bIns="180991" numCol="1" spcCol="1270" anchor="ctr" anchorCtr="0">
            <a:noAutofit/>
          </a:bodyPr>
          <a:lstStyle/>
          <a:p>
            <a:pPr marL="0" lvl="0" indent="0" algn="l" defTabSz="1466850">
              <a:lnSpc>
                <a:spcPct val="90000"/>
              </a:lnSpc>
              <a:spcBef>
                <a:spcPct val="0"/>
              </a:spcBef>
              <a:spcAft>
                <a:spcPct val="35000"/>
              </a:spcAft>
              <a:buNone/>
            </a:pPr>
            <a:r>
              <a:rPr lang="en-US" sz="3300" kern="1200" dirty="0"/>
              <a:t>When I tried 600×600 later, it took ~30 minutes per epoch, which was too slow for my setup.</a:t>
            </a:r>
          </a:p>
        </p:txBody>
      </p:sp>
      <p:sp>
        <p:nvSpPr>
          <p:cNvPr id="7" name="Freeform: Shape 6">
            <a:extLst>
              <a:ext uri="{FF2B5EF4-FFF2-40B4-BE49-F238E27FC236}">
                <a16:creationId xmlns:a16="http://schemas.microsoft.com/office/drawing/2014/main" id="{F9BB6723-AF70-9775-B839-2854D509473D}"/>
              </a:ext>
            </a:extLst>
          </p:cNvPr>
          <p:cNvSpPr/>
          <p:nvPr/>
        </p:nvSpPr>
        <p:spPr>
          <a:xfrm>
            <a:off x="8706315" y="3595783"/>
            <a:ext cx="1226395" cy="1226395"/>
          </a:xfrm>
          <a:custGeom>
            <a:avLst/>
            <a:gdLst>
              <a:gd name="connsiteX0" fmla="*/ 0 w 1226395"/>
              <a:gd name="connsiteY0" fmla="*/ 674517 h 1226395"/>
              <a:gd name="connsiteX1" fmla="*/ 275939 w 1226395"/>
              <a:gd name="connsiteY1" fmla="*/ 674517 h 1226395"/>
              <a:gd name="connsiteX2" fmla="*/ 275939 w 1226395"/>
              <a:gd name="connsiteY2" fmla="*/ 0 h 1226395"/>
              <a:gd name="connsiteX3" fmla="*/ 950456 w 1226395"/>
              <a:gd name="connsiteY3" fmla="*/ 0 h 1226395"/>
              <a:gd name="connsiteX4" fmla="*/ 950456 w 1226395"/>
              <a:gd name="connsiteY4" fmla="*/ 674517 h 1226395"/>
              <a:gd name="connsiteX5" fmla="*/ 1226395 w 1226395"/>
              <a:gd name="connsiteY5" fmla="*/ 674517 h 1226395"/>
              <a:gd name="connsiteX6" fmla="*/ 613198 w 1226395"/>
              <a:gd name="connsiteY6" fmla="*/ 1226395 h 1226395"/>
              <a:gd name="connsiteX7" fmla="*/ 0 w 1226395"/>
              <a:gd name="connsiteY7" fmla="*/ 674517 h 1226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26395" h="1226395">
                <a:moveTo>
                  <a:pt x="0" y="674517"/>
                </a:moveTo>
                <a:lnTo>
                  <a:pt x="275939" y="674517"/>
                </a:lnTo>
                <a:lnTo>
                  <a:pt x="275939" y="0"/>
                </a:lnTo>
                <a:lnTo>
                  <a:pt x="950456" y="0"/>
                </a:lnTo>
                <a:lnTo>
                  <a:pt x="950456" y="674517"/>
                </a:lnTo>
                <a:lnTo>
                  <a:pt x="1226395" y="674517"/>
                </a:lnTo>
                <a:lnTo>
                  <a:pt x="613198" y="1226395"/>
                </a:lnTo>
                <a:lnTo>
                  <a:pt x="0" y="674517"/>
                </a:lnTo>
                <a:close/>
              </a:path>
            </a:pathLst>
          </a:custGeom>
        </p:spPr>
        <p:style>
          <a:lnRef idx="2">
            <a:schemeClr val="accent2">
              <a:tint val="40000"/>
              <a:alpha val="90000"/>
              <a:hueOff val="0"/>
              <a:satOff val="0"/>
              <a:lumOff val="0"/>
              <a:alphaOff val="0"/>
            </a:schemeClr>
          </a:lnRef>
          <a:fillRef idx="1">
            <a:schemeClr val="accent2">
              <a:tint val="40000"/>
              <a:alpha val="90000"/>
              <a:hueOff val="0"/>
              <a:satOff val="0"/>
              <a:lumOff val="0"/>
              <a:alphaOff val="0"/>
            </a:schemeClr>
          </a:fillRef>
          <a:effectRef idx="0">
            <a:schemeClr val="accent2">
              <a:tint val="40000"/>
              <a:alpha val="90000"/>
              <a:hueOff val="0"/>
              <a:satOff val="0"/>
              <a:lumOff val="0"/>
              <a:alphaOff val="0"/>
            </a:schemeClr>
          </a:effectRef>
          <a:fontRef idx="minor">
            <a:schemeClr val="dk1">
              <a:hueOff val="0"/>
              <a:satOff val="0"/>
              <a:lumOff val="0"/>
              <a:alphaOff val="0"/>
            </a:schemeClr>
          </a:fontRef>
        </p:style>
        <p:txBody>
          <a:bodyPr spcFirstLastPara="0" vert="horz" wrap="square" lIns="321659" tIns="45720" rIns="321659" bIns="349253" numCol="1" spcCol="1270" anchor="ctr" anchorCtr="0">
            <a:noAutofit/>
          </a:bodyPr>
          <a:lstStyle/>
          <a:p>
            <a:pPr marL="0" lvl="0" indent="0" algn="ctr" defTabSz="1600200">
              <a:lnSpc>
                <a:spcPct val="90000"/>
              </a:lnSpc>
              <a:spcBef>
                <a:spcPct val="0"/>
              </a:spcBef>
              <a:spcAft>
                <a:spcPct val="35000"/>
              </a:spcAft>
              <a:buNone/>
            </a:pPr>
            <a:endParaRPr lang="en-US" sz="3600" kern="1200"/>
          </a:p>
        </p:txBody>
      </p:sp>
    </p:spTree>
    <p:extLst>
      <p:ext uri="{BB962C8B-B14F-4D97-AF65-F5344CB8AC3E}">
        <p14:creationId xmlns:p14="http://schemas.microsoft.com/office/powerpoint/2010/main" val="108886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75DA6-7970-E875-55E5-03CD7789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C7F1C9-D3D8-E4D9-E4B3-F719AEAED2F5}"/>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2F28C4DA-7086-E771-98B5-479B69F241D4}"/>
              </a:ext>
            </a:extLst>
          </p:cNvPr>
          <p:cNvSpPr>
            <a:spLocks noGrp="1"/>
          </p:cNvSpPr>
          <p:nvPr>
            <p:ph idx="1"/>
          </p:nvPr>
        </p:nvSpPr>
        <p:spPr/>
        <p:txBody>
          <a:bodyPr>
            <a:normAutofit/>
          </a:bodyPr>
          <a:lstStyle/>
          <a:p>
            <a:pPr marL="457200" indent="-457200">
              <a:lnSpc>
                <a:spcPct val="115000"/>
              </a:lnSpc>
              <a:spcAft>
                <a:spcPts val="800"/>
              </a:spcAft>
              <a:buNone/>
            </a:pPr>
            <a:r>
              <a:rPr lang="en-US" sz="1800" kern="100" dirty="0">
                <a:latin typeface="Aptos" panose="020B0004020202020204" pitchFamily="34" charset="0"/>
                <a:cs typeface="Times New Roman" panose="02020603050405020304" pitchFamily="18" charset="0"/>
              </a:rPr>
              <a:t>Ahmed, R. (n.d.). </a:t>
            </a:r>
            <a:r>
              <a:rPr lang="en-US" sz="1800" i="1" kern="100" dirty="0">
                <a:latin typeface="Aptos" panose="020B0004020202020204" pitchFamily="34" charset="0"/>
                <a:cs typeface="Times New Roman" panose="02020603050405020304" pitchFamily="18" charset="0"/>
              </a:rPr>
              <a:t>What is ImageNet? </a:t>
            </a:r>
            <a:r>
              <a:rPr lang="en-US" sz="1800" kern="100" dirty="0">
                <a:latin typeface="Aptos" panose="020B0004020202020204" pitchFamily="34" charset="0"/>
                <a:cs typeface="Times New Roman" panose="02020603050405020304" pitchFamily="18" charset="0"/>
              </a:rPr>
              <a:t>[Video]. YouTube. </a:t>
            </a:r>
            <a:r>
              <a:rPr lang="en-US" sz="1800" kern="100" dirty="0">
                <a:latin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https://youtu.be/gogV2wKKF_8</a:t>
            </a:r>
            <a:endParaRPr lang="en-US" sz="1800" kern="100" dirty="0">
              <a:latin typeface="Aptos" panose="020B0004020202020204" pitchFamily="34" charset="0"/>
              <a:cs typeface="Times New Roman" panose="02020603050405020304" pitchFamily="18" charset="0"/>
            </a:endParaRPr>
          </a:p>
          <a:p>
            <a:pPr marL="457200" indent="-457200">
              <a:lnSpc>
                <a:spcPct val="115000"/>
              </a:lnSpc>
              <a:spcAft>
                <a:spcPts val="800"/>
              </a:spcAft>
              <a:buNone/>
            </a:pPr>
            <a:r>
              <a:rPr lang="en-US" sz="1800" kern="100" dirty="0">
                <a:latin typeface="Aptos" panose="020B0004020202020204" pitchFamily="34" charset="0"/>
                <a:cs typeface="Times New Roman" panose="02020603050405020304" pitchFamily="18" charset="0"/>
              </a:rPr>
              <a:t>ImageNet. (n.d.). </a:t>
            </a:r>
            <a:r>
              <a:rPr lang="en-US" sz="1800" i="1" kern="100" dirty="0">
                <a:latin typeface="Aptos" panose="020B0004020202020204" pitchFamily="34" charset="0"/>
                <a:cs typeface="Times New Roman" panose="02020603050405020304" pitchFamily="18" charset="0"/>
              </a:rPr>
              <a:t>Download ImageNet data</a:t>
            </a:r>
            <a:r>
              <a:rPr lang="en-US" sz="1800" kern="100" dirty="0">
                <a:latin typeface="Aptos" panose="020B0004020202020204" pitchFamily="34" charset="0"/>
                <a:cs typeface="Times New Roman" panose="02020603050405020304" pitchFamily="18" charset="0"/>
              </a:rPr>
              <a:t>. Retrieved June 1, 2025, from </a:t>
            </a:r>
            <a:r>
              <a:rPr lang="en-US" sz="1800" kern="100" dirty="0">
                <a:latin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https://www.image-net.org/download.php</a:t>
            </a:r>
            <a:endParaRPr lang="en-US" sz="1800" kern="100" dirty="0">
              <a:latin typeface="Aptos" panose="020B0004020202020204" pitchFamily="34" charset="0"/>
              <a:cs typeface="Times New Roman" panose="02020603050405020304" pitchFamily="18" charset="0"/>
            </a:endParaRPr>
          </a:p>
          <a:p>
            <a:pPr marL="457200" marR="0" indent="-45720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Khanna, C. (2021, January 1).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CIFAR-100: Pre-processing for image recognition task</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Towards Data Science.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4"/>
              </a:rPr>
              <a:t>https://towardsdatascience.com/cifar-100-pre-processing-for-image-recognition-task-68015b43d658/</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457200" marR="0" indent="-457200">
              <a:lnSpc>
                <a:spcPct val="115000"/>
              </a:lnSpc>
              <a:spcAft>
                <a:spcPts val="800"/>
              </a:spcAft>
              <a:buNone/>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Khanna, C. (2021, March 30). </a:t>
            </a:r>
            <a:r>
              <a:rPr lang="en-US" sz="1800" i="1" kern="100" dirty="0">
                <a:effectLst/>
                <a:latin typeface="Aptos" panose="020B0004020202020204" pitchFamily="34" charset="0"/>
                <a:ea typeface="Aptos" panose="020B0004020202020204" pitchFamily="34" charset="0"/>
                <a:cs typeface="Times New Roman" panose="02020603050405020304" pitchFamily="18" charset="0"/>
              </a:rPr>
              <a:t>CIFAR-100 Transfer Learning using </a:t>
            </a:r>
            <a:r>
              <a:rPr lang="en-US" sz="1800" i="1" kern="100" dirty="0" err="1">
                <a:effectLst/>
                <a:latin typeface="Aptos" panose="020B0004020202020204" pitchFamily="34" charset="0"/>
                <a:ea typeface="Aptos" panose="020B0004020202020204" pitchFamily="34" charset="0"/>
                <a:cs typeface="Times New Roman" panose="02020603050405020304" pitchFamily="18" charset="0"/>
              </a:rPr>
              <a:t>EfficientNet</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Towards Data Science. </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https://towardsdatascience.com/cifar-100-transfer-learning-using-efficientnet-ed3ed7b89af2</a:t>
            </a: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5"/>
              </a:rPr>
              <a:t>/</a:t>
            </a:r>
            <a:endPar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241536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26FE0-B258-B334-0587-4409FD5B5307}"/>
              </a:ext>
            </a:extLst>
          </p:cNvPr>
          <p:cNvSpPr>
            <a:spLocks noGrp="1"/>
          </p:cNvSpPr>
          <p:nvPr>
            <p:ph type="title"/>
          </p:nvPr>
        </p:nvSpPr>
        <p:spPr/>
        <p:txBody>
          <a:bodyPr/>
          <a:lstStyle/>
          <a:p>
            <a:r>
              <a:rPr lang="en-US" b="1" dirty="0"/>
              <a:t>REFERENCES</a:t>
            </a:r>
          </a:p>
        </p:txBody>
      </p:sp>
      <p:sp>
        <p:nvSpPr>
          <p:cNvPr id="3" name="Content Placeholder 2">
            <a:extLst>
              <a:ext uri="{FF2B5EF4-FFF2-40B4-BE49-F238E27FC236}">
                <a16:creationId xmlns:a16="http://schemas.microsoft.com/office/drawing/2014/main" id="{6C8BF39A-FA4D-D086-1340-B235B4D5CDAC}"/>
              </a:ext>
            </a:extLst>
          </p:cNvPr>
          <p:cNvSpPr>
            <a:spLocks noGrp="1"/>
          </p:cNvSpPr>
          <p:nvPr>
            <p:ph idx="1"/>
          </p:nvPr>
        </p:nvSpPr>
        <p:spPr/>
        <p:txBody>
          <a:bodyPr>
            <a:normAutofit/>
          </a:bodyPr>
          <a:lstStyle/>
          <a:p>
            <a:pPr marL="457200" indent="-457200">
              <a:lnSpc>
                <a:spcPct val="115000"/>
              </a:lnSpc>
              <a:spcAft>
                <a:spcPts val="800"/>
              </a:spcAft>
              <a:buNone/>
            </a:pPr>
            <a:r>
              <a:rPr lang="en-US" sz="1800" kern="100" dirty="0" err="1">
                <a:latin typeface="Aptos" panose="020B0004020202020204" pitchFamily="34" charset="0"/>
                <a:cs typeface="Times New Roman" panose="02020603050405020304" pitchFamily="18" charset="0"/>
              </a:rPr>
              <a:t>Krizhevsky</a:t>
            </a:r>
            <a:r>
              <a:rPr lang="en-US" sz="1800" kern="100" dirty="0">
                <a:latin typeface="Aptos" panose="020B0004020202020204" pitchFamily="34" charset="0"/>
                <a:cs typeface="Times New Roman" panose="02020603050405020304" pitchFamily="18" charset="0"/>
              </a:rPr>
              <a:t>, A. (2009). </a:t>
            </a:r>
            <a:r>
              <a:rPr lang="en-US" sz="1800" i="1" kern="100" dirty="0">
                <a:latin typeface="Aptos" panose="020B0004020202020204" pitchFamily="34" charset="0"/>
                <a:cs typeface="Times New Roman" panose="02020603050405020304" pitchFamily="18" charset="0"/>
              </a:rPr>
              <a:t>Learning multiple layers of features from tiny images</a:t>
            </a:r>
            <a:r>
              <a:rPr lang="en-US" sz="1800" kern="100" dirty="0">
                <a:latin typeface="Aptos" panose="020B0004020202020204" pitchFamily="34" charset="0"/>
                <a:cs typeface="Times New Roman" panose="02020603050405020304" pitchFamily="18" charset="0"/>
              </a:rPr>
              <a:t>. University of Toronto. </a:t>
            </a:r>
            <a:r>
              <a:rPr lang="en-US" sz="1800" kern="100" dirty="0">
                <a:latin typeface="Aptos" panose="020B000402020202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https://www.cs.toronto.edu/~kriz/cifar.html</a:t>
            </a:r>
            <a:endParaRPr lang="en-US" sz="1800" kern="100" dirty="0">
              <a:latin typeface="Aptos" panose="020B0004020202020204" pitchFamily="34" charset="0"/>
              <a:cs typeface="Times New Roman" panose="02020603050405020304" pitchFamily="18" charset="0"/>
            </a:endParaRPr>
          </a:p>
          <a:p>
            <a:pPr marL="457200" indent="-457200">
              <a:lnSpc>
                <a:spcPct val="115000"/>
              </a:lnSpc>
              <a:spcAft>
                <a:spcPts val="800"/>
              </a:spcAft>
              <a:buNone/>
            </a:pPr>
            <a:r>
              <a:rPr lang="en-US" sz="1800" kern="100" dirty="0">
                <a:latin typeface="Aptos" panose="020B0004020202020204" pitchFamily="34" charset="0"/>
                <a:cs typeface="Times New Roman" panose="02020603050405020304" pitchFamily="18" charset="0"/>
              </a:rPr>
              <a:t>Shorten, C. [Connor Shorten]. (2020, April 8). </a:t>
            </a:r>
            <a:r>
              <a:rPr lang="en-US" sz="1800" i="1" kern="100" dirty="0" err="1">
                <a:latin typeface="Aptos" panose="020B0004020202020204" pitchFamily="34" charset="0"/>
                <a:cs typeface="Times New Roman" panose="02020603050405020304" pitchFamily="18" charset="0"/>
              </a:rPr>
              <a:t>EfficientNet</a:t>
            </a:r>
            <a:r>
              <a:rPr lang="en-US" sz="1800" i="1" kern="100" dirty="0">
                <a:latin typeface="Aptos" panose="020B0004020202020204" pitchFamily="34" charset="0"/>
                <a:cs typeface="Times New Roman" panose="02020603050405020304" pitchFamily="18" charset="0"/>
              </a:rPr>
              <a:t> explained! </a:t>
            </a:r>
            <a:r>
              <a:rPr lang="en-US" sz="1800" kern="100" dirty="0">
                <a:latin typeface="Aptos" panose="020B0004020202020204" pitchFamily="34" charset="0"/>
                <a:cs typeface="Times New Roman" panose="02020603050405020304" pitchFamily="18" charset="0"/>
              </a:rPr>
              <a:t>[Video]. YouTube. </a:t>
            </a:r>
            <a:r>
              <a:rPr lang="en-US" sz="1800" kern="100" dirty="0">
                <a:latin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https://youtu.be/3svIm5UC94I</a:t>
            </a:r>
            <a:endParaRPr lang="en-US" sz="1800" kern="100" dirty="0">
              <a:latin typeface="Aptos" panose="020B0004020202020204" pitchFamily="34" charset="0"/>
              <a:cs typeface="Times New Roman" panose="02020603050405020304" pitchFamily="18" charset="0"/>
            </a:endParaRPr>
          </a:p>
          <a:p>
            <a:pPr marL="457200" indent="-457200">
              <a:lnSpc>
                <a:spcPct val="135000"/>
              </a:lnSpc>
              <a:spcAft>
                <a:spcPts val="800"/>
              </a:spcAft>
              <a:buNone/>
            </a:pPr>
            <a:r>
              <a:rPr lang="en-US" sz="1800" kern="100" dirty="0">
                <a:latin typeface="Aptos" panose="020B0004020202020204" pitchFamily="34" charset="0"/>
                <a:cs typeface="Times New Roman" panose="02020603050405020304" pitchFamily="18" charset="0"/>
              </a:rPr>
              <a:t>Tan, M., &amp; Le, Q. (2019, May). </a:t>
            </a:r>
            <a:r>
              <a:rPr lang="en-US" sz="1800" kern="100" dirty="0" err="1">
                <a:latin typeface="Aptos" panose="020B0004020202020204" pitchFamily="34" charset="0"/>
                <a:cs typeface="Times New Roman" panose="02020603050405020304" pitchFamily="18" charset="0"/>
              </a:rPr>
              <a:t>Efficientnet</a:t>
            </a:r>
            <a:r>
              <a:rPr lang="en-US" sz="1800" kern="100" dirty="0">
                <a:latin typeface="Aptos" panose="020B0004020202020204" pitchFamily="34" charset="0"/>
                <a:cs typeface="Times New Roman" panose="02020603050405020304" pitchFamily="18" charset="0"/>
              </a:rPr>
              <a:t>: Rethinking model scaling for convolutional neural networks. In </a:t>
            </a:r>
            <a:r>
              <a:rPr lang="en-US" sz="1800" i="1" kern="100" dirty="0">
                <a:latin typeface="Aptos" panose="020B0004020202020204" pitchFamily="34" charset="0"/>
                <a:cs typeface="Times New Roman" panose="02020603050405020304" pitchFamily="18" charset="0"/>
              </a:rPr>
              <a:t>International conference on machine learning </a:t>
            </a:r>
            <a:r>
              <a:rPr lang="en-US" sz="1800" kern="100" dirty="0">
                <a:latin typeface="Aptos" panose="020B0004020202020204" pitchFamily="34" charset="0"/>
                <a:cs typeface="Times New Roman" panose="02020603050405020304" pitchFamily="18" charset="0"/>
              </a:rPr>
              <a:t>(pp. 6105-6114). PMLR.</a:t>
            </a:r>
          </a:p>
          <a:p>
            <a:pPr marL="0" indent="0">
              <a:lnSpc>
                <a:spcPct val="115000"/>
              </a:lnSpc>
              <a:spcAft>
                <a:spcPts val="800"/>
              </a:spcAft>
              <a:buNone/>
            </a:pPr>
            <a:endParaRPr lang="en-US" sz="1800" kern="100" dirty="0">
              <a:latin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934699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og Breed Classification using Deep Learning: a hands-on approach | by  Kirill Panarin | Towards Data Science">
            <a:extLst>
              <a:ext uri="{FF2B5EF4-FFF2-40B4-BE49-F238E27FC236}">
                <a16:creationId xmlns:a16="http://schemas.microsoft.com/office/drawing/2014/main" id="{7F0D3554-2A22-7032-D543-AA4252C1D54E}"/>
              </a:ext>
            </a:extLst>
          </p:cNvPr>
          <p:cNvPicPr>
            <a:picLocks noGrp="1" noRot="1" noChangeAspect="1" noMove="1" noResize="1" noEditPoints="1" noAdjustHandles="1" noChangeArrowheads="1" noChangeShapeType="1" noCrop="1"/>
          </p:cNvPicPr>
          <p:nvPr/>
        </p:nvPicPr>
        <p:blipFill>
          <a:blip r:embed="rId2">
            <a:alphaModFix amt="5000"/>
            <a:extLst>
              <a:ext uri="{BEBA8EAE-BF5A-486C-A8C5-ECC9F3942E4B}">
                <a14:imgProps xmlns:a14="http://schemas.microsoft.com/office/drawing/2010/main">
                  <a14:imgLayer r:embed="rId3">
                    <a14:imgEffect>
                      <a14:saturation sat="400000"/>
                    </a14:imgEffect>
                  </a14:imgLayer>
                </a14:imgProps>
              </a:ext>
            </a:extLst>
          </a:blip>
          <a:stretch>
            <a:fillRect/>
          </a:stretch>
        </p:blipFill>
        <p:spPr>
          <a:xfrm>
            <a:off x="1" y="0"/>
            <a:ext cx="12191999" cy="6858000"/>
          </a:xfrm>
          <a:prstGeom prst="rect">
            <a:avLst/>
          </a:prstGeom>
        </p:spPr>
      </p:pic>
      <p:sp>
        <p:nvSpPr>
          <p:cNvPr id="2" name="Title 1">
            <a:extLst>
              <a:ext uri="{FF2B5EF4-FFF2-40B4-BE49-F238E27FC236}">
                <a16:creationId xmlns:a16="http://schemas.microsoft.com/office/drawing/2014/main" id="{E88A2F54-5149-417E-554D-F1B79A442077}"/>
              </a:ext>
            </a:extLst>
          </p:cNvPr>
          <p:cNvSpPr>
            <a:spLocks noGrp="1"/>
          </p:cNvSpPr>
          <p:nvPr>
            <p:ph type="title"/>
          </p:nvPr>
        </p:nvSpPr>
        <p:spPr/>
        <p:txBody>
          <a:bodyPr/>
          <a:lstStyle/>
          <a:p>
            <a:r>
              <a:rPr lang="en-US" b="1" dirty="0"/>
              <a:t>BACKGROUND ON THE DATASET</a:t>
            </a:r>
          </a:p>
        </p:txBody>
      </p:sp>
      <p:sp>
        <p:nvSpPr>
          <p:cNvPr id="3" name="TextBox 2">
            <a:extLst>
              <a:ext uri="{FF2B5EF4-FFF2-40B4-BE49-F238E27FC236}">
                <a16:creationId xmlns:a16="http://schemas.microsoft.com/office/drawing/2014/main" id="{53C5AACA-ECD8-9F62-4C66-4974C61E0A5B}"/>
              </a:ext>
            </a:extLst>
          </p:cNvPr>
          <p:cNvSpPr txBox="1"/>
          <p:nvPr/>
        </p:nvSpPr>
        <p:spPr>
          <a:xfrm>
            <a:off x="386862" y="2211540"/>
            <a:ext cx="11500339" cy="646331"/>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CIFAR-100 is a labeled subset of 80 million tiny images dataset where CIFAR stands for Canadian Institute For Advanced Research. </a:t>
            </a:r>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04EC28F-4A46-CC28-F724-5C84081E4F80}"/>
                  </a:ext>
                </a:extLst>
              </p:cNvPr>
              <p:cNvSpPr txBox="1"/>
              <p:nvPr/>
            </p:nvSpPr>
            <p:spPr>
              <a:xfrm>
                <a:off x="386862" y="3378723"/>
                <a:ext cx="10966938" cy="646331"/>
              </a:xfrm>
              <a:prstGeom prst="rect">
                <a:avLst/>
              </a:prstGeom>
              <a:noFill/>
            </p:spPr>
            <p:txBody>
              <a:bodyPr wrap="square" rtlCol="0">
                <a:spAutoFit/>
              </a:bodyPr>
              <a:lstStyle/>
              <a:p>
                <a:r>
                  <a:rPr lang="en-US" sz="1800" dirty="0">
                    <a:effectLst/>
                    <a:latin typeface="Aptos" panose="020B0004020202020204" pitchFamily="34" charset="0"/>
                    <a:ea typeface="Aptos" panose="020B0004020202020204" pitchFamily="34" charset="0"/>
                    <a:cs typeface="Times New Roman" panose="02020603050405020304" pitchFamily="18" charset="0"/>
                  </a:rPr>
                  <a:t>The dataset consists of 60000 colored images (50000 training and 10000 test) of </a:t>
                </a:r>
                <a14:m>
                  <m:oMath xmlns:m="http://schemas.openxmlformats.org/officeDocument/2006/math">
                    <m:r>
                      <a:rPr lang="en-US" sz="1800" i="1">
                        <a:effectLst/>
                        <a:latin typeface="Cambria Math" panose="02040503050406030204" pitchFamily="18" charset="0"/>
                        <a:ea typeface="Aptos" panose="020B0004020202020204" pitchFamily="34" charset="0"/>
                        <a:cs typeface="Times New Roman" panose="02020603050405020304" pitchFamily="18" charset="0"/>
                      </a:rPr>
                      <m:t>32 ×32</m:t>
                    </m:r>
                  </m:oMath>
                </a14:m>
                <a:r>
                  <a:rPr lang="en-US" sz="1800" dirty="0">
                    <a:effectLst/>
                    <a:latin typeface="Aptos" panose="020B0004020202020204" pitchFamily="34" charset="0"/>
                    <a:ea typeface="Times New Roman" panose="02020603050405020304" pitchFamily="18" charset="0"/>
                    <a:cs typeface="Times New Roman" panose="02020603050405020304" pitchFamily="18" charset="0"/>
                  </a:rPr>
                  <a:t> pixels in 100 classes grouped into 20 super classes.</a:t>
                </a:r>
                <a:endParaRPr lang="en-US" dirty="0"/>
              </a:p>
            </p:txBody>
          </p:sp>
        </mc:Choice>
        <mc:Fallback xmlns="">
          <p:sp>
            <p:nvSpPr>
              <p:cNvPr id="5" name="TextBox 4">
                <a:extLst>
                  <a:ext uri="{FF2B5EF4-FFF2-40B4-BE49-F238E27FC236}">
                    <a16:creationId xmlns:a16="http://schemas.microsoft.com/office/drawing/2014/main" id="{A04EC28F-4A46-CC28-F724-5C84081E4F80}"/>
                  </a:ext>
                </a:extLst>
              </p:cNvPr>
              <p:cNvSpPr txBox="1">
                <a:spLocks noRot="1" noChangeAspect="1" noMove="1" noResize="1" noEditPoints="1" noAdjustHandles="1" noChangeArrowheads="1" noChangeShapeType="1" noTextEdit="1"/>
              </p:cNvSpPr>
              <p:nvPr/>
            </p:nvSpPr>
            <p:spPr>
              <a:xfrm>
                <a:off x="386862" y="3378723"/>
                <a:ext cx="10966938" cy="646331"/>
              </a:xfrm>
              <a:prstGeom prst="rect">
                <a:avLst/>
              </a:prstGeom>
              <a:blipFill>
                <a:blip r:embed="rId4"/>
                <a:stretch>
                  <a:fillRect l="-444" t="-3774" r="-333" b="-15094"/>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045402C9-D8E8-2932-FD8E-4FB32EFC49B3}"/>
              </a:ext>
            </a:extLst>
          </p:cNvPr>
          <p:cNvPicPr>
            <a:picLocks noChangeAspect="1"/>
          </p:cNvPicPr>
          <p:nvPr/>
        </p:nvPicPr>
        <p:blipFill>
          <a:blip r:embed="rId5"/>
          <a:stretch>
            <a:fillRect/>
          </a:stretch>
        </p:blipFill>
        <p:spPr>
          <a:xfrm>
            <a:off x="386862" y="4545906"/>
            <a:ext cx="10966938" cy="364199"/>
          </a:xfrm>
          <a:prstGeom prst="rect">
            <a:avLst/>
          </a:prstGeom>
        </p:spPr>
      </p:pic>
      <p:sp>
        <p:nvSpPr>
          <p:cNvPr id="11" name="TextBox 10">
            <a:extLst>
              <a:ext uri="{FF2B5EF4-FFF2-40B4-BE49-F238E27FC236}">
                <a16:creationId xmlns:a16="http://schemas.microsoft.com/office/drawing/2014/main" id="{0D3DA66C-92EA-2F70-2ED3-09AC7BA43049}"/>
              </a:ext>
            </a:extLst>
          </p:cNvPr>
          <p:cNvSpPr txBox="1"/>
          <p:nvPr/>
        </p:nvSpPr>
        <p:spPr>
          <a:xfrm>
            <a:off x="309674" y="5430957"/>
            <a:ext cx="11044126" cy="369332"/>
          </a:xfrm>
          <a:prstGeom prst="rect">
            <a:avLst/>
          </a:prstGeom>
          <a:noFill/>
        </p:spPr>
        <p:txBody>
          <a:bodyPr wrap="square" rtlCol="0">
            <a:spAutoFit/>
          </a:bodyPr>
          <a:lstStyle/>
          <a:p>
            <a:r>
              <a:rPr lang="en-US" sz="1800" kern="100" dirty="0">
                <a:effectLst/>
                <a:latin typeface="Aptos" panose="020B0004020202020204" pitchFamily="34" charset="0"/>
                <a:ea typeface="Aptos" panose="020B0004020202020204" pitchFamily="34" charset="0"/>
                <a:cs typeface="Times New Roman" panose="02020603050405020304" pitchFamily="18" charset="0"/>
              </a:rPr>
              <a:t>It has 100 classes containing 600 images each. There are 500 training images and 100 testing images per class.</a:t>
            </a:r>
          </a:p>
        </p:txBody>
      </p:sp>
    </p:spTree>
    <p:extLst>
      <p:ext uri="{BB962C8B-B14F-4D97-AF65-F5344CB8AC3E}">
        <p14:creationId xmlns:p14="http://schemas.microsoft.com/office/powerpoint/2010/main" val="78415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BD11-AD95-061E-6746-FF7B1E5A4277}"/>
              </a:ext>
            </a:extLst>
          </p:cNvPr>
          <p:cNvSpPr>
            <a:spLocks noGrp="1"/>
          </p:cNvSpPr>
          <p:nvPr>
            <p:ph type="title"/>
          </p:nvPr>
        </p:nvSpPr>
        <p:spPr/>
        <p:txBody>
          <a:bodyPr/>
          <a:lstStyle/>
          <a:p>
            <a:r>
              <a:rPr lang="en-US" b="1" dirty="0"/>
              <a:t>METHODS AND EXPERIMENTS</a:t>
            </a:r>
          </a:p>
        </p:txBody>
      </p:sp>
      <p:sp>
        <p:nvSpPr>
          <p:cNvPr id="3" name="Content Placeholder 2">
            <a:extLst>
              <a:ext uri="{FF2B5EF4-FFF2-40B4-BE49-F238E27FC236}">
                <a16:creationId xmlns:a16="http://schemas.microsoft.com/office/drawing/2014/main" id="{64DC9C4E-A2FF-669F-791D-D89529E1D4E5}"/>
              </a:ext>
            </a:extLst>
          </p:cNvPr>
          <p:cNvSpPr>
            <a:spLocks noGrp="1"/>
          </p:cNvSpPr>
          <p:nvPr>
            <p:ph idx="1"/>
          </p:nvPr>
        </p:nvSpPr>
        <p:spPr/>
        <p:txBody>
          <a:bodyPr>
            <a:normAutofit/>
          </a:bodyPr>
          <a:lstStyle/>
          <a:p>
            <a:pPr>
              <a:lnSpc>
                <a:spcPct val="200000"/>
              </a:lnSpc>
            </a:pPr>
            <a:r>
              <a:rPr lang="en-US" dirty="0"/>
              <a:t>Simple custom built CNN architecture</a:t>
            </a:r>
          </a:p>
          <a:p>
            <a:pPr>
              <a:lnSpc>
                <a:spcPct val="200000"/>
              </a:lnSpc>
            </a:pPr>
            <a:r>
              <a:rPr lang="en-US" dirty="0"/>
              <a:t>Transfer Learning</a:t>
            </a:r>
          </a:p>
          <a:p>
            <a:pPr>
              <a:lnSpc>
                <a:spcPct val="200000"/>
              </a:lnSpc>
            </a:pPr>
            <a:r>
              <a:rPr lang="en-US" dirty="0" err="1"/>
              <a:t>EfficientNet</a:t>
            </a:r>
            <a:r>
              <a:rPr lang="en-US" dirty="0"/>
              <a:t> (Pre-Trained model)</a:t>
            </a:r>
          </a:p>
          <a:p>
            <a:pPr>
              <a:lnSpc>
                <a:spcPct val="200000"/>
              </a:lnSpc>
            </a:pPr>
            <a:r>
              <a:rPr lang="en-US" dirty="0"/>
              <a:t>ImageNet (Dataset)</a:t>
            </a:r>
          </a:p>
        </p:txBody>
      </p:sp>
    </p:spTree>
    <p:extLst>
      <p:ext uri="{BB962C8B-B14F-4D97-AF65-F5344CB8AC3E}">
        <p14:creationId xmlns:p14="http://schemas.microsoft.com/office/powerpoint/2010/main" val="176748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5B16D-E7B1-9658-1854-9189DB5DE046}"/>
              </a:ext>
            </a:extLst>
          </p:cNvPr>
          <p:cNvSpPr>
            <a:spLocks noGrp="1"/>
          </p:cNvSpPr>
          <p:nvPr>
            <p:ph type="title"/>
          </p:nvPr>
        </p:nvSpPr>
        <p:spPr/>
        <p:txBody>
          <a:bodyPr/>
          <a:lstStyle/>
          <a:p>
            <a:r>
              <a:rPr lang="en-US" b="1" dirty="0"/>
              <a:t>SIMPLE CUSTOM BUILT CNN ARCHITECTURE</a:t>
            </a:r>
          </a:p>
        </p:txBody>
      </p:sp>
      <p:pic>
        <p:nvPicPr>
          <p:cNvPr id="5" name="Content Placeholder 4">
            <a:extLst>
              <a:ext uri="{FF2B5EF4-FFF2-40B4-BE49-F238E27FC236}">
                <a16:creationId xmlns:a16="http://schemas.microsoft.com/office/drawing/2014/main" id="{7C87BBB4-8EF6-39F9-4126-39FBCA693B58}"/>
              </a:ext>
            </a:extLst>
          </p:cNvPr>
          <p:cNvPicPr>
            <a:picLocks noGrp="1" noRot="1" noChangeAspect="1" noMove="1" noResize="1" noEditPoints="1" noAdjustHandles="1" noChangeArrowheads="1" noChangeShapeType="1" noCrop="1"/>
          </p:cNvPicPr>
          <p:nvPr>
            <p:ph idx="1"/>
          </p:nvPr>
        </p:nvPicPr>
        <p:blipFill>
          <a:blip r:embed="rId2"/>
          <a:stretch>
            <a:fillRect/>
          </a:stretch>
        </p:blipFill>
        <p:spPr>
          <a:xfrm>
            <a:off x="2695100" y="2222319"/>
            <a:ext cx="6801799" cy="790685"/>
          </a:xfrm>
        </p:spPr>
      </p:pic>
      <p:sp>
        <p:nvSpPr>
          <p:cNvPr id="6" name="TextBox 5">
            <a:extLst>
              <a:ext uri="{FF2B5EF4-FFF2-40B4-BE49-F238E27FC236}">
                <a16:creationId xmlns:a16="http://schemas.microsoft.com/office/drawing/2014/main" id="{EA689D30-8A93-B505-46FC-465310D3CC18}"/>
              </a:ext>
            </a:extLst>
          </p:cNvPr>
          <p:cNvSpPr txBox="1">
            <a:spLocks noGrp="1" noRot="1" noMove="1" noResize="1" noEditPoints="1" noAdjustHandles="1" noChangeArrowheads="1" noChangeShapeType="1"/>
          </p:cNvSpPr>
          <p:nvPr/>
        </p:nvSpPr>
        <p:spPr>
          <a:xfrm>
            <a:off x="5040934" y="1771837"/>
            <a:ext cx="2110129" cy="369332"/>
          </a:xfrm>
          <a:prstGeom prst="rect">
            <a:avLst/>
          </a:prstGeom>
          <a:noFill/>
        </p:spPr>
        <p:txBody>
          <a:bodyPr wrap="none" rtlCol="0">
            <a:spAutoFit/>
          </a:bodyPr>
          <a:lstStyle/>
          <a:p>
            <a:r>
              <a:rPr lang="en-US" dirty="0"/>
              <a:t>Data Augmentation</a:t>
            </a:r>
          </a:p>
        </p:txBody>
      </p:sp>
      <p:grpSp>
        <p:nvGrpSpPr>
          <p:cNvPr id="10" name="Group 9">
            <a:extLst>
              <a:ext uri="{FF2B5EF4-FFF2-40B4-BE49-F238E27FC236}">
                <a16:creationId xmlns:a16="http://schemas.microsoft.com/office/drawing/2014/main" id="{DF5AA5BF-37FF-BF98-346B-9522AB698E5F}"/>
              </a:ext>
            </a:extLst>
          </p:cNvPr>
          <p:cNvGrpSpPr>
            <a:grpSpLocks noGrp="1" noUngrp="1" noRot="1" noMove="1" noResize="1"/>
          </p:cNvGrpSpPr>
          <p:nvPr/>
        </p:nvGrpSpPr>
        <p:grpSpPr>
          <a:xfrm>
            <a:off x="-2" y="3359969"/>
            <a:ext cx="12192000" cy="1661204"/>
            <a:chOff x="-2" y="3359969"/>
            <a:chExt cx="12192000" cy="1661204"/>
          </a:xfrm>
        </p:grpSpPr>
        <p:pic>
          <p:nvPicPr>
            <p:cNvPr id="8" name="Picture 7">
              <a:extLst>
                <a:ext uri="{FF2B5EF4-FFF2-40B4-BE49-F238E27FC236}">
                  <a16:creationId xmlns:a16="http://schemas.microsoft.com/office/drawing/2014/main" id="{298DF6AA-3B29-5BDA-16C1-E2AA25AB12A7}"/>
                </a:ext>
              </a:extLst>
            </p:cNvPr>
            <p:cNvPicPr>
              <a:picLocks noGrp="1" noRot="1" noChangeAspect="1" noMove="1" noResize="1" noEditPoints="1" noAdjustHandles="1" noChangeArrowheads="1" noChangeShapeType="1" noCrop="1"/>
            </p:cNvPicPr>
            <p:nvPr/>
          </p:nvPicPr>
          <p:blipFill>
            <a:blip r:embed="rId3"/>
            <a:stretch>
              <a:fillRect/>
            </a:stretch>
          </p:blipFill>
          <p:spPr>
            <a:xfrm>
              <a:off x="-2" y="3785943"/>
              <a:ext cx="12192000" cy="1235230"/>
            </a:xfrm>
            <a:prstGeom prst="rect">
              <a:avLst/>
            </a:prstGeom>
          </p:spPr>
        </p:pic>
        <p:sp>
          <p:nvSpPr>
            <p:cNvPr id="9" name="TextBox 8">
              <a:extLst>
                <a:ext uri="{FF2B5EF4-FFF2-40B4-BE49-F238E27FC236}">
                  <a16:creationId xmlns:a16="http://schemas.microsoft.com/office/drawing/2014/main" id="{62D20EA9-325B-854B-0B16-2664071112AF}"/>
                </a:ext>
              </a:extLst>
            </p:cNvPr>
            <p:cNvSpPr txBox="1">
              <a:spLocks noGrp="1" noRot="1" noMove="1" noResize="1" noEditPoints="1" noAdjustHandles="1" noChangeArrowheads="1" noChangeShapeType="1"/>
            </p:cNvSpPr>
            <p:nvPr/>
          </p:nvSpPr>
          <p:spPr>
            <a:xfrm>
              <a:off x="4737132" y="3359969"/>
              <a:ext cx="2717732" cy="369332"/>
            </a:xfrm>
            <a:prstGeom prst="rect">
              <a:avLst/>
            </a:prstGeom>
            <a:noFill/>
          </p:spPr>
          <p:txBody>
            <a:bodyPr wrap="none" rtlCol="0">
              <a:spAutoFit/>
            </a:bodyPr>
            <a:lstStyle/>
            <a:p>
              <a:r>
                <a:rPr lang="en-US" dirty="0"/>
                <a:t>Two Convolutional Layers</a:t>
              </a:r>
            </a:p>
          </p:txBody>
        </p:sp>
      </p:grpSp>
      <p:sp>
        <p:nvSpPr>
          <p:cNvPr id="11" name="TextBox 10">
            <a:extLst>
              <a:ext uri="{FF2B5EF4-FFF2-40B4-BE49-F238E27FC236}">
                <a16:creationId xmlns:a16="http://schemas.microsoft.com/office/drawing/2014/main" id="{2EF33461-404F-8484-82F0-41F91C0E3C3C}"/>
              </a:ext>
            </a:extLst>
          </p:cNvPr>
          <p:cNvSpPr txBox="1"/>
          <p:nvPr/>
        </p:nvSpPr>
        <p:spPr>
          <a:xfrm>
            <a:off x="184220" y="5150688"/>
            <a:ext cx="4670766" cy="1477328"/>
          </a:xfrm>
          <a:prstGeom prst="rect">
            <a:avLst/>
          </a:prstGeom>
          <a:noFill/>
        </p:spPr>
        <p:txBody>
          <a:bodyPr wrap="none" rtlCol="0">
            <a:spAutoFit/>
          </a:bodyPr>
          <a:lstStyle/>
          <a:p>
            <a:r>
              <a:rPr lang="en-US" dirty="0"/>
              <a:t>activation='</a:t>
            </a:r>
            <a:r>
              <a:rPr lang="en-US" dirty="0" err="1"/>
              <a:t>softmax</a:t>
            </a:r>
            <a:r>
              <a:rPr lang="en-US" dirty="0"/>
              <a:t>’</a:t>
            </a:r>
          </a:p>
          <a:p>
            <a:r>
              <a:rPr lang="en-US" dirty="0"/>
              <a:t>epochs = 25</a:t>
            </a:r>
          </a:p>
          <a:p>
            <a:r>
              <a:rPr lang="en-US" dirty="0"/>
              <a:t>optimizer = Adam(</a:t>
            </a:r>
            <a:r>
              <a:rPr lang="en-US" dirty="0" err="1"/>
              <a:t>learning_rate</a:t>
            </a:r>
            <a:r>
              <a:rPr lang="en-US" dirty="0"/>
              <a:t>=2.5000e-04),</a:t>
            </a:r>
          </a:p>
          <a:p>
            <a:r>
              <a:rPr lang="en-US" dirty="0"/>
              <a:t>loss = '</a:t>
            </a:r>
            <a:r>
              <a:rPr lang="en-US" dirty="0" err="1"/>
              <a:t>sparse_categorical_crossentropy</a:t>
            </a:r>
            <a:r>
              <a:rPr lang="en-US" dirty="0"/>
              <a:t>',</a:t>
            </a:r>
          </a:p>
          <a:p>
            <a:r>
              <a:rPr lang="en-US" dirty="0"/>
              <a:t>metrics = ['accuracy']</a:t>
            </a:r>
          </a:p>
        </p:txBody>
      </p:sp>
      <p:pic>
        <p:nvPicPr>
          <p:cNvPr id="13" name="Picture 12">
            <a:extLst>
              <a:ext uri="{FF2B5EF4-FFF2-40B4-BE49-F238E27FC236}">
                <a16:creationId xmlns:a16="http://schemas.microsoft.com/office/drawing/2014/main" id="{A51C41F6-928C-1C8D-0AC1-17FF25624ED1}"/>
              </a:ext>
            </a:extLst>
          </p:cNvPr>
          <p:cNvPicPr>
            <a:picLocks noChangeAspect="1"/>
          </p:cNvPicPr>
          <p:nvPr/>
        </p:nvPicPr>
        <p:blipFill>
          <a:blip r:embed="rId4"/>
          <a:stretch>
            <a:fillRect/>
          </a:stretch>
        </p:blipFill>
        <p:spPr>
          <a:xfrm>
            <a:off x="6692361" y="5574983"/>
            <a:ext cx="2934109" cy="628738"/>
          </a:xfrm>
          <a:prstGeom prst="rect">
            <a:avLst/>
          </a:prstGeom>
        </p:spPr>
      </p:pic>
    </p:spTree>
    <p:extLst>
      <p:ext uri="{BB962C8B-B14F-4D97-AF65-F5344CB8AC3E}">
        <p14:creationId xmlns:p14="http://schemas.microsoft.com/office/powerpoint/2010/main" val="465080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390DC-29E9-6878-6168-0964FC2146CC}"/>
              </a:ext>
            </a:extLst>
          </p:cNvPr>
          <p:cNvSpPr>
            <a:spLocks noGrp="1"/>
          </p:cNvSpPr>
          <p:nvPr>
            <p:ph type="title"/>
          </p:nvPr>
        </p:nvSpPr>
        <p:spPr/>
        <p:txBody>
          <a:bodyPr/>
          <a:lstStyle/>
          <a:p>
            <a:r>
              <a:rPr lang="en-US" b="1" dirty="0"/>
              <a:t>TRANSFER LEARNING</a:t>
            </a:r>
          </a:p>
        </p:txBody>
      </p:sp>
      <p:sp>
        <p:nvSpPr>
          <p:cNvPr id="3" name="Content Placeholder 2">
            <a:extLst>
              <a:ext uri="{FF2B5EF4-FFF2-40B4-BE49-F238E27FC236}">
                <a16:creationId xmlns:a16="http://schemas.microsoft.com/office/drawing/2014/main" id="{ED7C0120-E0F6-BE9D-D093-75D22723070B}"/>
              </a:ext>
            </a:extLst>
          </p:cNvPr>
          <p:cNvSpPr>
            <a:spLocks noGrp="1"/>
          </p:cNvSpPr>
          <p:nvPr>
            <p:ph idx="1"/>
          </p:nvPr>
        </p:nvSpPr>
        <p:spPr/>
        <p:txBody>
          <a:bodyPr/>
          <a:lstStyle/>
          <a:p>
            <a:pPr marL="0" indent="0">
              <a:buNone/>
            </a:pPr>
            <a:r>
              <a:rPr lang="en-US" dirty="0"/>
              <a:t>Transfer learning is the improvement of learning in a new task through the transfer of knowledge from a related task that has already been learned.</a:t>
            </a:r>
          </a:p>
          <a:p>
            <a:pPr marL="0" indent="0">
              <a:buNone/>
            </a:pPr>
            <a:endParaRPr lang="en-US" dirty="0"/>
          </a:p>
          <a:p>
            <a:pPr marL="0" indent="0">
              <a:buNone/>
            </a:pPr>
            <a:r>
              <a:rPr lang="en-US" dirty="0"/>
              <a:t>In simple terms, transfer learning is a machine learning technique where a model trained on one task is re-purposed on a second related task.</a:t>
            </a:r>
          </a:p>
        </p:txBody>
      </p:sp>
    </p:spTree>
    <p:extLst>
      <p:ext uri="{BB962C8B-B14F-4D97-AF65-F5344CB8AC3E}">
        <p14:creationId xmlns:p14="http://schemas.microsoft.com/office/powerpoint/2010/main" val="420456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F0F08-97E4-DF33-47A9-4FD34C09E56D}"/>
              </a:ext>
            </a:extLst>
          </p:cNvPr>
          <p:cNvSpPr>
            <a:spLocks noGrp="1"/>
          </p:cNvSpPr>
          <p:nvPr>
            <p:ph type="title"/>
          </p:nvPr>
        </p:nvSpPr>
        <p:spPr/>
        <p:txBody>
          <a:bodyPr/>
          <a:lstStyle/>
          <a:p>
            <a:r>
              <a:rPr lang="en-US" b="1" dirty="0" err="1"/>
              <a:t>EfficientNet</a:t>
            </a:r>
            <a:endParaRPr lang="en-US" b="1" dirty="0"/>
          </a:p>
        </p:txBody>
      </p:sp>
      <p:sp>
        <p:nvSpPr>
          <p:cNvPr id="3" name="Content Placeholder 2">
            <a:extLst>
              <a:ext uri="{FF2B5EF4-FFF2-40B4-BE49-F238E27FC236}">
                <a16:creationId xmlns:a16="http://schemas.microsoft.com/office/drawing/2014/main" id="{B6D72FB0-50DE-563D-ED78-DD1D36431373}"/>
              </a:ext>
            </a:extLst>
          </p:cNvPr>
          <p:cNvSpPr>
            <a:spLocks noGrp="1"/>
          </p:cNvSpPr>
          <p:nvPr>
            <p:ph idx="1"/>
          </p:nvPr>
        </p:nvSpPr>
        <p:spPr/>
        <p:txBody>
          <a:bodyPr/>
          <a:lstStyle/>
          <a:p>
            <a:pPr marL="0" indent="0">
              <a:buNone/>
            </a:pPr>
            <a:r>
              <a:rPr lang="en-US" dirty="0"/>
              <a:t>A technique achieving state-of-the-art image classification accuracy from Google AI research. This technique rethinks the way that we scale convolutional neural networks up.</a:t>
            </a:r>
          </a:p>
          <a:p>
            <a:pPr marL="0" indent="0">
              <a:buNone/>
            </a:pPr>
            <a:endParaRPr lang="en-US" dirty="0"/>
          </a:p>
          <a:p>
            <a:pPr marL="0" indent="0">
              <a:buNone/>
            </a:pPr>
            <a:r>
              <a:rPr lang="en-US" dirty="0"/>
              <a:t>Process of scaling up CNN’s is not well understood; many ways of doing this, mostly </a:t>
            </a:r>
            <a:r>
              <a:rPr lang="en-US" dirty="0" err="1"/>
              <a:t>arbitratily</a:t>
            </a:r>
            <a:r>
              <a:rPr lang="en-US" dirty="0"/>
              <a:t> chosen.</a:t>
            </a:r>
          </a:p>
          <a:p>
            <a:endParaRPr lang="en-US" dirty="0"/>
          </a:p>
        </p:txBody>
      </p:sp>
    </p:spTree>
    <p:extLst>
      <p:ext uri="{BB962C8B-B14F-4D97-AF65-F5344CB8AC3E}">
        <p14:creationId xmlns:p14="http://schemas.microsoft.com/office/powerpoint/2010/main" val="272431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7B5DF7-1CF5-71C5-D3C8-487FC6B51A4E}"/>
              </a:ext>
            </a:extLst>
          </p:cNvPr>
          <p:cNvSpPr txBox="1"/>
          <p:nvPr/>
        </p:nvSpPr>
        <p:spPr>
          <a:xfrm>
            <a:off x="682223" y="4740443"/>
            <a:ext cx="8535670" cy="369332"/>
          </a:xfrm>
          <a:prstGeom prst="rect">
            <a:avLst/>
          </a:prstGeom>
          <a:noFill/>
        </p:spPr>
        <p:txBody>
          <a:bodyPr wrap="none" rtlCol="0">
            <a:spAutoFit/>
          </a:bodyPr>
          <a:lstStyle/>
          <a:p>
            <a:r>
              <a:rPr lang="en-US" dirty="0"/>
              <a:t>These are the three dimensions that they’re looking at with respect to scaling up </a:t>
            </a:r>
            <a:r>
              <a:rPr lang="en-US" dirty="0" err="1"/>
              <a:t>cnns</a:t>
            </a:r>
            <a:endParaRPr lang="en-US" dirty="0"/>
          </a:p>
        </p:txBody>
      </p:sp>
      <p:sp>
        <p:nvSpPr>
          <p:cNvPr id="7" name="TextBox 6">
            <a:extLst>
              <a:ext uri="{FF2B5EF4-FFF2-40B4-BE49-F238E27FC236}">
                <a16:creationId xmlns:a16="http://schemas.microsoft.com/office/drawing/2014/main" id="{EF11FAA6-548F-F1E9-E17C-ACD40B4D6E74}"/>
              </a:ext>
            </a:extLst>
          </p:cNvPr>
          <p:cNvSpPr txBox="1"/>
          <p:nvPr/>
        </p:nvSpPr>
        <p:spPr>
          <a:xfrm>
            <a:off x="682224" y="5299801"/>
            <a:ext cx="8943282" cy="646331"/>
          </a:xfrm>
          <a:prstGeom prst="rect">
            <a:avLst/>
          </a:prstGeom>
          <a:noFill/>
        </p:spPr>
        <p:txBody>
          <a:bodyPr wrap="square" rtlCol="0">
            <a:spAutoFit/>
          </a:bodyPr>
          <a:lstStyle/>
          <a:p>
            <a:r>
              <a:rPr lang="en-US" dirty="0"/>
              <a:t>Compound scaling refers to a combination of increasing the width adding more layers and increasing the input image resolution</a:t>
            </a:r>
          </a:p>
        </p:txBody>
      </p:sp>
      <p:pic>
        <p:nvPicPr>
          <p:cNvPr id="9" name="Picture 8">
            <a:extLst>
              <a:ext uri="{FF2B5EF4-FFF2-40B4-BE49-F238E27FC236}">
                <a16:creationId xmlns:a16="http://schemas.microsoft.com/office/drawing/2014/main" id="{07E8B33E-15D9-1A22-DFE9-4972B6562ACF}"/>
              </a:ext>
            </a:extLst>
          </p:cNvPr>
          <p:cNvPicPr>
            <a:picLocks noChangeAspect="1"/>
          </p:cNvPicPr>
          <p:nvPr/>
        </p:nvPicPr>
        <p:blipFill>
          <a:blip r:embed="rId2"/>
          <a:stretch>
            <a:fillRect/>
          </a:stretch>
        </p:blipFill>
        <p:spPr>
          <a:xfrm>
            <a:off x="2466468" y="625831"/>
            <a:ext cx="7259063" cy="3648584"/>
          </a:xfrm>
          <a:prstGeom prst="rect">
            <a:avLst/>
          </a:prstGeom>
        </p:spPr>
      </p:pic>
    </p:spTree>
    <p:extLst>
      <p:ext uri="{BB962C8B-B14F-4D97-AF65-F5344CB8AC3E}">
        <p14:creationId xmlns:p14="http://schemas.microsoft.com/office/powerpoint/2010/main" val="172592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B29FE5-787D-A6CB-6111-99CF13FBF1F6}"/>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7C1E5815-D54C-487F-A054-6D4930ADE3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E865F87-D848-D0ED-1843-1C4B93E01AB1}"/>
              </a:ext>
            </a:extLst>
          </p:cNvPr>
          <p:cNvPicPr>
            <a:picLocks noChangeAspect="1"/>
          </p:cNvPicPr>
          <p:nvPr/>
        </p:nvPicPr>
        <p:blipFill>
          <a:blip r:embed="rId2"/>
          <a:stretch>
            <a:fillRect/>
          </a:stretch>
        </p:blipFill>
        <p:spPr>
          <a:xfrm>
            <a:off x="643467" y="1523244"/>
            <a:ext cx="9240039" cy="3811514"/>
          </a:xfrm>
          <a:prstGeom prst="rect">
            <a:avLst/>
          </a:prstGeom>
        </p:spPr>
      </p:pic>
      <p:sp>
        <p:nvSpPr>
          <p:cNvPr id="23" name="Freeform: Shape 22">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extLst>
      <p:ext uri="{BB962C8B-B14F-4D97-AF65-F5344CB8AC3E}">
        <p14:creationId xmlns:p14="http://schemas.microsoft.com/office/powerpoint/2010/main" val="2366989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A7E93-17F2-6E49-46F6-2655D2CDF9DC}"/>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0F4C8A37-3682-A243-15AB-C3C1AB2A994B}"/>
              </a:ext>
            </a:extLst>
          </p:cNvPr>
          <p:cNvPicPr>
            <a:picLocks noChangeAspect="1"/>
          </p:cNvPicPr>
          <p:nvPr/>
        </p:nvPicPr>
        <p:blipFill>
          <a:blip r:embed="rId2"/>
          <a:stretch>
            <a:fillRect/>
          </a:stretch>
        </p:blipFill>
        <p:spPr>
          <a:xfrm>
            <a:off x="4205021" y="1628523"/>
            <a:ext cx="3781953" cy="3600953"/>
          </a:xfrm>
          <a:prstGeom prst="rect">
            <a:avLst/>
          </a:prstGeom>
        </p:spPr>
      </p:pic>
      <p:sp>
        <p:nvSpPr>
          <p:cNvPr id="12" name="TextBox 11">
            <a:extLst>
              <a:ext uri="{FF2B5EF4-FFF2-40B4-BE49-F238E27FC236}">
                <a16:creationId xmlns:a16="http://schemas.microsoft.com/office/drawing/2014/main" id="{4AA47068-737B-DB27-4AE3-9C805D039E2B}"/>
              </a:ext>
            </a:extLst>
          </p:cNvPr>
          <p:cNvSpPr txBox="1"/>
          <p:nvPr/>
        </p:nvSpPr>
        <p:spPr>
          <a:xfrm>
            <a:off x="251155" y="249269"/>
            <a:ext cx="11689689" cy="923330"/>
          </a:xfrm>
          <a:prstGeom prst="rect">
            <a:avLst/>
          </a:prstGeom>
          <a:noFill/>
        </p:spPr>
        <p:txBody>
          <a:bodyPr wrap="square" rtlCol="0">
            <a:spAutoFit/>
          </a:bodyPr>
          <a:lstStyle/>
          <a:p>
            <a:r>
              <a:rPr lang="en-US" dirty="0"/>
              <a:t>It was empirically observed that different scaling dimensions are not independent. Intuitively, “If the input image is bigger, then the network needs more layers to increase the receptive field and more channels to capture more fin-grained patterns on the bigger image”</a:t>
            </a:r>
          </a:p>
        </p:txBody>
      </p:sp>
      <p:sp>
        <p:nvSpPr>
          <p:cNvPr id="13" name="TextBox 12">
            <a:extLst>
              <a:ext uri="{FF2B5EF4-FFF2-40B4-BE49-F238E27FC236}">
                <a16:creationId xmlns:a16="http://schemas.microsoft.com/office/drawing/2014/main" id="{50ED5271-04D5-611C-8687-ABDEC801A55A}"/>
              </a:ext>
            </a:extLst>
          </p:cNvPr>
          <p:cNvSpPr txBox="1"/>
          <p:nvPr/>
        </p:nvSpPr>
        <p:spPr>
          <a:xfrm>
            <a:off x="1739227" y="5319247"/>
            <a:ext cx="8713543" cy="923330"/>
          </a:xfrm>
          <a:prstGeom prst="rect">
            <a:avLst/>
          </a:prstGeom>
          <a:noFill/>
        </p:spPr>
        <p:txBody>
          <a:bodyPr wrap="square" rtlCol="0">
            <a:spAutoFit/>
          </a:bodyPr>
          <a:lstStyle/>
          <a:p>
            <a:r>
              <a:rPr lang="en-US" dirty="0"/>
              <a:t>A neuron's receptive field is the area of the input that affects its output value. As you go deeper into the layers of a CNN, each neuron starts to "see" a larger portion of the input image due to multiple layers of convolutions and pooling.</a:t>
            </a:r>
          </a:p>
        </p:txBody>
      </p:sp>
    </p:spTree>
    <p:extLst>
      <p:ext uri="{BB962C8B-B14F-4D97-AF65-F5344CB8AC3E}">
        <p14:creationId xmlns:p14="http://schemas.microsoft.com/office/powerpoint/2010/main" val="2407254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3D362C6E3156489F8FC9A0BE8798E5" ma:contentTypeVersion="3" ma:contentTypeDescription="Create a new document." ma:contentTypeScope="" ma:versionID="38a51e3e4c81fd5eb6d38c2c80416eb7">
  <xsd:schema xmlns:xsd="http://www.w3.org/2001/XMLSchema" xmlns:xs="http://www.w3.org/2001/XMLSchema" xmlns:p="http://schemas.microsoft.com/office/2006/metadata/properties" xmlns:ns2="6375895f-1a27-47da-b7ed-d4849c709da6" targetNamespace="http://schemas.microsoft.com/office/2006/metadata/properties" ma:root="true" ma:fieldsID="ff8c73a5b51f8df3922f8123e178fbb6" ns2:_="">
    <xsd:import namespace="6375895f-1a27-47da-b7ed-d4849c709da6"/>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75895f-1a27-47da-b7ed-d4849c709da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608064D-22A1-4B47-A19C-B35BDFC2A94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75895f-1a27-47da-b7ed-d4849c709d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FEE8569-97EA-42E2-9032-54118C439507}">
  <ds:schemaRefs>
    <ds:schemaRef ds:uri="http://schemas.microsoft.com/sharepoint/v3/contenttype/forms"/>
  </ds:schemaRefs>
</ds:datastoreItem>
</file>

<file path=customXml/itemProps3.xml><?xml version="1.0" encoding="utf-8"?>
<ds:datastoreItem xmlns:ds="http://schemas.openxmlformats.org/officeDocument/2006/customXml" ds:itemID="{4B1F321F-67ED-4D35-8DC2-63784CC5C4B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948</TotalTime>
  <Words>819</Words>
  <Application>Microsoft Office PowerPoint</Application>
  <PresentationFormat>Widescreen</PresentationFormat>
  <Paragraphs>63</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Cambria Math</vt:lpstr>
      <vt:lpstr>Helvetica</vt:lpstr>
      <vt:lpstr>office theme</vt:lpstr>
      <vt:lpstr>PowerPoint Presentation</vt:lpstr>
      <vt:lpstr>BACKGROUND ON THE DATASET</vt:lpstr>
      <vt:lpstr>METHODS AND EXPERIMENTS</vt:lpstr>
      <vt:lpstr>SIMPLE CUSTOM BUILT CNN ARCHITECTURE</vt:lpstr>
      <vt:lpstr>TRANSFER LEARNING</vt:lpstr>
      <vt:lpstr>EfficientNet</vt:lpstr>
      <vt:lpstr>PowerPoint Presentation</vt:lpstr>
      <vt:lpstr>PowerPoint Presentation</vt:lpstr>
      <vt:lpstr>PowerPoint Presentation</vt:lpstr>
      <vt:lpstr>PowerPoint Presentation</vt:lpstr>
      <vt:lpstr>ImageNet</vt:lpstr>
      <vt:lpstr>Transfer Learning with EfficientNetB7 on CIFAR-100 Architecture </vt:lpstr>
      <vt:lpstr>Transfer Learning with EfficientNetB7 on CIFAR-100 Architecture </vt:lpstr>
      <vt:lpstr>PowerPoint Presentation</vt:lpstr>
      <vt:lpstr>RESULTS</vt:lpstr>
      <vt:lpstr>RESULTS</vt:lpstr>
      <vt:lpstr>DISCUSSION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Adams Ubini</dc:creator>
  <cp:lastModifiedBy>Adams Ubini</cp:lastModifiedBy>
  <cp:revision>38</cp:revision>
  <dcterms:created xsi:type="dcterms:W3CDTF">2024-05-17T21:37:07Z</dcterms:created>
  <dcterms:modified xsi:type="dcterms:W3CDTF">2025-06-02T03:12:47Z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0x010100A13D362C6E3156489F8FC9A0BE8798E5</vt:lpwstr>
  </property>
</Properties>
</file>