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4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wadams:Desktop:parallel_final:results:spread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wadams:Desktop:parallel_final:results:spread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Processor Scaling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'processor scaling sheet'!$B$1</c:f>
              <c:strCache>
                <c:ptCount val="1"/>
                <c:pt idx="0">
                  <c:v>ns/day</c:v>
                </c:pt>
              </c:strCache>
            </c:strRef>
          </c:tx>
          <c:xVal>
            <c:numRef>
              <c:f>'processor scaling sheet'!$A$2:$A$11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30.0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'processor scaling sheet'!$B$2:$B$11</c:f>
              <c:numCache>
                <c:formatCode>General</c:formatCode>
                <c:ptCount val="10"/>
                <c:pt idx="0">
                  <c:v>4.15</c:v>
                </c:pt>
                <c:pt idx="1">
                  <c:v>8.231</c:v>
                </c:pt>
                <c:pt idx="2">
                  <c:v>8.955</c:v>
                </c:pt>
                <c:pt idx="3">
                  <c:v>8.085</c:v>
                </c:pt>
                <c:pt idx="4">
                  <c:v>7.721</c:v>
                </c:pt>
                <c:pt idx="5">
                  <c:v>4.477</c:v>
                </c:pt>
                <c:pt idx="6">
                  <c:v>13.879</c:v>
                </c:pt>
                <c:pt idx="7">
                  <c:v>5.752</c:v>
                </c:pt>
                <c:pt idx="8">
                  <c:v>9.8</c:v>
                </c:pt>
                <c:pt idx="9">
                  <c:v>8.906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446056"/>
        <c:axId val="2132405624"/>
      </c:scatterChart>
      <c:valAx>
        <c:axId val="2132446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Processors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in"/>
        <c:minorTickMark val="in"/>
        <c:tickLblPos val="nextTo"/>
        <c:crossAx val="2132405624"/>
        <c:crosses val="autoZero"/>
        <c:crossBetween val="midCat"/>
        <c:minorUnit val="5.0"/>
      </c:valAx>
      <c:valAx>
        <c:axId val="2132405624"/>
        <c:scaling>
          <c:orientation val="minMax"/>
          <c:max val="2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Performance</a:t>
                </a:r>
                <a:r>
                  <a:rPr lang="en-US" baseline="0"/>
                  <a:t> (ns/day)</a:t>
                </a:r>
              </a:p>
            </c:rich>
          </c:tx>
          <c:layout>
            <c:manualLayout>
              <c:xMode val="edge"/>
              <c:yMode val="edge"/>
              <c:x val="0.0151865207813401"/>
              <c:y val="0.426662516328672"/>
            </c:manualLayout>
          </c:layout>
          <c:overlay val="0"/>
        </c:title>
        <c:numFmt formatCode="General" sourceLinked="1"/>
        <c:majorTickMark val="in"/>
        <c:minorTickMark val="in"/>
        <c:tickLblPos val="nextTo"/>
        <c:crossAx val="2132446056"/>
        <c:crosses val="autoZero"/>
        <c:crossBetween val="midCat"/>
        <c:min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Processor Scaling</a:t>
            </a:r>
            <a:r>
              <a:rPr lang="en-US" baseline="0"/>
              <a:t> Per Processor Performance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'processor scaling sheet'!$A$2:$A$14</c:f>
              <c:numCache>
                <c:formatCode>General</c:formatCode>
                <c:ptCount val="13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30.0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'processor scaling sheet'!$C$2:$C$14</c:f>
              <c:numCache>
                <c:formatCode>General</c:formatCode>
                <c:ptCount val="13"/>
                <c:pt idx="0">
                  <c:v>0.83</c:v>
                </c:pt>
                <c:pt idx="1">
                  <c:v>0.8231</c:v>
                </c:pt>
                <c:pt idx="2">
                  <c:v>0.597</c:v>
                </c:pt>
                <c:pt idx="3">
                  <c:v>0.40425</c:v>
                </c:pt>
                <c:pt idx="4">
                  <c:v>0.257366666666667</c:v>
                </c:pt>
                <c:pt idx="5">
                  <c:v>0.111925</c:v>
                </c:pt>
                <c:pt idx="6">
                  <c:v>0.308422222222222</c:v>
                </c:pt>
                <c:pt idx="7">
                  <c:v>0.11504</c:v>
                </c:pt>
                <c:pt idx="8">
                  <c:v>0.178181818181818</c:v>
                </c:pt>
                <c:pt idx="9">
                  <c:v>0.148433333333333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032376"/>
        <c:axId val="2037466904"/>
      </c:scatterChart>
      <c:valAx>
        <c:axId val="2087032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Processors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in"/>
        <c:minorTickMark val="in"/>
        <c:tickLblPos val="nextTo"/>
        <c:crossAx val="2037466904"/>
        <c:crosses val="autoZero"/>
        <c:crossBetween val="midCat"/>
        <c:minorUnit val="5.0"/>
      </c:valAx>
      <c:valAx>
        <c:axId val="20374669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Performance</a:t>
                </a:r>
                <a:r>
                  <a:rPr lang="en-US" baseline="0"/>
                  <a:t> (ns/day)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in"/>
        <c:minorTickMark val="in"/>
        <c:tickLblPos val="nextTo"/>
        <c:crossAx val="20870323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4/27/15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95905"/>
            <a:ext cx="7315200" cy="1724982"/>
          </a:xfrm>
        </p:spPr>
        <p:txBody>
          <a:bodyPr>
            <a:normAutofit/>
          </a:bodyPr>
          <a:lstStyle/>
          <a:p>
            <a:r>
              <a:rPr lang="en-US" dirty="0" smtClean="0"/>
              <a:t>Supercomputer Good Citizenship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14435"/>
            <a:ext cx="7315200" cy="11446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Deciding on How much Parallelization is Enough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451429" y="3852591"/>
            <a:ext cx="212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Andrew 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333"/>
            <a:ext cx="7315200" cy="1154097"/>
          </a:xfrm>
        </p:spPr>
        <p:txBody>
          <a:bodyPr/>
          <a:lstStyle/>
          <a:p>
            <a:r>
              <a:rPr lang="en-US" dirty="0" smtClean="0"/>
              <a:t>Benchmark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721080"/>
              </p:ext>
            </p:extLst>
          </p:nvPr>
        </p:nvGraphicFramePr>
        <p:xfrm>
          <a:off x="914400" y="1862668"/>
          <a:ext cx="7315200" cy="4446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35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the effect of changing thread count</a:t>
            </a:r>
          </a:p>
          <a:p>
            <a:endParaRPr lang="en-US" dirty="0"/>
          </a:p>
          <a:p>
            <a:r>
              <a:rPr lang="en-US" dirty="0" smtClean="0"/>
              <a:t>Add CPU cores to simulation</a:t>
            </a:r>
          </a:p>
          <a:p>
            <a:endParaRPr lang="en-US" dirty="0"/>
          </a:p>
          <a:p>
            <a:r>
              <a:rPr lang="en-US" dirty="0" smtClean="0"/>
              <a:t>Add multiple Phi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5047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on choosing the number of cores for a job</a:t>
            </a:r>
          </a:p>
          <a:p>
            <a:endParaRPr lang="en-US" dirty="0" smtClean="0"/>
          </a:p>
          <a:p>
            <a:r>
              <a:rPr lang="en-US" dirty="0" smtClean="0"/>
              <a:t>Case study: Benchmarking performance on Xeon Phi</a:t>
            </a:r>
          </a:p>
          <a:p>
            <a:pPr lvl="1"/>
            <a:r>
              <a:rPr lang="en-US" dirty="0" smtClean="0"/>
              <a:t>Xeon Phi architecture</a:t>
            </a:r>
          </a:p>
          <a:p>
            <a:pPr lvl="1"/>
            <a:r>
              <a:rPr lang="en-US" dirty="0" smtClean="0"/>
              <a:t>Benchmark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9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3428"/>
            <a:ext cx="7315200" cy="1154097"/>
          </a:xfrm>
        </p:spPr>
        <p:txBody>
          <a:bodyPr/>
          <a:lstStyle/>
          <a:p>
            <a:r>
              <a:rPr lang="en-US" dirty="0" smtClean="0"/>
              <a:t>Choosing Job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 are shared resources</a:t>
            </a:r>
          </a:p>
          <a:p>
            <a:endParaRPr lang="en-US" dirty="0"/>
          </a:p>
          <a:p>
            <a:r>
              <a:rPr lang="en-US" dirty="0" smtClean="0"/>
              <a:t>Often a project has limited resource allocation</a:t>
            </a:r>
          </a:p>
          <a:p>
            <a:endParaRPr lang="en-US" dirty="0"/>
          </a:p>
          <a:p>
            <a:r>
              <a:rPr lang="en-US" dirty="0" smtClean="0"/>
              <a:t>Efficiency is important</a:t>
            </a:r>
          </a:p>
          <a:p>
            <a:pPr lvl="1"/>
            <a:r>
              <a:rPr lang="en-US" dirty="0" smtClean="0"/>
              <a:t>Goal: Maximize the work done by the computer</a:t>
            </a:r>
          </a:p>
          <a:p>
            <a:endParaRPr lang="en-US" dirty="0"/>
          </a:p>
          <a:p>
            <a:r>
              <a:rPr lang="en-US" dirty="0" smtClean="0"/>
              <a:t>Consider the scheduler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3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3428"/>
            <a:ext cx="7315200" cy="1154097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4" name="Content Placeholder 3" descr="Intel-Xeon-Phi-Inside-300x2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02" r="-27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45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333"/>
            <a:ext cx="7315200" cy="1154097"/>
          </a:xfrm>
        </p:spPr>
        <p:txBody>
          <a:bodyPr/>
          <a:lstStyle/>
          <a:p>
            <a:r>
              <a:rPr lang="en-US" dirty="0" smtClean="0"/>
              <a:t>Xeon Phi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65928"/>
            <a:ext cx="7315200" cy="3539527"/>
          </a:xfrm>
        </p:spPr>
        <p:txBody>
          <a:bodyPr/>
          <a:lstStyle/>
          <a:p>
            <a:r>
              <a:rPr lang="en-US" dirty="0" smtClean="0"/>
              <a:t>Pentium 3 era processors shrunk down and fit on a single die</a:t>
            </a:r>
          </a:p>
          <a:p>
            <a:r>
              <a:rPr lang="en-US" dirty="0" smtClean="0"/>
              <a:t>61 cores per card (Stampede)</a:t>
            </a:r>
          </a:p>
          <a:p>
            <a:r>
              <a:rPr lang="en-US" dirty="0" smtClean="0"/>
              <a:t>57 cores per card (Cowboy)</a:t>
            </a:r>
          </a:p>
          <a:p>
            <a:r>
              <a:rPr lang="en-US" dirty="0" smtClean="0"/>
              <a:t>5 threads per core</a:t>
            </a:r>
            <a:endParaRPr lang="en-US" dirty="0"/>
          </a:p>
        </p:txBody>
      </p:sp>
      <p:pic>
        <p:nvPicPr>
          <p:cNvPr id="4" name="Picture 3" descr="die_pictu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077"/>
            <a:ext cx="9144000" cy="28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5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Phi Topology</a:t>
            </a:r>
            <a:endParaRPr lang="en-US" dirty="0"/>
          </a:p>
        </p:txBody>
      </p:sp>
      <p:pic>
        <p:nvPicPr>
          <p:cNvPr id="4" name="Content Placeholder 3" descr="mpi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54" r="-260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Phi Topology</a:t>
            </a:r>
            <a:endParaRPr lang="en-US" dirty="0"/>
          </a:p>
        </p:txBody>
      </p:sp>
      <p:pic>
        <p:nvPicPr>
          <p:cNvPr id="4" name="Content Placeholder 3" descr="thread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36" r="-269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222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Phi Topology</a:t>
            </a:r>
            <a:endParaRPr lang="en-US" dirty="0"/>
          </a:p>
        </p:txBody>
      </p:sp>
      <p:pic>
        <p:nvPicPr>
          <p:cNvPr id="4" name="Content Placeholder 3" descr="offload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14" r="-28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503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Benchmark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68395"/>
              </p:ext>
            </p:extLst>
          </p:nvPr>
        </p:nvGraphicFramePr>
        <p:xfrm>
          <a:off x="914400" y="1850572"/>
          <a:ext cx="7315200" cy="445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61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45</TotalTime>
  <Words>159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Supercomputer Good Citizenship</vt:lpstr>
      <vt:lpstr>Outline</vt:lpstr>
      <vt:lpstr>Choosing Job Size</vt:lpstr>
      <vt:lpstr>Case Study</vt:lpstr>
      <vt:lpstr>Xeon Phi Specs</vt:lpstr>
      <vt:lpstr>Phi Topology</vt:lpstr>
      <vt:lpstr>Phi Topology</vt:lpstr>
      <vt:lpstr>Phi Topology</vt:lpstr>
      <vt:lpstr>Benchmark Results</vt:lpstr>
      <vt:lpstr>Benchmark Results</vt:lpstr>
      <vt:lpstr>Future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Supercomputer Good Citizenship</dc:title>
  <dc:creator>Andrew</dc:creator>
  <cp:lastModifiedBy>Andrew</cp:lastModifiedBy>
  <cp:revision>6</cp:revision>
  <dcterms:created xsi:type="dcterms:W3CDTF">2015-04-27T18:12:33Z</dcterms:created>
  <dcterms:modified xsi:type="dcterms:W3CDTF">2015-04-27T18:57:35Z</dcterms:modified>
</cp:coreProperties>
</file>