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Gill Sans" panose="020B0604020202020204" charset="0"/>
      <p:regular r:id="rId10"/>
      <p:bold r:id="rId11"/>
    </p:embeddedFont>
    <p:embeddedFont>
      <p:font typeface="Segoe UI" panose="020B0502040204020203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jVo2h2rINRkJPRUt/T3bJdXPCt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Gill San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ftr" idx="11"/>
          </p:nvPr>
        </p:nvSpPr>
        <p:spPr>
          <a:xfrm>
            <a:off x="457200" y="1554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 rot="5400000">
            <a:off x="2259593" y="294320"/>
            <a:ext cx="4080250" cy="768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ftr" idx="11"/>
          </p:nvPr>
        </p:nvSpPr>
        <p:spPr>
          <a:xfrm>
            <a:off x="457200" y="1554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sldNum" idx="12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4426A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4426A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20" name="Google Shape;120;p15"/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1" name="Google Shape;121;p15"/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/>
              <a:ahLst/>
              <a:cxnLst/>
              <a:rect l="l" t="t" r="r" b="b"/>
              <a:pathLst>
                <a:path w="6861545" h="6861545" extrusionOk="0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847817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 rot="10800000" flipH="1">
              <a:off x="11151383" y="4336822"/>
              <a:ext cx="1040617" cy="1263878"/>
            </a:xfrm>
            <a:custGeom>
              <a:avLst/>
              <a:gdLst/>
              <a:ahLst/>
              <a:cxnLst/>
              <a:rect l="l" t="t" r="r" b="b"/>
              <a:pathLst>
                <a:path w="1119832" h="1360088" extrusionOk="0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solidFill>
              <a:srgbClr val="8478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/>
              <a:ahLst/>
              <a:cxnLst/>
              <a:rect l="l" t="t" r="r" b="b"/>
              <a:pathLst>
                <a:path w="612019" h="1733435" extrusionOk="0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rgbClr val="E4D563">
                <a:alpha val="6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/>
              <a:ahLst/>
              <a:cxnLst/>
              <a:rect l="l" t="t" r="r" b="b"/>
              <a:pathLst>
                <a:path w="6861545" h="6861545" extrusionOk="0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/>
              <a:ahLst/>
              <a:cxnLst/>
              <a:rect l="l" t="t" r="r" b="b"/>
              <a:pathLst>
                <a:path w="6861545" h="6861545" extrusionOk="0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8478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27" name="Google Shape;127;p15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2">
              <a:alphaModFix amt="6000"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15"/>
          <p:cNvSpPr txBox="1">
            <a:spLocks noGrp="1"/>
          </p:cNvSpPr>
          <p:nvPr>
            <p:ph type="title"/>
          </p:nvPr>
        </p:nvSpPr>
        <p:spPr>
          <a:xfrm rot="5400000">
            <a:off x="5866305" y="2108056"/>
            <a:ext cx="5508913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"/>
          </p:nvPr>
        </p:nvSpPr>
        <p:spPr>
          <a:xfrm rot="5400000">
            <a:off x="1047292" y="77956"/>
            <a:ext cx="5508913" cy="6689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ftr" idx="11"/>
          </p:nvPr>
        </p:nvSpPr>
        <p:spPr>
          <a:xfrm>
            <a:off x="457200" y="1554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sldNum" idx="12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ftr" idx="11"/>
          </p:nvPr>
        </p:nvSpPr>
        <p:spPr>
          <a:xfrm>
            <a:off x="457200" y="1554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Gill San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ftr" idx="11"/>
          </p:nvPr>
        </p:nvSpPr>
        <p:spPr>
          <a:xfrm>
            <a:off x="457200" y="1554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" name="Google Shape;40;p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4426A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4426A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41" name="Google Shape;41;p8"/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42" name="Google Shape;42;p8"/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3" name="Google Shape;43;p8"/>
            <p:cNvSpPr/>
            <p:nvPr/>
          </p:nvSpPr>
          <p:spPr>
            <a:xfrm rot="10800000" flipH="1">
              <a:off x="11151383" y="4336822"/>
              <a:ext cx="1040617" cy="1263878"/>
            </a:xfrm>
            <a:custGeom>
              <a:avLst/>
              <a:gdLst/>
              <a:ahLst/>
              <a:cxnLst/>
              <a:rect l="l" t="t" r="r" b="b"/>
              <a:pathLst>
                <a:path w="1119832" h="1360088" extrusionOk="0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solidFill>
              <a:srgbClr val="8478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4" name="Google Shape;44;p8"/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/>
              <a:ahLst/>
              <a:cxnLst/>
              <a:rect l="l" t="t" r="r" b="b"/>
              <a:pathLst>
                <a:path w="612019" h="1733435" extrusionOk="0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rgbClr val="E4D563">
                <a:alpha val="6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5" name="Google Shape;45;p8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2">
              <a:alphaModFix amt="6000"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457200" y="2341329"/>
            <a:ext cx="5562600" cy="3835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6172200" y="2341329"/>
            <a:ext cx="4736534" cy="3835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457200" y="1554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4426A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4426A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55" name="Google Shape;55;p9"/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56" name="Google Shape;56;p9"/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7" name="Google Shape;57;p9"/>
            <p:cNvSpPr/>
            <p:nvPr/>
          </p:nvSpPr>
          <p:spPr>
            <a:xfrm rot="10800000" flipH="1">
              <a:off x="11151383" y="4336822"/>
              <a:ext cx="1040617" cy="1263878"/>
            </a:xfrm>
            <a:custGeom>
              <a:avLst/>
              <a:gdLst/>
              <a:ahLst/>
              <a:cxnLst/>
              <a:rect l="l" t="t" r="r" b="b"/>
              <a:pathLst>
                <a:path w="1119832" h="1360088" extrusionOk="0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solidFill>
              <a:srgbClr val="8478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/>
              <a:ahLst/>
              <a:cxnLst/>
              <a:rect l="l" t="t" r="r" b="b"/>
              <a:pathLst>
                <a:path w="612019" h="1733435" extrusionOk="0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rgbClr val="E4D563">
                <a:alpha val="6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59" name="Google Shape;59;p9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2">
              <a:alphaModFix amt="6000"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457086" y="3115949"/>
            <a:ext cx="5021512" cy="3073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3"/>
          </p:nvPr>
        </p:nvSpPr>
        <p:spPr>
          <a:xfrm>
            <a:off x="5890597" y="2182814"/>
            <a:ext cx="501723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4"/>
          </p:nvPr>
        </p:nvSpPr>
        <p:spPr>
          <a:xfrm>
            <a:off x="5890597" y="3115949"/>
            <a:ext cx="5017232" cy="3073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57200" y="1554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457200" y="1554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57200" y="1554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p1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4426A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4426A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80" name="Google Shape;80;p12"/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81" name="Google Shape;81;p12"/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/>
              <a:ahLst/>
              <a:cxnLst/>
              <a:rect l="l" t="t" r="r" b="b"/>
              <a:pathLst>
                <a:path w="6861545" h="6861545" extrusionOk="0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847817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 rot="10800000" flipH="1">
              <a:off x="11151383" y="4336822"/>
              <a:ext cx="1040617" cy="1263878"/>
            </a:xfrm>
            <a:custGeom>
              <a:avLst/>
              <a:gdLst/>
              <a:ahLst/>
              <a:cxnLst/>
              <a:rect l="l" t="t" r="r" b="b"/>
              <a:pathLst>
                <a:path w="1119832" h="1360088" extrusionOk="0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solidFill>
              <a:srgbClr val="8478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/>
              <a:ahLst/>
              <a:cxnLst/>
              <a:rect l="l" t="t" r="r" b="b"/>
              <a:pathLst>
                <a:path w="612019" h="1733435" extrusionOk="0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rgbClr val="E4D563">
                <a:alpha val="6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/>
              <a:ahLst/>
              <a:cxnLst/>
              <a:rect l="l" t="t" r="r" b="b"/>
              <a:pathLst>
                <a:path w="6861545" h="6861545" extrusionOk="0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/>
              <a:ahLst/>
              <a:cxnLst/>
              <a:rect l="l" t="t" r="r" b="b"/>
              <a:pathLst>
                <a:path w="6861545" h="6861545" extrusionOk="0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8478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87" name="Google Shape;87;p12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2">
              <a:alphaModFix amt="6000"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12"/>
          <p:cNvSpPr txBox="1"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5183188" y="668049"/>
            <a:ext cx="4875212" cy="5231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2"/>
          </p:nvPr>
        </p:nvSpPr>
        <p:spPr>
          <a:xfrm>
            <a:off x="457200" y="2749024"/>
            <a:ext cx="4314825" cy="3119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ftr" idx="11"/>
          </p:nvPr>
        </p:nvSpPr>
        <p:spPr>
          <a:xfrm>
            <a:off x="457200" y="1554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4426A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4426A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97" name="Google Shape;97;p13"/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8" name="Google Shape;98;p13"/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/>
              <a:ahLst/>
              <a:cxnLst/>
              <a:rect l="l" t="t" r="r" b="b"/>
              <a:pathLst>
                <a:path w="6861545" h="6861545" extrusionOk="0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847817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 rot="10800000" flipH="1">
              <a:off x="11151383" y="4336822"/>
              <a:ext cx="1040617" cy="1263878"/>
            </a:xfrm>
            <a:custGeom>
              <a:avLst/>
              <a:gdLst/>
              <a:ahLst/>
              <a:cxnLst/>
              <a:rect l="l" t="t" r="r" b="b"/>
              <a:pathLst>
                <a:path w="1119832" h="1360088" extrusionOk="0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solidFill>
              <a:srgbClr val="8478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/>
              <a:ahLst/>
              <a:cxnLst/>
              <a:rect l="l" t="t" r="r" b="b"/>
              <a:pathLst>
                <a:path w="612019" h="1733435" extrusionOk="0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rgbClr val="E4D563">
                <a:alpha val="6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/>
              <a:ahLst/>
              <a:cxnLst/>
              <a:rect l="l" t="t" r="r" b="b"/>
              <a:pathLst>
                <a:path w="6861545" h="6861545" extrusionOk="0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/>
              <a:ahLst/>
              <a:cxnLst/>
              <a:rect l="l" t="t" r="r" b="b"/>
              <a:pathLst>
                <a:path w="6861545" h="6861545" extrusionOk="0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8478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04" name="Google Shape;104;p1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2">
              <a:alphaModFix amt="6000"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  <a:defRPr sz="4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>
            <a:spLocks noGrp="1"/>
          </p:cNvSpPr>
          <p:nvPr>
            <p:ph type="pic" idx="2"/>
          </p:nvPr>
        </p:nvSpPr>
        <p:spPr>
          <a:xfrm>
            <a:off x="5183188" y="668049"/>
            <a:ext cx="4958436" cy="5231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457200" y="2941222"/>
            <a:ext cx="4314825" cy="2927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457200" y="1554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4426A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4426A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8" name="Google Shape;8;p4"/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9" name="Google Shape;9;p4"/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" name="Google Shape;10;p4"/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/>
              <a:ahLst/>
              <a:cxnLst/>
              <a:rect l="l" t="t" r="r" b="b"/>
              <a:pathLst>
                <a:path w="2955657" h="679194" extrusionOk="0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rgbClr val="E4D563">
                <a:alpha val="6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" name="Google Shape;11;p4"/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/>
              <a:ahLst/>
              <a:cxnLst/>
              <a:rect l="l" t="t" r="r" b="b"/>
              <a:pathLst>
                <a:path w="3266317" h="2736586" extrusionOk="0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rgbClr val="E4D563">
                <a:alpha val="6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" name="Google Shape;12;p4"/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/>
              <a:ahLst/>
              <a:cxnLst/>
              <a:rect l="l" t="t" r="r" b="b"/>
              <a:pathLst>
                <a:path w="477612" h="1433600" extrusionOk="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solidFill>
              <a:srgbClr val="EF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" name="Google Shape;13;p4"/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/>
              <a:ahLst/>
              <a:cxnLst/>
              <a:rect l="l" t="t" r="r" b="b"/>
              <a:pathLst>
                <a:path w="6861545" h="6861545" extrusionOk="0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8478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4" name="Google Shape;14;p4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13">
              <a:alphaModFix amt="6000"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  <a:defRPr sz="4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ftr" idx="11"/>
          </p:nvPr>
        </p:nvSpPr>
        <p:spPr>
          <a:xfrm>
            <a:off x="457200" y="1554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"/>
          <p:cNvSpPr txBox="1"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US"/>
              <a:t>Hive Architecture (Hive Summary)</a:t>
            </a:r>
            <a:endParaRPr/>
          </a:p>
        </p:txBody>
      </p:sp>
      <p:pic>
        <p:nvPicPr>
          <p:cNvPr id="138" name="Google Shape;138;p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41784" y="2381568"/>
            <a:ext cx="3749200" cy="407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"/>
          <p:cNvSpPr txBox="1"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US"/>
              <a:t>Spark Architecture(Spark summary)</a:t>
            </a:r>
            <a:endParaRPr/>
          </a:p>
        </p:txBody>
      </p:sp>
      <p:pic>
        <p:nvPicPr>
          <p:cNvPr id="144" name="Google Shape;144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6754" y="2097088"/>
            <a:ext cx="7385980" cy="407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A483C-021B-4443-A5EA-B1A5A5D6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Jobs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345EE0-B34D-4A03-AB26-9A9E01449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33" y="2643187"/>
            <a:ext cx="8136692" cy="278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42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3CFC3-71D0-44FD-8D5B-44EE9376B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 vs Wide Transformations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3287E-FF64-4B26-99FD-FBF8E1A61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224" y="2721311"/>
            <a:ext cx="7044072" cy="296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56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131F3-048F-4ADE-8C45-D44405FF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APIs in Spark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BEA51E-2B4E-48D9-9C7C-01F038598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43" y="2566987"/>
            <a:ext cx="7806607" cy="291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40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DADF6A-134A-4121-8FE9-55A66B0A2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831" y="312561"/>
            <a:ext cx="5756222" cy="638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6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5FC9-1CEC-43F4-A407-5BFB83EE45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4D0A2-6912-4DED-932D-9C38A60D12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Title: Learning Spark: Lightning-fast Data Analytics</a:t>
            </a:r>
            <a:br>
              <a:rPr lang="en-US" dirty="0"/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Authors: Jules S. </a:t>
            </a:r>
            <a:r>
              <a:rPr lang="en-US" b="0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Damji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, Brooke </a:t>
            </a:r>
            <a:r>
              <a:rPr lang="en-US" b="0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Wenig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, Tathagata Das, Denny Lee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Publisher: O'Reilly Media, 2020</a:t>
            </a:r>
            <a:br>
              <a:rPr lang="en-US" dirty="0"/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ISBN 1492050040, 9781492050049</a:t>
            </a:r>
            <a:br>
              <a:rPr lang="en-US" dirty="0"/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Length 373 pages, 2</a:t>
            </a:r>
            <a:r>
              <a:rPr lang="en-US" b="0" i="0" baseline="3000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nd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337025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RegularSeedLeftStep">
      <a:dk1>
        <a:srgbClr val="000000"/>
      </a:dk1>
      <a:lt1>
        <a:srgbClr val="FFFFFF"/>
      </a:lt1>
      <a:dk2>
        <a:srgbClr val="301B2B"/>
      </a:dk2>
      <a:lt2>
        <a:srgbClr val="F0F1F3"/>
      </a:lt2>
      <a:accent1>
        <a:srgbClr val="B1A11F"/>
      </a:accent1>
      <a:accent2>
        <a:srgbClr val="D57117"/>
      </a:accent2>
      <a:accent3>
        <a:srgbClr val="E73429"/>
      </a:accent3>
      <a:accent4>
        <a:srgbClr val="D5175B"/>
      </a:accent4>
      <a:accent5>
        <a:srgbClr val="E729BC"/>
      </a:accent5>
      <a:accent6>
        <a:srgbClr val="B117D5"/>
      </a:accent6>
      <a:hlink>
        <a:srgbClr val="5763C7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Widescreen</PresentationFormat>
  <Paragraphs>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Segoe UI</vt:lpstr>
      <vt:lpstr>Arial</vt:lpstr>
      <vt:lpstr>Gill Sans</vt:lpstr>
      <vt:lpstr>TropicVTI</vt:lpstr>
      <vt:lpstr>Hive Architecture (Hive Summary)</vt:lpstr>
      <vt:lpstr>Spark Architecture(Spark summary)</vt:lpstr>
      <vt:lpstr>Spark Jobs</vt:lpstr>
      <vt:lpstr>Narrow vs Wide Transformations</vt:lpstr>
      <vt:lpstr>Structured APIs in Spark</vt:lpstr>
      <vt:lpstr>PowerPoint Presentation</vt:lpstr>
      <vt:lpstr>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 Architecture (Hive Summary)</dc:title>
  <dc:creator>Jismi Mary</dc:creator>
  <cp:lastModifiedBy>William Terry</cp:lastModifiedBy>
  <cp:revision>2</cp:revision>
  <dcterms:created xsi:type="dcterms:W3CDTF">2021-08-18T12:19:27Z</dcterms:created>
  <dcterms:modified xsi:type="dcterms:W3CDTF">2021-12-22T22:04:30Z</dcterms:modified>
</cp:coreProperties>
</file>