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59" r:id="rId9"/>
    <p:sldId id="261" r:id="rId10"/>
    <p:sldId id="269" r:id="rId11"/>
    <p:sldId id="262" r:id="rId12"/>
    <p:sldId id="26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787F-144B-45A8-ACE2-ACA8359DF27E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A3FD-D329-4404-843C-CE7D5EFF3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2" y="1"/>
            <a:ext cx="12192003" cy="5030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2"/>
          <p:cNvGrpSpPr/>
          <p:nvPr/>
        </p:nvGrpSpPr>
        <p:grpSpPr>
          <a:xfrm>
            <a:off x="661641" y="5451904"/>
            <a:ext cx="4140780" cy="975115"/>
            <a:chOff x="2814452" y="4625522"/>
            <a:chExt cx="5459889" cy="1714337"/>
          </a:xfrm>
        </p:grpSpPr>
        <p:sp>
          <p:nvSpPr>
            <p:cNvPr id="32" name="Google Shape;32;p2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661569" y="320635"/>
            <a:ext cx="9076000" cy="2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Black"/>
              <a:buNone/>
              <a:defRPr sz="5867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661568" y="2924299"/>
            <a:ext cx="90860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47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33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191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2" y="6259484"/>
            <a:ext cx="12192003" cy="5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70" name="Google Shape;170;p11"/>
          <p:cNvSpPr>
            <a:spLocks noGrp="1"/>
          </p:cNvSpPr>
          <p:nvPr>
            <p:ph type="dgm" idx="2"/>
          </p:nvPr>
        </p:nvSpPr>
        <p:spPr>
          <a:xfrm>
            <a:off x="177800" y="125413"/>
            <a:ext cx="11800400" cy="6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74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3733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SmartArt graphic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273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0" y="6251171"/>
            <a:ext cx="12192000" cy="60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87" y="6367323"/>
            <a:ext cx="1260213" cy="394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111788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Black"/>
              <a:buNone/>
              <a:defRPr sz="3733" b="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body" idx="1"/>
          </p:nvPr>
        </p:nvSpPr>
        <p:spPr>
          <a:xfrm>
            <a:off x="506680" y="1097280"/>
            <a:ext cx="11178800" cy="49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973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1_Title 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 rot="10800000" flipH="1">
            <a:off x="0" y="1219200"/>
            <a:ext cx="12192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 Black"/>
              <a:buNone/>
              <a:defRPr sz="3733" b="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grpSp>
        <p:nvGrpSpPr>
          <p:cNvPr id="182" name="Google Shape;182;p13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183" name="Google Shape;183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767562" y="705011"/>
              <a:ext cx="173011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934364" y="705011"/>
              <a:ext cx="157894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810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6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Black"/>
              <a:buNone/>
              <a:defRPr sz="4267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11178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4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2"/>
            <a:ext cx="9144000" cy="5030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4"/>
          <p:cNvGrpSpPr/>
          <p:nvPr/>
        </p:nvGrpSpPr>
        <p:grpSpPr>
          <a:xfrm>
            <a:off x="661641" y="5451904"/>
            <a:ext cx="4140780" cy="975115"/>
            <a:chOff x="2814452" y="4625522"/>
            <a:chExt cx="5459889" cy="1714337"/>
          </a:xfrm>
        </p:grpSpPr>
        <p:sp>
          <p:nvSpPr>
            <p:cNvPr id="59" name="Google Shape;59;p4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"/>
          <p:cNvSpPr txBox="1">
            <a:spLocks noGrp="1"/>
          </p:cNvSpPr>
          <p:nvPr>
            <p:ph type="ctrTitle"/>
          </p:nvPr>
        </p:nvSpPr>
        <p:spPr>
          <a:xfrm>
            <a:off x="661569" y="320635"/>
            <a:ext cx="9076000" cy="2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 Black"/>
              <a:buNone/>
              <a:defRPr sz="5867" b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ubTitle" idx="1"/>
          </p:nvPr>
        </p:nvSpPr>
        <p:spPr>
          <a:xfrm>
            <a:off x="661568" y="2924299"/>
            <a:ext cx="90860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47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33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49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5"/>
            <a:ext cx="12191997" cy="1502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3685" y="3242663"/>
            <a:ext cx="12192003" cy="361533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/>
          <p:nvPr/>
        </p:nvSpPr>
        <p:spPr>
          <a:xfrm>
            <a:off x="-4" y="0"/>
            <a:ext cx="12192000" cy="174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5"/>
          <p:cNvGrpSpPr/>
          <p:nvPr/>
        </p:nvGrpSpPr>
        <p:grpSpPr>
          <a:xfrm>
            <a:off x="661641" y="382761"/>
            <a:ext cx="4140780" cy="975115"/>
            <a:chOff x="2814452" y="4625522"/>
            <a:chExt cx="5459889" cy="1714337"/>
          </a:xfrm>
        </p:grpSpPr>
        <p:sp>
          <p:nvSpPr>
            <p:cNvPr id="85" name="Google Shape;85;p5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430847" y="1846263"/>
            <a:ext cx="11255200" cy="1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spcBef>
                <a:spcPts val="1067"/>
              </a:spcBef>
              <a:spcAft>
                <a:spcPts val="0"/>
              </a:spcAft>
              <a:buSzPts val="4000"/>
              <a:buNone/>
              <a:defRPr sz="5333" b="1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16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5344885" y="-3604449"/>
            <a:ext cx="1502225" cy="1219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12192000" cy="3623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/>
          <p:nvPr/>
        </p:nvSpPr>
        <p:spPr>
          <a:xfrm>
            <a:off x="-4" y="0"/>
            <a:ext cx="12192000" cy="174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6"/>
          <p:cNvGrpSpPr/>
          <p:nvPr/>
        </p:nvGrpSpPr>
        <p:grpSpPr>
          <a:xfrm>
            <a:off x="661641" y="382761"/>
            <a:ext cx="4140780" cy="975115"/>
            <a:chOff x="2814452" y="4625522"/>
            <a:chExt cx="5459889" cy="1714337"/>
          </a:xfrm>
        </p:grpSpPr>
        <p:sp>
          <p:nvSpPr>
            <p:cNvPr id="109" name="Google Shape;109;p6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430847" y="1846263"/>
            <a:ext cx="11255200" cy="1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spcBef>
                <a:spcPts val="1067"/>
              </a:spcBef>
              <a:spcAft>
                <a:spcPts val="0"/>
              </a:spcAft>
              <a:buSzPts val="4000"/>
              <a:buNone/>
              <a:defRPr sz="5333" b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Black"/>
              <a:buNone/>
              <a:defRPr sz="4267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5345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Google Shape;131;p7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6192587" y="1481445"/>
            <a:ext cx="5345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79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3733" b="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36" name="Google Shape;136;p8"/>
          <p:cNvSpPr txBox="1">
            <a:spLocks noGrp="1"/>
          </p:cNvSpPr>
          <p:nvPr>
            <p:ph type="body" idx="1"/>
          </p:nvPr>
        </p:nvSpPr>
        <p:spPr>
          <a:xfrm>
            <a:off x="6277877" y="1538839"/>
            <a:ext cx="5476800" cy="2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2"/>
          </p:nvPr>
        </p:nvSpPr>
        <p:spPr>
          <a:xfrm>
            <a:off x="468155" y="1540359"/>
            <a:ext cx="5485200" cy="2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Google Shape;138;p8"/>
          <p:cNvSpPr txBox="1">
            <a:spLocks noGrp="1"/>
          </p:cNvSpPr>
          <p:nvPr>
            <p:ph type="body" idx="3"/>
          </p:nvPr>
        </p:nvSpPr>
        <p:spPr>
          <a:xfrm>
            <a:off x="6277877" y="4099159"/>
            <a:ext cx="5476800" cy="2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4"/>
          </p:nvPr>
        </p:nvSpPr>
        <p:spPr>
          <a:xfrm>
            <a:off x="468155" y="4100679"/>
            <a:ext cx="5485200" cy="2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60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2" y="6259484"/>
            <a:ext cx="12192003" cy="5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xfrm>
            <a:off x="209551" y="133351"/>
            <a:ext cx="11768800" cy="5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747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11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oppins Black"/>
              <a:buNone/>
              <a:defRPr sz="3733" b="0">
                <a:solidFill>
                  <a:schemeClr val="accent3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0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grpSp>
        <p:nvGrpSpPr>
          <p:cNvPr id="148" name="Google Shape;148;p10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149" name="Google Shape;149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7767562" y="705011"/>
              <a:ext cx="173011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934364" y="705011"/>
              <a:ext cx="157894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7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9685941" y="365801"/>
            <a:ext cx="2070841" cy="487664"/>
            <a:chOff x="166688" y="-3240088"/>
            <a:chExt cx="9136063" cy="2868613"/>
          </a:xfrm>
        </p:grpSpPr>
        <p:sp>
          <p:nvSpPr>
            <p:cNvPr id="8" name="Google Shape;8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11178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Google Shape;28;p1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2800" b="0" i="0" u="none" strike="noStrike" cap="none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3900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revature.com/profile/darylnauman/7362f7826506d2faab7d09d9830e209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renwelge.github.io/Portfolio-Reference-Documen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F5C9-FE58-F580-DC46-6C7CEE5FA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 Orientation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C5A44-C1ED-DB2B-1A9A-0ACD202AC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6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3276-08EE-2FFF-3B57-798AC5BF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C7BD3-01AC-4117-F336-420D47CF2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Let’s review this example of a good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3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47FC-B5E6-4D2E-7FA0-9FB25011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 (all are COB)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C820-186E-48F0-F721-25BD68C31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Phase 1 submission: 7/13</a:t>
            </a:r>
          </a:p>
          <a:p>
            <a:pPr lvl="1"/>
            <a:r>
              <a:rPr lang="en-US" dirty="0"/>
              <a:t>Phase 1 review: 7/15</a:t>
            </a:r>
          </a:p>
          <a:p>
            <a:r>
              <a:rPr lang="en-US" b="1" dirty="0"/>
              <a:t>Phase 2 submission: 7/25</a:t>
            </a:r>
          </a:p>
          <a:p>
            <a:pPr lvl="1"/>
            <a:r>
              <a:rPr lang="en-US" dirty="0"/>
              <a:t>Phase 2 review: 7/27</a:t>
            </a:r>
          </a:p>
          <a:p>
            <a:r>
              <a:rPr lang="en-US" b="1" dirty="0"/>
              <a:t>Final due date for publication: 7/29</a:t>
            </a:r>
          </a:p>
          <a:p>
            <a:r>
              <a:rPr lang="en-US" dirty="0"/>
              <a:t>Training end date: 8/12</a:t>
            </a:r>
          </a:p>
        </p:txBody>
      </p:sp>
    </p:spTree>
    <p:extLst>
      <p:ext uri="{BB962C8B-B14F-4D97-AF65-F5344CB8AC3E}">
        <p14:creationId xmlns:p14="http://schemas.microsoft.com/office/powerpoint/2010/main" val="360585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1677-9825-AEC7-F29E-C3AC7A148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FA9C9F-70AF-7D01-106C-CB1B4DC5D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1424-3A52-DCDA-0F0D-5BB8725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23592-1826-367B-3171-DA5156217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create your own portfolio through RevaturePro</a:t>
            </a:r>
          </a:p>
          <a:p>
            <a:r>
              <a:rPr lang="en-US" dirty="0"/>
              <a:t>Includes information about yourself, your background, your skills, and your project experience</a:t>
            </a:r>
          </a:p>
          <a:p>
            <a:r>
              <a:rPr lang="en-US" dirty="0"/>
              <a:t>Helps to market yourself to potential clients</a:t>
            </a:r>
          </a:p>
          <a:p>
            <a:r>
              <a:rPr lang="en-US" dirty="0"/>
              <a:t>Important: make a good first impression</a:t>
            </a:r>
          </a:p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the guidelines</a:t>
            </a:r>
            <a:r>
              <a:rPr lang="en-US" dirty="0"/>
              <a:t> to help you write and complete the portfolio</a:t>
            </a:r>
          </a:p>
        </p:txBody>
      </p:sp>
    </p:spTree>
    <p:extLst>
      <p:ext uri="{BB962C8B-B14F-4D97-AF65-F5344CB8AC3E}">
        <p14:creationId xmlns:p14="http://schemas.microsoft.com/office/powerpoint/2010/main" val="19029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DE5D-0E78-BA2E-A8AD-FB59E26F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Your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EFE35-A186-93C3-2DEB-C6E201881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680" y="1481445"/>
            <a:ext cx="11178800" cy="497917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Login to RevaturePro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“Portfolios”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Click on “Create Portfolios”</a:t>
            </a:r>
          </a:p>
          <a:p>
            <a:pPr lvl="1"/>
            <a:r>
              <a:rPr lang="en-US" dirty="0"/>
              <a:t>Note: you may need to update your “Profile Name” before you can create your portfolio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285CF1-11DE-E7B6-AC9A-27EEEC553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" y="2925794"/>
            <a:ext cx="1128870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6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F4C3-3514-0502-74AF-54D35126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Your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4A35-558E-6EB3-FA74-D13E0BB40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dirty="0"/>
              <a:t>Enter a name for your portfolio</a:t>
            </a:r>
          </a:p>
          <a:p>
            <a:pPr lvl="1"/>
            <a:r>
              <a:rPr lang="en-US" dirty="0"/>
              <a:t>This does NOT appear on the published version of the portfolio</a:t>
            </a:r>
          </a:p>
          <a:p>
            <a:pPr lvl="1"/>
            <a:r>
              <a:rPr lang="en-US" dirty="0"/>
              <a:t>Use the convention {{First Name-Last Name-version}}</a:t>
            </a:r>
          </a:p>
          <a:p>
            <a:pPr lvl="1"/>
            <a:r>
              <a:rPr lang="en-US" dirty="0"/>
              <a:t>E.g. “Andrew-Crenwelge-1”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Fill out the portfolio according to the guidelines</a:t>
            </a:r>
          </a:p>
        </p:txBody>
      </p:sp>
    </p:spTree>
    <p:extLst>
      <p:ext uri="{BB962C8B-B14F-4D97-AF65-F5344CB8AC3E}">
        <p14:creationId xmlns:p14="http://schemas.microsoft.com/office/powerpoint/2010/main" val="348536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F48C-F7ED-8357-BC98-A8B3702D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Title &amp; About Me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878466-E073-5A88-6F31-08C395D0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72" y="1341720"/>
            <a:ext cx="8363855" cy="512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2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7230-40E4-8600-D862-3111F8FA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Education &amp; Skills Matrix</a:t>
            </a: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7B00B87-33AC-A126-5F02-49C133D24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1445886"/>
            <a:ext cx="90106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5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0A7-C418-9F3C-3868-42B462D7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Projects, Other Experiences, and Honors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D85CA-5F39-6739-59B3-667F0103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48" y="1494340"/>
            <a:ext cx="8185304" cy="49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0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BBBF-203A-37F2-BCC8-B5F591C3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6E73B5-DAAC-1DFC-9A22-EC49110C5F6D}"/>
              </a:ext>
            </a:extLst>
          </p:cNvPr>
          <p:cNvSpPr/>
          <p:nvPr/>
        </p:nvSpPr>
        <p:spPr>
          <a:xfrm>
            <a:off x="3042303" y="1920851"/>
            <a:ext cx="2307365" cy="12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Phase 1 Work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Name &amp; Title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About Me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Education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Project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C02C15-51E1-C684-A85F-F0C6EA19A31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49668" y="2532851"/>
            <a:ext cx="974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8C645D-9CF6-C650-FCD0-8B5C4C5E2E48}"/>
              </a:ext>
            </a:extLst>
          </p:cNvPr>
          <p:cNvSpPr/>
          <p:nvPr/>
        </p:nvSpPr>
        <p:spPr>
          <a:xfrm>
            <a:off x="6323888" y="2259385"/>
            <a:ext cx="1333145" cy="5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Submit for Review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F2603F-139C-BD8F-D993-DB8E23168BAF}"/>
              </a:ext>
            </a:extLst>
          </p:cNvPr>
          <p:cNvCxnSpPr>
            <a:cxnSpLocks/>
          </p:cNvCxnSpPr>
          <p:nvPr/>
        </p:nvCxnSpPr>
        <p:spPr>
          <a:xfrm>
            <a:off x="7657033" y="2532851"/>
            <a:ext cx="974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4D49D145-2118-00AB-4C15-9C5463E8CC46}"/>
              </a:ext>
            </a:extLst>
          </p:cNvPr>
          <p:cNvSpPr/>
          <p:nvPr/>
        </p:nvSpPr>
        <p:spPr>
          <a:xfrm>
            <a:off x="8631253" y="2191017"/>
            <a:ext cx="1919958" cy="68366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Corrections?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1DE08-9502-789E-7541-92E63A4BBBF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591232" y="2874682"/>
            <a:ext cx="0" cy="714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7C750E-E59F-7C6B-8E4F-A09C2FBF54CE}"/>
              </a:ext>
            </a:extLst>
          </p:cNvPr>
          <p:cNvSpPr/>
          <p:nvPr/>
        </p:nvSpPr>
        <p:spPr>
          <a:xfrm>
            <a:off x="8437549" y="3589232"/>
            <a:ext cx="2307365" cy="828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Phase 2 Work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Skills Matrix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Industry Equivalency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Project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FE1145-960B-20A4-88D0-CEEAD9353A9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785219" y="4003704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7101FC-2D0D-8614-F5B3-B004A8FDA720}"/>
              </a:ext>
            </a:extLst>
          </p:cNvPr>
          <p:cNvSpPr/>
          <p:nvPr/>
        </p:nvSpPr>
        <p:spPr>
          <a:xfrm>
            <a:off x="6452074" y="3753739"/>
            <a:ext cx="1333145" cy="5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Submit for Review</a:t>
            </a:r>
            <a:endParaRPr lang="en-US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C77938-7F3A-E472-C354-616196227C6A}"/>
              </a:ext>
            </a:extLst>
          </p:cNvPr>
          <p:cNvCxnSpPr>
            <a:cxnSpLocks/>
          </p:cNvCxnSpPr>
          <p:nvPr/>
        </p:nvCxnSpPr>
        <p:spPr>
          <a:xfrm flipH="1">
            <a:off x="5799744" y="4027204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40C19764-9F93-8D2A-1789-E75D6908733D}"/>
              </a:ext>
            </a:extLst>
          </p:cNvPr>
          <p:cNvSpPr/>
          <p:nvPr/>
        </p:nvSpPr>
        <p:spPr>
          <a:xfrm>
            <a:off x="3802879" y="3685371"/>
            <a:ext cx="1982623" cy="68366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Corrections?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96E1FB-CEE5-ECC0-235C-66B4C2A9A9C0}"/>
              </a:ext>
            </a:extLst>
          </p:cNvPr>
          <p:cNvCxnSpPr>
            <a:cxnSpLocks/>
          </p:cNvCxnSpPr>
          <p:nvPr/>
        </p:nvCxnSpPr>
        <p:spPr>
          <a:xfrm flipH="1">
            <a:off x="3150549" y="4027916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21705D8-5B13-F3DC-9C1A-90627CF4591B}"/>
              </a:ext>
            </a:extLst>
          </p:cNvPr>
          <p:cNvSpPr/>
          <p:nvPr/>
        </p:nvSpPr>
        <p:spPr>
          <a:xfrm>
            <a:off x="1324598" y="3610596"/>
            <a:ext cx="1811709" cy="690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 auditor submits to QC Manager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BECA5A-0CFE-01FA-01AE-3AD83C800215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2230453" y="4300670"/>
            <a:ext cx="0" cy="416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0A71170-2F4C-4DE8-40B7-71917EEA8A49}"/>
              </a:ext>
            </a:extLst>
          </p:cNvPr>
          <p:cNvSpPr/>
          <p:nvPr/>
        </p:nvSpPr>
        <p:spPr>
          <a:xfrm>
            <a:off x="1324598" y="4717092"/>
            <a:ext cx="1811709" cy="69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Published by QC Manager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1AF812-63DC-AD14-BA4E-055A684D9D99}"/>
              </a:ext>
            </a:extLst>
          </p:cNvPr>
          <p:cNvCxnSpPr>
            <a:cxnSpLocks/>
          </p:cNvCxnSpPr>
          <p:nvPr/>
        </p:nvCxnSpPr>
        <p:spPr>
          <a:xfrm>
            <a:off x="2229029" y="5407167"/>
            <a:ext cx="0" cy="42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1057D81-F91D-2F17-B6B8-EC895B401F91}"/>
              </a:ext>
            </a:extLst>
          </p:cNvPr>
          <p:cNvSpPr/>
          <p:nvPr/>
        </p:nvSpPr>
        <p:spPr>
          <a:xfrm>
            <a:off x="1338840" y="5842817"/>
            <a:ext cx="1811709" cy="69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Appears as “Approved”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F15536-80C2-68FB-926B-6375373D6011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794190" y="4369036"/>
            <a:ext cx="1" cy="9379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BF01B8-876B-0E84-9F8C-F774972EC129}"/>
              </a:ext>
            </a:extLst>
          </p:cNvPr>
          <p:cNvCxnSpPr>
            <a:cxnSpLocks/>
          </p:cNvCxnSpPr>
          <p:nvPr/>
        </p:nvCxnSpPr>
        <p:spPr>
          <a:xfrm>
            <a:off x="4794190" y="5306938"/>
            <a:ext cx="47970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B88C735-A62F-95A6-977D-8FCF45A3CCB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591231" y="4418175"/>
            <a:ext cx="1" cy="888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245B415-1D27-B660-429F-B11731A4FD91}"/>
              </a:ext>
            </a:extLst>
          </p:cNvPr>
          <p:cNvCxnSpPr>
            <a:cxnSpLocks/>
          </p:cNvCxnSpPr>
          <p:nvPr/>
        </p:nvCxnSpPr>
        <p:spPr>
          <a:xfrm flipH="1">
            <a:off x="9581259" y="1486968"/>
            <a:ext cx="9972" cy="7286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03757B2-80ED-5A54-AFD7-B664C0F50A97}"/>
              </a:ext>
            </a:extLst>
          </p:cNvPr>
          <p:cNvCxnSpPr>
            <a:cxnSpLocks/>
          </p:cNvCxnSpPr>
          <p:nvPr/>
        </p:nvCxnSpPr>
        <p:spPr>
          <a:xfrm>
            <a:off x="4186727" y="1476467"/>
            <a:ext cx="5413050" cy="18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7AC66B-8751-6F23-26B2-D42DEF7D67A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95985" y="1475274"/>
            <a:ext cx="1" cy="445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583924-8DD0-C6D6-0826-4DA31A0D5213}"/>
              </a:ext>
            </a:extLst>
          </p:cNvPr>
          <p:cNvSpPr txBox="1"/>
          <p:nvPr/>
        </p:nvSpPr>
        <p:spPr>
          <a:xfrm>
            <a:off x="9617252" y="299096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899DFE-2C47-A395-DEB2-17E61FB7B5DB}"/>
              </a:ext>
            </a:extLst>
          </p:cNvPr>
          <p:cNvSpPr txBox="1"/>
          <p:nvPr/>
        </p:nvSpPr>
        <p:spPr>
          <a:xfrm>
            <a:off x="3330779" y="370275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4E93C2-0637-FE0B-340A-94454CCACC37}"/>
              </a:ext>
            </a:extLst>
          </p:cNvPr>
          <p:cNvSpPr txBox="1"/>
          <p:nvPr/>
        </p:nvSpPr>
        <p:spPr>
          <a:xfrm>
            <a:off x="9604818" y="1674443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D1E187-711A-07EC-8A6B-D49FF91B6FA5}"/>
              </a:ext>
            </a:extLst>
          </p:cNvPr>
          <p:cNvSpPr txBox="1"/>
          <p:nvPr/>
        </p:nvSpPr>
        <p:spPr>
          <a:xfrm>
            <a:off x="4794190" y="4755667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D58EBB-F968-F8DF-FB01-07983AF6663C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50549" y="6187853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D93D543A-6F36-B316-AD25-887946EC6078}"/>
              </a:ext>
            </a:extLst>
          </p:cNvPr>
          <p:cNvSpPr/>
          <p:nvPr/>
        </p:nvSpPr>
        <p:spPr>
          <a:xfrm>
            <a:off x="3784749" y="5817427"/>
            <a:ext cx="2769875" cy="69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sent to Sales and Delivery teams for sharing with client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563C75C-B260-387E-1A5E-6A8ACB00FBBC}"/>
              </a:ext>
            </a:extLst>
          </p:cNvPr>
          <p:cNvSpPr/>
          <p:nvPr/>
        </p:nvSpPr>
        <p:spPr>
          <a:xfrm>
            <a:off x="947156" y="2076562"/>
            <a:ext cx="128186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Portfolio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ED521C-815D-18D8-ED88-6EFDEF4C2CD6}"/>
              </a:ext>
            </a:extLst>
          </p:cNvPr>
          <p:cNvCxnSpPr>
            <a:cxnSpLocks/>
            <a:stCxn id="83" idx="3"/>
            <a:endCxn id="4" idx="1"/>
          </p:cNvCxnSpPr>
          <p:nvPr/>
        </p:nvCxnSpPr>
        <p:spPr>
          <a:xfrm flipV="1">
            <a:off x="2229025" y="2532851"/>
            <a:ext cx="813278" cy="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9CF5-59EA-1F36-6681-4CD70610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7AB1C-C7FB-E733-AA2B-A30B06DC3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Dharshanaa from our team in India does the initial Phase 1 review</a:t>
            </a:r>
          </a:p>
          <a:p>
            <a:r>
              <a:rPr lang="en-US" sz="2000" dirty="0"/>
              <a:t>Your QC auditor does final Phase 2 reviews</a:t>
            </a:r>
          </a:p>
          <a:p>
            <a:r>
              <a:rPr lang="en-US" sz="2000" b="1" dirty="0"/>
              <a:t>Before</a:t>
            </a:r>
            <a:r>
              <a:rPr lang="en-US" sz="2000" dirty="0"/>
              <a:t> you submit your portfolio, proofread it for formatting, grammar, and spelling mistakes</a:t>
            </a:r>
          </a:p>
          <a:p>
            <a:r>
              <a:rPr lang="en-US" sz="2000" dirty="0"/>
              <a:t>You cannot edit your portfolio after you submit it; you must wait for feedback</a:t>
            </a:r>
          </a:p>
          <a:p>
            <a:r>
              <a:rPr lang="en-US" sz="2000" dirty="0"/>
              <a:t>Check your </a:t>
            </a:r>
            <a:r>
              <a:rPr lang="en-US" sz="2000" b="1" dirty="0"/>
              <a:t>revature.net </a:t>
            </a:r>
            <a:r>
              <a:rPr lang="en-US" sz="2000" dirty="0"/>
              <a:t>email for updates, reminders, and feedback</a:t>
            </a:r>
          </a:p>
          <a:p>
            <a:r>
              <a:rPr lang="en-US" sz="2000" dirty="0"/>
              <a:t>Do NOT clone your portfolio unless asked to do so</a:t>
            </a:r>
          </a:p>
          <a:p>
            <a:r>
              <a:rPr lang="en-US" sz="2000" dirty="0"/>
              <a:t>Do NOT mark your portfolio as “inactive” after it has been published</a:t>
            </a:r>
          </a:p>
          <a:p>
            <a:r>
              <a:rPr lang="en-US" sz="2000" dirty="0"/>
              <a:t>If you have questions, ask your QC auditor before or after the QC session</a:t>
            </a:r>
          </a:p>
        </p:txBody>
      </p:sp>
    </p:spTree>
    <p:extLst>
      <p:ext uri="{BB962C8B-B14F-4D97-AF65-F5344CB8AC3E}">
        <p14:creationId xmlns:p14="http://schemas.microsoft.com/office/powerpoint/2010/main" val="154950157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QC-UPDATES-APR-2022</Template>
  <TotalTime>451</TotalTime>
  <Words>367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Poppins</vt:lpstr>
      <vt:lpstr>Poppins Black</vt:lpstr>
      <vt:lpstr>2_Custom Design</vt:lpstr>
      <vt:lpstr>Portfolio Orientation</vt:lpstr>
      <vt:lpstr>Portfolio Generation</vt:lpstr>
      <vt:lpstr>Setup Your Portfolio</vt:lpstr>
      <vt:lpstr>Setup Your Portfolio</vt:lpstr>
      <vt:lpstr>Adding Title &amp; About Me</vt:lpstr>
      <vt:lpstr>Adding Education &amp; Skills Matrix</vt:lpstr>
      <vt:lpstr>Adding Projects, Other Experiences, and Honors</vt:lpstr>
      <vt:lpstr>Review Process</vt:lpstr>
      <vt:lpstr>Remember…</vt:lpstr>
      <vt:lpstr>Sample</vt:lpstr>
      <vt:lpstr>Deadlines (all are COB)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Orientation</dc:title>
  <dc:creator>Andrew Crenwelge</dc:creator>
  <cp:lastModifiedBy>Andrew Crenwelge</cp:lastModifiedBy>
  <cp:revision>6</cp:revision>
  <dcterms:created xsi:type="dcterms:W3CDTF">2022-06-13T14:54:58Z</dcterms:created>
  <dcterms:modified xsi:type="dcterms:W3CDTF">2022-07-06T14:41:35Z</dcterms:modified>
</cp:coreProperties>
</file>