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lexandria Light"/>
      <p:regular r:id="rId31"/>
      <p:bold r:id="rId32"/>
    </p:embeddedFont>
    <p:embeddedFont>
      <p:font typeface="Anek Gurmukhi ExtraBold"/>
      <p:bold r:id="rId33"/>
    </p:embeddedFont>
    <p:embeddedFont>
      <p:font typeface="Alexandria"/>
      <p:regular r:id="rId34"/>
      <p:bold r:id="rId35"/>
    </p:embeddedFont>
    <p:embeddedFont>
      <p:font typeface="Anek Gurmukhi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pSS88pWefbE8H5YgpuDq1q1m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exandriaLigh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nekGurmukhiExtraBold-bold.fntdata"/><Relationship Id="rId10" Type="http://schemas.openxmlformats.org/officeDocument/2006/relationships/slide" Target="slides/slide6.xml"/><Relationship Id="rId32" Type="http://schemas.openxmlformats.org/officeDocument/2006/relationships/font" Target="fonts/AlexandriaLight-bold.fntdata"/><Relationship Id="rId13" Type="http://schemas.openxmlformats.org/officeDocument/2006/relationships/slide" Target="slides/slide9.xml"/><Relationship Id="rId35" Type="http://schemas.openxmlformats.org/officeDocument/2006/relationships/font" Target="fonts/Alexandria-bold.fntdata"/><Relationship Id="rId12" Type="http://schemas.openxmlformats.org/officeDocument/2006/relationships/slide" Target="slides/slide8.xml"/><Relationship Id="rId34" Type="http://schemas.openxmlformats.org/officeDocument/2006/relationships/font" Target="fonts/Alexandria-regular.fntdata"/><Relationship Id="rId15" Type="http://schemas.openxmlformats.org/officeDocument/2006/relationships/slide" Target="slides/slide11.xml"/><Relationship Id="rId37" Type="http://schemas.openxmlformats.org/officeDocument/2006/relationships/font" Target="fonts/AnekGurmukhi-bold.fntdata"/><Relationship Id="rId14" Type="http://schemas.openxmlformats.org/officeDocument/2006/relationships/slide" Target="slides/slide10.xml"/><Relationship Id="rId36" Type="http://schemas.openxmlformats.org/officeDocument/2006/relationships/font" Target="fonts/AnekGurmukhi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b8e2e3f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3b8e2e3f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b8e2e3f8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3b8e2e3f8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ed09ec3c5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ed09ec3c5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1ed09ec3c5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1ed09ec3c5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b8e2e3f8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3b8e2e3f8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ed09ec3c5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1ed09ec3c5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b8e2e3f81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3b8e2e3f81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ed09ec3c5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ed09ec3c5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b982f5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3b982f5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b982f57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b982f57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3b982f57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3b982f57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3b982f57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3b982f57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b982f57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3b982f57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b8e2e3f81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3b8e2e3f81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3c24b2e8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3c24b2e8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3c24b2e8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3c24b2e8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ed09ec3c5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1ed09ec3c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b8e2e3f81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3b8e2e3f81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b8e2e3f8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3b8e2e3f8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ed09ec3c5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ed09ec3c5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2"/>
          <p:cNvSpPr txBox="1"/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0" name="Google Shape;10;p52"/>
          <p:cNvSpPr txBox="1"/>
          <p:nvPr>
            <p:ph idx="1" type="subTitle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" name="Google Shape;11;p5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5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5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5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61"/>
          <p:cNvSpPr txBox="1"/>
          <p:nvPr>
            <p:ph type="title"/>
          </p:nvPr>
        </p:nvSpPr>
        <p:spPr>
          <a:xfrm>
            <a:off x="713225" y="539500"/>
            <a:ext cx="4432500" cy="121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/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2" name="Google Shape;102;p6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6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6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62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/>
          <p:nvPr>
            <p:ph idx="1" type="subTitle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2" type="subTitle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3"/>
          <p:cNvSpPr txBox="1"/>
          <p:nvPr>
            <p:ph idx="3" type="subTitle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3"/>
          <p:cNvSpPr txBox="1"/>
          <p:nvPr>
            <p:ph idx="4" type="subTitle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11" name="Google Shape;111;p63"/>
          <p:cNvSpPr txBox="1"/>
          <p:nvPr>
            <p:ph idx="5" type="subTitle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12" name="Google Shape;112;p63"/>
          <p:cNvSpPr txBox="1"/>
          <p:nvPr>
            <p:ph idx="6" type="subTitle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13" name="Google Shape;113;p6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6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63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63"/>
          <p:cNvSpPr/>
          <p:nvPr/>
        </p:nvSpPr>
        <p:spPr>
          <a:xfrm>
            <a:off x="8588795" y="16806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4"/>
          <p:cNvSpPr txBox="1"/>
          <p:nvPr>
            <p:ph idx="1" type="subTitle"/>
          </p:nvPr>
        </p:nvSpPr>
        <p:spPr>
          <a:xfrm>
            <a:off x="4681786" y="2832850"/>
            <a:ext cx="36255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64"/>
          <p:cNvSpPr txBox="1"/>
          <p:nvPr>
            <p:ph idx="2" type="subTitle"/>
          </p:nvPr>
        </p:nvSpPr>
        <p:spPr>
          <a:xfrm>
            <a:off x="836625" y="2354950"/>
            <a:ext cx="362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20" name="Google Shape;120;p64"/>
          <p:cNvSpPr txBox="1"/>
          <p:nvPr>
            <p:ph idx="3" type="subTitle"/>
          </p:nvPr>
        </p:nvSpPr>
        <p:spPr>
          <a:xfrm>
            <a:off x="4681624" y="2354950"/>
            <a:ext cx="362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21" name="Google Shape;121;p6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6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64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64"/>
          <p:cNvSpPr txBox="1"/>
          <p:nvPr>
            <p:ph idx="4" type="subTitle"/>
          </p:nvPr>
        </p:nvSpPr>
        <p:spPr>
          <a:xfrm>
            <a:off x="836663" y="2832850"/>
            <a:ext cx="36255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5" name="Google Shape;125;p64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64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64"/>
          <p:cNvSpPr/>
          <p:nvPr/>
        </p:nvSpPr>
        <p:spPr>
          <a:xfrm>
            <a:off x="863584" y="4527000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/>
          <p:nvPr>
            <p:ph idx="1" type="subTitle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cxnSp>
        <p:nvCxnSpPr>
          <p:cNvPr id="130" name="Google Shape;130;p6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65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65"/>
          <p:cNvSpPr/>
          <p:nvPr>
            <p:ph idx="2" type="pic"/>
          </p:nvPr>
        </p:nvSpPr>
        <p:spPr>
          <a:xfrm>
            <a:off x="1325400" y="1686775"/>
            <a:ext cx="2006700" cy="2352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6"/>
          <p:cNvSpPr txBox="1"/>
          <p:nvPr>
            <p:ph idx="1" type="subTitle"/>
          </p:nvPr>
        </p:nvSpPr>
        <p:spPr>
          <a:xfrm>
            <a:off x="937625" y="29637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6"/>
          <p:cNvSpPr txBox="1"/>
          <p:nvPr>
            <p:ph idx="2" type="subTitle"/>
          </p:nvPr>
        </p:nvSpPr>
        <p:spPr>
          <a:xfrm>
            <a:off x="3484346" y="29637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6"/>
          <p:cNvSpPr txBox="1"/>
          <p:nvPr>
            <p:ph idx="3" type="subTitle"/>
          </p:nvPr>
        </p:nvSpPr>
        <p:spPr>
          <a:xfrm>
            <a:off x="6031074" y="29637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6"/>
          <p:cNvSpPr txBox="1"/>
          <p:nvPr>
            <p:ph idx="4" type="subTitle"/>
          </p:nvPr>
        </p:nvSpPr>
        <p:spPr>
          <a:xfrm>
            <a:off x="937625" y="2476475"/>
            <a:ext cx="2175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39" name="Google Shape;139;p66"/>
          <p:cNvSpPr txBox="1"/>
          <p:nvPr>
            <p:ph idx="5" type="subTitle"/>
          </p:nvPr>
        </p:nvSpPr>
        <p:spPr>
          <a:xfrm>
            <a:off x="3484347" y="2476475"/>
            <a:ext cx="2175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40" name="Google Shape;140;p66"/>
          <p:cNvSpPr txBox="1"/>
          <p:nvPr>
            <p:ph idx="6" type="subTitle"/>
          </p:nvPr>
        </p:nvSpPr>
        <p:spPr>
          <a:xfrm>
            <a:off x="6031075" y="2476475"/>
            <a:ext cx="2175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41" name="Google Shape;141;p6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6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6"/>
          <p:cNvSpPr txBox="1"/>
          <p:nvPr>
            <p:ph type="title"/>
          </p:nvPr>
        </p:nvSpPr>
        <p:spPr>
          <a:xfrm>
            <a:off x="720000" y="537658"/>
            <a:ext cx="77040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66"/>
          <p:cNvSpPr/>
          <p:nvPr/>
        </p:nvSpPr>
        <p:spPr>
          <a:xfrm>
            <a:off x="4321595" y="45762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7"/>
          <p:cNvSpPr txBox="1"/>
          <p:nvPr>
            <p:ph idx="1" type="subTitle"/>
          </p:nvPr>
        </p:nvSpPr>
        <p:spPr>
          <a:xfrm>
            <a:off x="1109152" y="23016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7"/>
          <p:cNvSpPr txBox="1"/>
          <p:nvPr>
            <p:ph idx="2" type="subTitle"/>
          </p:nvPr>
        </p:nvSpPr>
        <p:spPr>
          <a:xfrm>
            <a:off x="3579000" y="23016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7"/>
          <p:cNvSpPr txBox="1"/>
          <p:nvPr>
            <p:ph idx="3" type="subTitle"/>
          </p:nvPr>
        </p:nvSpPr>
        <p:spPr>
          <a:xfrm>
            <a:off x="1109152" y="38842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7"/>
          <p:cNvSpPr txBox="1"/>
          <p:nvPr>
            <p:ph idx="4" type="subTitle"/>
          </p:nvPr>
        </p:nvSpPr>
        <p:spPr>
          <a:xfrm>
            <a:off x="3579000" y="38842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7"/>
          <p:cNvSpPr txBox="1"/>
          <p:nvPr>
            <p:ph idx="5" type="subTitle"/>
          </p:nvPr>
        </p:nvSpPr>
        <p:spPr>
          <a:xfrm>
            <a:off x="6048848" y="23016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7"/>
          <p:cNvSpPr txBox="1"/>
          <p:nvPr>
            <p:ph idx="6" type="subTitle"/>
          </p:nvPr>
        </p:nvSpPr>
        <p:spPr>
          <a:xfrm>
            <a:off x="6048848" y="38842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7"/>
          <p:cNvSpPr txBox="1"/>
          <p:nvPr>
            <p:ph idx="7" type="subTitle"/>
          </p:nvPr>
        </p:nvSpPr>
        <p:spPr>
          <a:xfrm>
            <a:off x="1113052" y="1927795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3" name="Google Shape;153;p67"/>
          <p:cNvSpPr txBox="1"/>
          <p:nvPr>
            <p:ph idx="8" type="subTitle"/>
          </p:nvPr>
        </p:nvSpPr>
        <p:spPr>
          <a:xfrm>
            <a:off x="3582900" y="1927795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4" name="Google Shape;154;p67"/>
          <p:cNvSpPr txBox="1"/>
          <p:nvPr>
            <p:ph idx="9" type="subTitle"/>
          </p:nvPr>
        </p:nvSpPr>
        <p:spPr>
          <a:xfrm>
            <a:off x="6052748" y="1927795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5" name="Google Shape;155;p67"/>
          <p:cNvSpPr txBox="1"/>
          <p:nvPr>
            <p:ph idx="13" type="subTitle"/>
          </p:nvPr>
        </p:nvSpPr>
        <p:spPr>
          <a:xfrm>
            <a:off x="1113052" y="3510396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6" name="Google Shape;156;p67"/>
          <p:cNvSpPr txBox="1"/>
          <p:nvPr>
            <p:ph idx="14" type="subTitle"/>
          </p:nvPr>
        </p:nvSpPr>
        <p:spPr>
          <a:xfrm>
            <a:off x="3582900" y="3510396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7" name="Google Shape;157;p67"/>
          <p:cNvSpPr txBox="1"/>
          <p:nvPr>
            <p:ph idx="15" type="subTitle"/>
          </p:nvPr>
        </p:nvSpPr>
        <p:spPr>
          <a:xfrm>
            <a:off x="6052748" y="3510396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58" name="Google Shape;158;p6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6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67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67"/>
          <p:cNvSpPr/>
          <p:nvPr/>
        </p:nvSpPr>
        <p:spPr>
          <a:xfrm>
            <a:off x="4316346" y="132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8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68"/>
          <p:cNvSpPr txBox="1"/>
          <p:nvPr>
            <p:ph idx="1" type="body"/>
          </p:nvPr>
        </p:nvSpPr>
        <p:spPr>
          <a:xfrm>
            <a:off x="720000" y="1215750"/>
            <a:ext cx="7704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65" name="Google Shape;165;p6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6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68"/>
          <p:cNvSpPr/>
          <p:nvPr/>
        </p:nvSpPr>
        <p:spPr>
          <a:xfrm>
            <a:off x="8161730" y="41190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9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70" name="Google Shape;170;p69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69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69"/>
          <p:cNvSpPr/>
          <p:nvPr/>
        </p:nvSpPr>
        <p:spPr>
          <a:xfrm>
            <a:off x="96895" y="14801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75" name="Google Shape;175;p70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0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70"/>
          <p:cNvSpPr/>
          <p:nvPr/>
        </p:nvSpPr>
        <p:spPr>
          <a:xfrm>
            <a:off x="8548020" y="150032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5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5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53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3"/>
          <p:cNvSpPr/>
          <p:nvPr/>
        </p:nvSpPr>
        <p:spPr>
          <a:xfrm>
            <a:off x="130595" y="45000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1"/>
          <p:cNvSpPr txBox="1"/>
          <p:nvPr>
            <p:ph idx="1" type="subTitle"/>
          </p:nvPr>
        </p:nvSpPr>
        <p:spPr>
          <a:xfrm>
            <a:off x="4680996" y="2439425"/>
            <a:ext cx="36255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71"/>
          <p:cNvSpPr txBox="1"/>
          <p:nvPr>
            <p:ph idx="2" type="subTitle"/>
          </p:nvPr>
        </p:nvSpPr>
        <p:spPr>
          <a:xfrm>
            <a:off x="836625" y="2050150"/>
            <a:ext cx="362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81" name="Google Shape;181;p71"/>
          <p:cNvSpPr txBox="1"/>
          <p:nvPr>
            <p:ph idx="3" type="subTitle"/>
          </p:nvPr>
        </p:nvSpPr>
        <p:spPr>
          <a:xfrm>
            <a:off x="4681624" y="2050150"/>
            <a:ext cx="362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82" name="Google Shape;182;p7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7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71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71"/>
          <p:cNvSpPr txBox="1"/>
          <p:nvPr>
            <p:ph idx="4" type="subTitle"/>
          </p:nvPr>
        </p:nvSpPr>
        <p:spPr>
          <a:xfrm>
            <a:off x="835875" y="2439425"/>
            <a:ext cx="36255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71"/>
          <p:cNvSpPr/>
          <p:nvPr/>
        </p:nvSpPr>
        <p:spPr>
          <a:xfrm>
            <a:off x="7656900" y="4397633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2"/>
          <p:cNvSpPr txBox="1"/>
          <p:nvPr>
            <p:ph idx="1" type="subTitle"/>
          </p:nvPr>
        </p:nvSpPr>
        <p:spPr>
          <a:xfrm>
            <a:off x="1693375" y="178747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72"/>
          <p:cNvSpPr txBox="1"/>
          <p:nvPr>
            <p:ph idx="2" type="subTitle"/>
          </p:nvPr>
        </p:nvSpPr>
        <p:spPr>
          <a:xfrm>
            <a:off x="5041322" y="178747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72"/>
          <p:cNvSpPr txBox="1"/>
          <p:nvPr>
            <p:ph idx="3" type="subTitle"/>
          </p:nvPr>
        </p:nvSpPr>
        <p:spPr>
          <a:xfrm>
            <a:off x="1693375" y="3476250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2"/>
          <p:cNvSpPr txBox="1"/>
          <p:nvPr>
            <p:ph idx="4" type="subTitle"/>
          </p:nvPr>
        </p:nvSpPr>
        <p:spPr>
          <a:xfrm>
            <a:off x="5041322" y="3476250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72"/>
          <p:cNvSpPr txBox="1"/>
          <p:nvPr>
            <p:ph idx="5" type="subTitle"/>
          </p:nvPr>
        </p:nvSpPr>
        <p:spPr>
          <a:xfrm>
            <a:off x="1693375" y="1520775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3" name="Google Shape;193;p72"/>
          <p:cNvSpPr txBox="1"/>
          <p:nvPr>
            <p:ph idx="6" type="subTitle"/>
          </p:nvPr>
        </p:nvSpPr>
        <p:spPr>
          <a:xfrm>
            <a:off x="5041322" y="1520775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4" name="Google Shape;194;p72"/>
          <p:cNvSpPr txBox="1"/>
          <p:nvPr>
            <p:ph idx="7" type="subTitle"/>
          </p:nvPr>
        </p:nvSpPr>
        <p:spPr>
          <a:xfrm>
            <a:off x="1693375" y="3219075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5" name="Google Shape;195;p72"/>
          <p:cNvSpPr txBox="1"/>
          <p:nvPr>
            <p:ph idx="8" type="subTitle"/>
          </p:nvPr>
        </p:nvSpPr>
        <p:spPr>
          <a:xfrm>
            <a:off x="5041322" y="3219075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96" name="Google Shape;196;p7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7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7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9" name="Google Shape;199;p72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72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72"/>
          <p:cNvSpPr/>
          <p:nvPr/>
        </p:nvSpPr>
        <p:spPr>
          <a:xfrm>
            <a:off x="863584" y="4527000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3"/>
          <p:cNvSpPr txBox="1"/>
          <p:nvPr>
            <p:ph idx="1" type="subTitle"/>
          </p:nvPr>
        </p:nvSpPr>
        <p:spPr>
          <a:xfrm>
            <a:off x="720000" y="1595525"/>
            <a:ext cx="4555800" cy="28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4" name="Google Shape;204;p73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73"/>
          <p:cNvSpPr/>
          <p:nvPr>
            <p:ph idx="2" type="pic"/>
          </p:nvPr>
        </p:nvSpPr>
        <p:spPr>
          <a:xfrm>
            <a:off x="5968200" y="1657600"/>
            <a:ext cx="2082300" cy="2445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6" name="Google Shape;206;p7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7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4"/>
          <p:cNvSpPr txBox="1"/>
          <p:nvPr>
            <p:ph type="title"/>
          </p:nvPr>
        </p:nvSpPr>
        <p:spPr>
          <a:xfrm>
            <a:off x="954725" y="1561163"/>
            <a:ext cx="3102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74"/>
          <p:cNvSpPr txBox="1"/>
          <p:nvPr>
            <p:ph idx="1" type="subTitle"/>
          </p:nvPr>
        </p:nvSpPr>
        <p:spPr>
          <a:xfrm>
            <a:off x="954725" y="2187055"/>
            <a:ext cx="31029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1" name="Google Shape;211;p7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7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74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74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74"/>
          <p:cNvSpPr/>
          <p:nvPr/>
        </p:nvSpPr>
        <p:spPr>
          <a:xfrm>
            <a:off x="863584" y="4527000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5"/>
          <p:cNvSpPr txBox="1"/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75"/>
          <p:cNvSpPr txBox="1"/>
          <p:nvPr>
            <p:ph idx="1" type="subTitle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5"/>
          <p:cNvSpPr txBox="1"/>
          <p:nvPr/>
        </p:nvSpPr>
        <p:spPr>
          <a:xfrm>
            <a:off x="1044400" y="3850225"/>
            <a:ext cx="5677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220" name="Google Shape;220;p7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7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75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75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80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80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80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80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8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8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81"/>
          <p:cNvSpPr/>
          <p:nvPr/>
        </p:nvSpPr>
        <p:spPr>
          <a:xfrm>
            <a:off x="8512595" y="45000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idx="1" type="subTitle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2" type="subTitle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3" type="subTitle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4" type="subTitle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5" type="subTitle"/>
          </p:nvPr>
        </p:nvSpPr>
        <p:spPr>
          <a:xfrm>
            <a:off x="5887075" y="3822809"/>
            <a:ext cx="254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6" type="subTitle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7" type="subTitle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29" name="Google Shape;29;p54"/>
          <p:cNvSpPr txBox="1"/>
          <p:nvPr>
            <p:ph idx="8" type="subTitle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30" name="Google Shape;30;p54"/>
          <p:cNvSpPr txBox="1"/>
          <p:nvPr>
            <p:ph idx="9" type="subTitle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31" name="Google Shape;31;p54"/>
          <p:cNvSpPr txBox="1"/>
          <p:nvPr>
            <p:ph idx="13" type="subTitle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32" name="Google Shape;32;p54"/>
          <p:cNvSpPr txBox="1"/>
          <p:nvPr>
            <p:ph idx="14" type="subTitle"/>
          </p:nvPr>
        </p:nvSpPr>
        <p:spPr>
          <a:xfrm>
            <a:off x="5887075" y="3549620"/>
            <a:ext cx="254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33" name="Google Shape;33;p54"/>
          <p:cNvSpPr txBox="1"/>
          <p:nvPr>
            <p:ph idx="15" type="subTitle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type="title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4"/>
          <p:cNvSpPr txBox="1"/>
          <p:nvPr>
            <p:ph idx="16" type="title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54"/>
          <p:cNvSpPr txBox="1"/>
          <p:nvPr>
            <p:ph idx="17" type="title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54"/>
          <p:cNvSpPr txBox="1"/>
          <p:nvPr>
            <p:ph idx="18" type="title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54"/>
          <p:cNvSpPr txBox="1"/>
          <p:nvPr>
            <p:ph idx="19" type="title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54"/>
          <p:cNvSpPr txBox="1"/>
          <p:nvPr>
            <p:ph idx="20" type="title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0" name="Google Shape;40;p5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5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54"/>
          <p:cNvSpPr txBox="1"/>
          <p:nvPr>
            <p:ph idx="21"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54"/>
          <p:cNvSpPr/>
          <p:nvPr/>
        </p:nvSpPr>
        <p:spPr>
          <a:xfrm>
            <a:off x="94720" y="45000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AD99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55"/>
          <p:cNvSpPr txBox="1"/>
          <p:nvPr>
            <p:ph idx="2" type="title"/>
          </p:nvPr>
        </p:nvSpPr>
        <p:spPr>
          <a:xfrm>
            <a:off x="713225" y="821610"/>
            <a:ext cx="118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55"/>
          <p:cNvSpPr txBox="1"/>
          <p:nvPr>
            <p:ph idx="1" type="subTitle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5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5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55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 txBox="1"/>
          <p:nvPr>
            <p:ph idx="1" type="subTitle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6"/>
          <p:cNvSpPr txBox="1"/>
          <p:nvPr>
            <p:ph idx="2" type="subTitle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3" type="subTitle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4" type="subTitle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57" name="Google Shape;57;p56"/>
          <p:cNvSpPr txBox="1"/>
          <p:nvPr>
            <p:ph idx="5" type="subTitle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58" name="Google Shape;58;p56"/>
          <p:cNvSpPr txBox="1"/>
          <p:nvPr>
            <p:ph idx="6" type="subTitle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59" name="Google Shape;59;p5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5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56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6"/>
          <p:cNvSpPr/>
          <p:nvPr/>
        </p:nvSpPr>
        <p:spPr>
          <a:xfrm>
            <a:off x="8512595" y="4500075"/>
            <a:ext cx="523512" cy="523703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>
            <p:ph type="title"/>
          </p:nvPr>
        </p:nvSpPr>
        <p:spPr>
          <a:xfrm>
            <a:off x="969688" y="2920350"/>
            <a:ext cx="7204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" type="subTitle"/>
          </p:nvPr>
        </p:nvSpPr>
        <p:spPr>
          <a:xfrm>
            <a:off x="969813" y="1145575"/>
            <a:ext cx="72045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66" name="Google Shape;66;p5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5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5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57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5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/>
          <p:nvPr>
            <p:ph hasCustomPrompt="1" type="title"/>
          </p:nvPr>
        </p:nvSpPr>
        <p:spPr>
          <a:xfrm>
            <a:off x="1287600" y="1778575"/>
            <a:ext cx="6576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58"/>
          <p:cNvSpPr txBox="1"/>
          <p:nvPr>
            <p:ph idx="1" type="subTitle"/>
          </p:nvPr>
        </p:nvSpPr>
        <p:spPr>
          <a:xfrm>
            <a:off x="780600" y="382652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4" name="Google Shape;74;p5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58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58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59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59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59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59"/>
          <p:cNvSpPr txBox="1"/>
          <p:nvPr>
            <p:ph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59"/>
          <p:cNvSpPr txBox="1"/>
          <p:nvPr>
            <p:ph idx="1" type="subTitle"/>
          </p:nvPr>
        </p:nvSpPr>
        <p:spPr>
          <a:xfrm>
            <a:off x="2223600" y="113567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4" name="Google Shape;84;p59"/>
          <p:cNvSpPr txBox="1"/>
          <p:nvPr>
            <p:ph idx="2" type="title"/>
          </p:nvPr>
        </p:nvSpPr>
        <p:spPr>
          <a:xfrm>
            <a:off x="2223600" y="18281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59"/>
          <p:cNvSpPr txBox="1"/>
          <p:nvPr>
            <p:ph idx="3" type="subTitle"/>
          </p:nvPr>
        </p:nvSpPr>
        <p:spPr>
          <a:xfrm>
            <a:off x="2223600" y="2411732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6" name="Google Shape;86;p59"/>
          <p:cNvSpPr txBox="1"/>
          <p:nvPr>
            <p:ph idx="4" type="title"/>
          </p:nvPr>
        </p:nvSpPr>
        <p:spPr>
          <a:xfrm>
            <a:off x="2223600" y="310422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59"/>
          <p:cNvSpPr txBox="1"/>
          <p:nvPr>
            <p:ph idx="5" type="subTitle"/>
          </p:nvPr>
        </p:nvSpPr>
        <p:spPr>
          <a:xfrm>
            <a:off x="2223600" y="36877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cxnSp>
        <p:nvCxnSpPr>
          <p:cNvPr id="88" name="Google Shape;88;p59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59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59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0"/>
          <p:cNvSpPr txBox="1"/>
          <p:nvPr>
            <p:ph type="title"/>
          </p:nvPr>
        </p:nvSpPr>
        <p:spPr>
          <a:xfrm>
            <a:off x="720000" y="836175"/>
            <a:ext cx="3519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" type="subTitle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/>
          <p:nvPr>
            <p:ph idx="2" type="pic"/>
          </p:nvPr>
        </p:nvSpPr>
        <p:spPr>
          <a:xfrm>
            <a:off x="5494925" y="851698"/>
            <a:ext cx="2456100" cy="3440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5" name="Google Shape;95;p60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60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b="0" i="0" sz="3500" u="none" cap="none" strike="noStrik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 b="0" i="0" sz="1400" u="none" cap="none" strike="noStrik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damshoaib/SER502-Spring2023-Team1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629225" y="46675"/>
            <a:ext cx="57375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>
                <a:solidFill>
                  <a:schemeClr val="lt2"/>
                </a:solidFill>
              </a:rPr>
              <a:t>P</a:t>
            </a:r>
            <a:r>
              <a:rPr lang="en"/>
              <a:t>hrase</a:t>
            </a:r>
            <a:r>
              <a:rPr lang="en">
                <a:solidFill>
                  <a:schemeClr val="lt2"/>
                </a:solidFill>
              </a:rPr>
              <a:t>F</a:t>
            </a:r>
            <a:r>
              <a:rPr lang="en"/>
              <a:t>orge</a:t>
            </a:r>
            <a:endParaRPr sz="47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4358350" y="1699950"/>
            <a:ext cx="45594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lt2"/>
                </a:solidFill>
                <a:latin typeface="Alexandria"/>
                <a:ea typeface="Alexandria"/>
                <a:cs typeface="Alexandria"/>
                <a:sym typeface="Alexandria"/>
              </a:rPr>
              <a:t>Team 13:</a:t>
            </a:r>
            <a:br>
              <a:rPr b="1" lang="en">
                <a:solidFill>
                  <a:schemeClr val="lt2"/>
                </a:solidFill>
                <a:latin typeface="Alexandria"/>
                <a:ea typeface="Alexandria"/>
                <a:cs typeface="Alexandria"/>
                <a:sym typeface="Alexandria"/>
              </a:rPr>
            </a:br>
            <a:r>
              <a:rPr b="1" lang="en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Diya Roshan Sanghvi</a:t>
            </a:r>
            <a:endParaRPr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Adam Shoaib Kareem Sab</a:t>
            </a:r>
            <a:endParaRPr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Aditi Pandey</a:t>
            </a:r>
            <a:endParaRPr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Harshitha Karur</a:t>
            </a:r>
            <a:endParaRPr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Dhwanil Parimalsinh Vashi</a:t>
            </a:r>
            <a:br>
              <a:rPr b="1" lang="en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</a:br>
            <a:endParaRPr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7623333" y="3816625"/>
            <a:ext cx="600056" cy="600275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4" name="Google Shape;244;p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380000" y="16054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b8e2e3f81_2_0"/>
          <p:cNvSpPr txBox="1"/>
          <p:nvPr>
            <p:ph type="title"/>
          </p:nvPr>
        </p:nvSpPr>
        <p:spPr>
          <a:xfrm>
            <a:off x="713250" y="130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Program Flow with Sample Code</a:t>
            </a:r>
            <a:endParaRPr sz="2900"/>
          </a:p>
        </p:txBody>
      </p:sp>
      <p:sp>
        <p:nvSpPr>
          <p:cNvPr id="370" name="Google Shape;370;g23b8e2e3f81_2_0"/>
          <p:cNvSpPr txBox="1"/>
          <p:nvPr/>
        </p:nvSpPr>
        <p:spPr>
          <a:xfrm>
            <a:off x="802550" y="3026100"/>
            <a:ext cx="2313900" cy="19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(START)</a:t>
            </a: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 CODE :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pf_launch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{    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    phrase b -&gt; @Hii_This_is_PhraseForge@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    reveal(b)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}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pf_abort</a:t>
            </a:r>
            <a:b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</a:br>
            <a:endParaRPr sz="200"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71" name="Google Shape;371;g23b8e2e3f81_2_0"/>
          <p:cNvSpPr txBox="1"/>
          <p:nvPr/>
        </p:nvSpPr>
        <p:spPr>
          <a:xfrm>
            <a:off x="5086225" y="3268775"/>
            <a:ext cx="3220500" cy="9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INTERMEDIATE </a:t>
            </a: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CODE :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LOAD ACC @Hii_This_is_PhraseForge@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LOAD b ACC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ECHO b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72" name="Google Shape;372;g23b8e2e3f81_2_0"/>
          <p:cNvSpPr/>
          <p:nvPr/>
        </p:nvSpPr>
        <p:spPr>
          <a:xfrm>
            <a:off x="3210250" y="2828425"/>
            <a:ext cx="468900" cy="108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g23b8e2e3f81_2_0"/>
          <p:cNvPicPr preferRelativeResize="0"/>
          <p:nvPr/>
        </p:nvPicPr>
        <p:blipFill rotWithShape="1">
          <a:blip r:embed="rId3">
            <a:alphaModFix/>
          </a:blip>
          <a:srcRect b="4988" l="0" r="0" t="0"/>
          <a:stretch/>
        </p:blipFill>
        <p:spPr>
          <a:xfrm>
            <a:off x="802550" y="585775"/>
            <a:ext cx="7504175" cy="2160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g23b8e2e3f81_2_0"/>
          <p:cNvSpPr txBox="1"/>
          <p:nvPr/>
        </p:nvSpPr>
        <p:spPr>
          <a:xfrm>
            <a:off x="3898125" y="4415450"/>
            <a:ext cx="3220500" cy="65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(END)</a:t>
            </a: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 OUTPUT</a:t>
            </a: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 :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Hii_This_is_PhraseForge</a:t>
            </a:r>
            <a:endParaRPr>
              <a:solidFill>
                <a:schemeClr val="dk1"/>
              </a:solidFill>
              <a:latin typeface="Anek Gurmukhi"/>
              <a:ea typeface="Anek Gurmukhi"/>
              <a:cs typeface="Anek Gurmukhi"/>
              <a:sym typeface="Anek Gurmukh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75" name="Google Shape;375;g23b8e2e3f81_2_0"/>
          <p:cNvSpPr/>
          <p:nvPr/>
        </p:nvSpPr>
        <p:spPr>
          <a:xfrm flipH="1" rot="-5400000">
            <a:off x="7406575" y="4247475"/>
            <a:ext cx="468900" cy="831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3b8e2e3f81_2_0"/>
          <p:cNvSpPr/>
          <p:nvPr/>
        </p:nvSpPr>
        <p:spPr>
          <a:xfrm>
            <a:off x="6571375" y="2811800"/>
            <a:ext cx="250200" cy="39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3b8e2e3f81_2_0"/>
          <p:cNvSpPr txBox="1"/>
          <p:nvPr/>
        </p:nvSpPr>
        <p:spPr>
          <a:xfrm>
            <a:off x="814400" y="585775"/>
            <a:ext cx="18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PARSE TREE</a:t>
            </a:r>
            <a:r>
              <a:rPr lang="en">
                <a:solidFill>
                  <a:schemeClr val="dk1"/>
                </a:solidFill>
                <a:latin typeface="Anek Gurmukhi"/>
                <a:ea typeface="Anek Gurmukhi"/>
                <a:cs typeface="Anek Gurmukhi"/>
                <a:sym typeface="Anek Gurmukhi"/>
              </a:rPr>
              <a:t> :</a:t>
            </a:r>
            <a:endParaRPr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b8e2e3f81_4_2"/>
          <p:cNvSpPr txBox="1"/>
          <p:nvPr>
            <p:ph type="title"/>
          </p:nvPr>
        </p:nvSpPr>
        <p:spPr>
          <a:xfrm>
            <a:off x="1064700" y="2044400"/>
            <a:ext cx="3456600" cy="1294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>
                <a:solidFill>
                  <a:schemeClr val="lt2"/>
                </a:solidFill>
              </a:rPr>
              <a:t>Lexical Analyser and Compiler</a:t>
            </a:r>
            <a:r>
              <a:rPr lang="en" sz="3900"/>
              <a:t> </a:t>
            </a:r>
            <a:endParaRPr sz="3900"/>
          </a:p>
        </p:txBody>
      </p:sp>
      <p:sp>
        <p:nvSpPr>
          <p:cNvPr id="383" name="Google Shape;383;g23b8e2e3f81_4_2"/>
          <p:cNvSpPr txBox="1"/>
          <p:nvPr>
            <p:ph idx="2" type="title"/>
          </p:nvPr>
        </p:nvSpPr>
        <p:spPr>
          <a:xfrm>
            <a:off x="1018025" y="593010"/>
            <a:ext cx="118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4" name="Google Shape;384;g23b8e2e3f81_4_2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g23b8e2e3f81_4_2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86" name="Google Shape;386;g23b8e2e3f81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350" y="649650"/>
            <a:ext cx="269557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3b8e2e3f81_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350" y="3846975"/>
            <a:ext cx="4642000" cy="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ed09ec3c5_5_57"/>
          <p:cNvSpPr txBox="1"/>
          <p:nvPr>
            <p:ph type="title"/>
          </p:nvPr>
        </p:nvSpPr>
        <p:spPr>
          <a:xfrm>
            <a:off x="713225" y="804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Analyzer </a:t>
            </a:r>
            <a:endParaRPr/>
          </a:p>
        </p:txBody>
      </p:sp>
      <p:sp>
        <p:nvSpPr>
          <p:cNvPr id="393" name="Google Shape;393;g21ed09ec3c5_5_57"/>
          <p:cNvSpPr txBox="1"/>
          <p:nvPr>
            <p:ph idx="4294967295" type="subTitle"/>
          </p:nvPr>
        </p:nvSpPr>
        <p:spPr>
          <a:xfrm>
            <a:off x="791350" y="772525"/>
            <a:ext cx="75120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 lexical analyzer plays an important role in analyzing the source code with the extension during the compilation and interpretation phase.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 lexical analyzer  scans the file's characters and converts them into tokens that the programming language can understand.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These tokens, which include keywords, identifiers, operators, literals, and special characters, are generated based on predefined rules and patterns and are stored in a list in the order they are parsed.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 lexical analyzer has been implemented using ANTLR. 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ed09ec3c5_5_72"/>
          <p:cNvSpPr txBox="1"/>
          <p:nvPr>
            <p:ph type="title"/>
          </p:nvPr>
        </p:nvSpPr>
        <p:spPr>
          <a:xfrm>
            <a:off x="713250" y="579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Tree and Compiler</a:t>
            </a:r>
            <a:endParaRPr/>
          </a:p>
        </p:txBody>
      </p:sp>
      <p:sp>
        <p:nvSpPr>
          <p:cNvPr id="399" name="Google Shape;399;g21ed09ec3c5_5_72"/>
          <p:cNvSpPr txBox="1"/>
          <p:nvPr>
            <p:ph idx="4294967295" type="subTitle"/>
          </p:nvPr>
        </p:nvSpPr>
        <p:spPr>
          <a:xfrm>
            <a:off x="816000" y="630650"/>
            <a:ext cx="75120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 parser plays a crucial role in the compilation or interpretation process of the programming language. It aims to verify that the source code complies with all syntax rules specified by the language.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It reads tokens from the list generated by the lexical analyzer one at a time, and once all tokens have been parsed, constructs a parse tree representing the grammatical structure of the code. It prepares an intermediate file with .pra extension.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After this, the tree is passed to the compiler that generates appropriate 3 or 4 word instructions. We used Java to build our compiler.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b8e2e3f81_4_14"/>
          <p:cNvSpPr txBox="1"/>
          <p:nvPr>
            <p:ph type="title"/>
          </p:nvPr>
        </p:nvSpPr>
        <p:spPr>
          <a:xfrm>
            <a:off x="1140900" y="1739600"/>
            <a:ext cx="3456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>
                <a:solidFill>
                  <a:schemeClr val="lt2"/>
                </a:solidFill>
              </a:rPr>
              <a:t>Interpreter and Runtime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405" name="Google Shape;405;g23b8e2e3f81_4_14"/>
          <p:cNvSpPr txBox="1"/>
          <p:nvPr>
            <p:ph idx="2" type="title"/>
          </p:nvPr>
        </p:nvSpPr>
        <p:spPr>
          <a:xfrm>
            <a:off x="1018025" y="821610"/>
            <a:ext cx="118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6" name="Google Shape;406;g23b8e2e3f81_4_14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g23b8e2e3f81_4_14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08" name="Google Shape;408;g23b8e2e3f81_4_14"/>
          <p:cNvPicPr preferRelativeResize="0"/>
          <p:nvPr/>
        </p:nvPicPr>
        <p:blipFill rotWithShape="1">
          <a:blip r:embed="rId3">
            <a:alphaModFix amt="72000"/>
          </a:blip>
          <a:srcRect b="16275" l="25523" r="26777" t="0"/>
          <a:stretch/>
        </p:blipFill>
        <p:spPr>
          <a:xfrm>
            <a:off x="4861775" y="863875"/>
            <a:ext cx="3304226" cy="3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ed09ec3c5_5_90"/>
          <p:cNvSpPr txBox="1"/>
          <p:nvPr>
            <p:ph type="title"/>
          </p:nvPr>
        </p:nvSpPr>
        <p:spPr>
          <a:xfrm>
            <a:off x="713225" y="804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414" name="Google Shape;414;g21ed09ec3c5_5_90"/>
          <p:cNvSpPr txBox="1"/>
          <p:nvPr>
            <p:ph idx="4294967295" type="subTitle"/>
          </p:nvPr>
        </p:nvSpPr>
        <p:spPr>
          <a:xfrm>
            <a:off x="791350" y="772575"/>
            <a:ext cx="75120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 interpreter utilizes the intermediate code produced to ensure that the code is semantically valid, checking for proper variable usage, type matching, and other language-specific constraints.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Java was used to create an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interpreter and the runtime 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environment for our language.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g21ed09ec3c5_5_90"/>
          <p:cNvPicPr preferRelativeResize="0"/>
          <p:nvPr/>
        </p:nvPicPr>
        <p:blipFill rotWithShape="1">
          <a:blip r:embed="rId3">
            <a:alphaModFix amt="90000"/>
          </a:blip>
          <a:srcRect b="9355" l="0" r="0" t="5977"/>
          <a:stretch/>
        </p:blipFill>
        <p:spPr>
          <a:xfrm>
            <a:off x="5186650" y="2315575"/>
            <a:ext cx="2347276" cy="2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3b8e2e3f81_4_33"/>
          <p:cNvSpPr txBox="1"/>
          <p:nvPr>
            <p:ph type="title"/>
          </p:nvPr>
        </p:nvSpPr>
        <p:spPr>
          <a:xfrm>
            <a:off x="1064700" y="2273000"/>
            <a:ext cx="3456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/>
              <a:t>Demo and Test Programs</a:t>
            </a:r>
            <a:endParaRPr sz="3900"/>
          </a:p>
        </p:txBody>
      </p:sp>
      <p:sp>
        <p:nvSpPr>
          <p:cNvPr id="421" name="Google Shape;421;g23b8e2e3f81_4_33"/>
          <p:cNvSpPr txBox="1"/>
          <p:nvPr>
            <p:ph idx="2" type="title"/>
          </p:nvPr>
        </p:nvSpPr>
        <p:spPr>
          <a:xfrm>
            <a:off x="1018025" y="1355010"/>
            <a:ext cx="118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22" name="Google Shape;422;g23b8e2e3f81_4_33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g23b8e2e3f81_4_33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4" name="Google Shape;424;g23b8e2e3f81_4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00" y="1190075"/>
            <a:ext cx="2377125" cy="23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ed09ec3c5_5_78"/>
          <p:cNvSpPr txBox="1"/>
          <p:nvPr>
            <p:ph type="title"/>
          </p:nvPr>
        </p:nvSpPr>
        <p:spPr>
          <a:xfrm>
            <a:off x="713250" y="3026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the Language</a:t>
            </a:r>
            <a:endParaRPr/>
          </a:p>
        </p:txBody>
      </p:sp>
      <p:sp>
        <p:nvSpPr>
          <p:cNvPr id="430" name="Google Shape;430;g21ed09ec3c5_5_78"/>
          <p:cNvSpPr txBox="1"/>
          <p:nvPr>
            <p:ph idx="4294967295" type="subTitle"/>
          </p:nvPr>
        </p:nvSpPr>
        <p:spPr>
          <a:xfrm>
            <a:off x="791350" y="1193925"/>
            <a:ext cx="7512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Github link : </a:t>
            </a:r>
            <a:r>
              <a:rPr lang="en" sz="16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https://github.com/adamshoaib/SER502-Spring2023-Team13</a:t>
            </a:r>
            <a:r>
              <a:rPr lang="en" sz="1600">
                <a:solidFill>
                  <a:schemeClr val="lt2"/>
                </a:solidFill>
              </a:rPr>
              <a:t>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431" name="Google Shape;431;g21ed09ec3c5_5_78"/>
          <p:cNvSpPr txBox="1"/>
          <p:nvPr>
            <p:ph idx="4294967295" type="subTitle"/>
          </p:nvPr>
        </p:nvSpPr>
        <p:spPr>
          <a:xfrm>
            <a:off x="791350" y="1750275"/>
            <a:ext cx="7512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Basic arithmetic operations on ‘quant’ data type - (addition, subtraction, multiplication and division)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Logical operations on ‘logic’ data type -(Logical NOT, AND and OR)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Ternary operation on ‘quant’ data type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Programs to show for and while loop functions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Programs to show test, route and testRoute functions (if-else statements)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3b982f5793_0_0"/>
          <p:cNvSpPr txBox="1"/>
          <p:nvPr>
            <p:ph type="title"/>
          </p:nvPr>
        </p:nvSpPr>
        <p:spPr>
          <a:xfrm>
            <a:off x="713250" y="10925"/>
            <a:ext cx="77175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Logical and comparison</a:t>
            </a:r>
            <a:r>
              <a:rPr lang="en" sz="2900"/>
              <a:t> operations</a:t>
            </a:r>
            <a:endParaRPr sz="2900"/>
          </a:p>
        </p:txBody>
      </p:sp>
      <p:sp>
        <p:nvSpPr>
          <p:cNvPr id="437" name="Google Shape;437;g23b982f5793_0_0"/>
          <p:cNvSpPr txBox="1"/>
          <p:nvPr/>
        </p:nvSpPr>
        <p:spPr>
          <a:xfrm>
            <a:off x="713250" y="470700"/>
            <a:ext cx="3279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Source code: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pf_launch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{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p -&gt; 10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f -&gt; 20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h -&gt; f - p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k -&gt; p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test(h $== k)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{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reveal(@h_equalTo_k@)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	routeTest(h $!= k)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	{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	 reveal(@h_notEqualTo_k@)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	 }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	forge-routeTest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forge-test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logic t -&gt; on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logic f -&gt; off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test(t $| f)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{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reveal(@tOrf_is_true@)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forge-test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logic g -&gt; on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g -&gt; $!g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reveal(g)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}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pf_abort</a:t>
            </a:r>
            <a:endParaRPr sz="9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38" name="Google Shape;438;g23b982f5793_0_0"/>
          <p:cNvSpPr txBox="1"/>
          <p:nvPr/>
        </p:nvSpPr>
        <p:spPr>
          <a:xfrm>
            <a:off x="4097625" y="470700"/>
            <a:ext cx="401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 time: No of lines in intermediate code - 57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Compiled Successfully!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Intermediate Code saved at data/boolean.pra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h_equalTo_k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tOrf_is_true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off</a:t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Process finished with exit code 0</a:t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b982f5793_0_9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444" name="Google Shape;444;g23b982f5793_0_9"/>
          <p:cNvSpPr txBox="1"/>
          <p:nvPr/>
        </p:nvSpPr>
        <p:spPr>
          <a:xfrm>
            <a:off x="791550" y="1181025"/>
            <a:ext cx="3279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Source code: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pf_launch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reveal(@greater_number_is@)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a -&gt; 1234567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b -&gt; 2334551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c -&gt; (a $&gt; b) ?? a :: b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reveal(c)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pf_abort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</a:br>
            <a:endParaRPr sz="9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45" name="Google Shape;445;g23b982f5793_0_9"/>
          <p:cNvSpPr txBox="1"/>
          <p:nvPr/>
        </p:nvSpPr>
        <p:spPr>
          <a:xfrm>
            <a:off x="4250025" y="1267025"/>
            <a:ext cx="4239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 time: No of lines in intermediate code - 22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Compiled Successfully!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Intermediate Code saved at data/ternaryOperator.pra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greater_number_is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2334551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Process finished with exit code 0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idx="21"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0" name="Google Shape;250;p3"/>
          <p:cNvSpPr txBox="1"/>
          <p:nvPr>
            <p:ph type="title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01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1" name="Google Shape;251;p3"/>
          <p:cNvSpPr txBox="1"/>
          <p:nvPr>
            <p:ph idx="16" type="title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05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2" name="Google Shape;252;p3"/>
          <p:cNvSpPr txBox="1"/>
          <p:nvPr>
            <p:ph idx="17" type="title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04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3" name="Google Shape;253;p3"/>
          <p:cNvSpPr txBox="1"/>
          <p:nvPr>
            <p:ph idx="18" type="title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02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4" name="Google Shape;254;p3"/>
          <p:cNvSpPr txBox="1"/>
          <p:nvPr>
            <p:ph idx="19" type="title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06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5" name="Google Shape;255;p3"/>
          <p:cNvSpPr txBox="1"/>
          <p:nvPr>
            <p:ph idx="20" type="title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03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6" name="Google Shape;256;p3"/>
          <p:cNvSpPr txBox="1"/>
          <p:nvPr>
            <p:ph idx="7" type="subTitle"/>
          </p:nvPr>
        </p:nvSpPr>
        <p:spPr>
          <a:xfrm>
            <a:off x="713225" y="1835575"/>
            <a:ext cx="2543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About the Language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7" name="Google Shape;257;p3"/>
          <p:cNvSpPr txBox="1"/>
          <p:nvPr>
            <p:ph idx="9" type="subTitle"/>
          </p:nvPr>
        </p:nvSpPr>
        <p:spPr>
          <a:xfrm>
            <a:off x="5970825" y="1627274"/>
            <a:ext cx="2543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Parser and Compiler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58" name="Google Shape;258;p3"/>
          <p:cNvSpPr txBox="1"/>
          <p:nvPr>
            <p:ph idx="13" type="subTitle"/>
          </p:nvPr>
        </p:nvSpPr>
        <p:spPr>
          <a:xfrm>
            <a:off x="3300150" y="1835577"/>
            <a:ext cx="2543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Flow of the Program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cxnSp>
        <p:nvCxnSpPr>
          <p:cNvPr id="259" name="Google Shape;259;p3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3">
            <a:hlinkClick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3"/>
          <p:cNvSpPr txBox="1"/>
          <p:nvPr>
            <p:ph idx="8" type="subTitle"/>
          </p:nvPr>
        </p:nvSpPr>
        <p:spPr>
          <a:xfrm>
            <a:off x="713225" y="3731165"/>
            <a:ext cx="2543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Interpreter and Runtime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62" name="Google Shape;262;p3"/>
          <p:cNvSpPr txBox="1"/>
          <p:nvPr>
            <p:ph idx="8" type="subTitle"/>
          </p:nvPr>
        </p:nvSpPr>
        <p:spPr>
          <a:xfrm>
            <a:off x="3350925" y="3756665"/>
            <a:ext cx="2543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 and Test Programs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63" name="Google Shape;263;p3"/>
          <p:cNvSpPr txBox="1"/>
          <p:nvPr>
            <p:ph idx="8" type="subTitle"/>
          </p:nvPr>
        </p:nvSpPr>
        <p:spPr>
          <a:xfrm>
            <a:off x="5934850" y="3748665"/>
            <a:ext cx="2543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Limitations and Future Work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3b982f5793_0_18"/>
          <p:cNvSpPr txBox="1"/>
          <p:nvPr>
            <p:ph type="title"/>
          </p:nvPr>
        </p:nvSpPr>
        <p:spPr>
          <a:xfrm>
            <a:off x="713225" y="2328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451" name="Google Shape;451;g23b982f5793_0_18"/>
          <p:cNvSpPr txBox="1"/>
          <p:nvPr/>
        </p:nvSpPr>
        <p:spPr>
          <a:xfrm>
            <a:off x="791550" y="1181025"/>
            <a:ext cx="3279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Source code: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pf_launch{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term1 -&gt; 0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term2 -&gt; 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i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nextterm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x -&gt; 6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reveal(@fibonacci_terms@)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 (i-&gt; 1 ;; i $&lt;=x ;; i++){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reveal(term1)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nextterm -&gt; term1 + term2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term1 -&gt; term2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term2 -&gt; nextterm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forge-for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pf_abort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</a:br>
            <a:endParaRPr sz="9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52" name="Google Shape;452;g23b982f5793_0_18"/>
          <p:cNvSpPr txBox="1"/>
          <p:nvPr/>
        </p:nvSpPr>
        <p:spPr>
          <a:xfrm>
            <a:off x="4478625" y="1190825"/>
            <a:ext cx="5275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 time: No of lines in intermediate code - 39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Compiled Successfully!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Intermediate Code saved at data/fibonacci.pra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fibonacci_terms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0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2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3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5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Process finished with exit code 0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b982f5793_0_26"/>
          <p:cNvSpPr txBox="1"/>
          <p:nvPr>
            <p:ph type="title"/>
          </p:nvPr>
        </p:nvSpPr>
        <p:spPr>
          <a:xfrm>
            <a:off x="713225" y="1566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Route (if-else) statements</a:t>
            </a:r>
            <a:endParaRPr/>
          </a:p>
        </p:txBody>
      </p:sp>
      <p:sp>
        <p:nvSpPr>
          <p:cNvPr id="458" name="Google Shape;458;g23b982f5793_0_26"/>
          <p:cNvSpPr txBox="1"/>
          <p:nvPr/>
        </p:nvSpPr>
        <p:spPr>
          <a:xfrm>
            <a:off x="791550" y="800025"/>
            <a:ext cx="3279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Source code:</a:t>
            </a:r>
            <a:endParaRPr sz="11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pf_launch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{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a -&gt; 11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b -&gt; 22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c -&gt; 33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test((a $&gt; b) $&amp; (a $&gt; c))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{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reveal(a)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routeTest ((b $&gt; a) $&amp; (b $&gt; c))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{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reveal(b)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forge-routeTest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route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{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reveal(c)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forge-route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forge-test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}</a:t>
            </a:r>
            <a:endParaRPr sz="11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pf_abort</a:t>
            </a:r>
            <a:endParaRPr sz="8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59" name="Google Shape;459;g23b982f5793_0_26"/>
          <p:cNvSpPr txBox="1"/>
          <p:nvPr/>
        </p:nvSpPr>
        <p:spPr>
          <a:xfrm>
            <a:off x="3945225" y="809825"/>
            <a:ext cx="448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 time: No of lines in intermediate code - 47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Compiled Successfully!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Intermediate Code saved at data/test_route_routeTest.pra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33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Process finished with exit code 0</a:t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3b982f5793_0_34"/>
          <p:cNvSpPr txBox="1"/>
          <p:nvPr>
            <p:ph type="title"/>
          </p:nvPr>
        </p:nvSpPr>
        <p:spPr>
          <a:xfrm>
            <a:off x="713225" y="1566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number</a:t>
            </a:r>
            <a:endParaRPr/>
          </a:p>
        </p:txBody>
      </p:sp>
      <p:sp>
        <p:nvSpPr>
          <p:cNvPr id="465" name="Google Shape;465;g23b982f5793_0_34"/>
          <p:cNvSpPr txBox="1"/>
          <p:nvPr/>
        </p:nvSpPr>
        <p:spPr>
          <a:xfrm>
            <a:off x="791550" y="723825"/>
            <a:ext cx="327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Source code: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pf_launch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quant a -&gt; 4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while(a $&gt; 0)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%^% expression to check reminder when divided by 2 %^%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test( a - (2 * (a/2)) $== 0){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    reveal(@even_number@,a)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route{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    reveal(@odd_number@,a)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forge-route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forge-test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    a -&gt; a-1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   forge-while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}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pf_abort</a:t>
            </a:r>
            <a:endParaRPr sz="8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66" name="Google Shape;466;g23b982f5793_0_34"/>
          <p:cNvSpPr txBox="1"/>
          <p:nvPr/>
        </p:nvSpPr>
        <p:spPr>
          <a:xfrm>
            <a:off x="4097625" y="733625"/>
            <a:ext cx="5275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 time: No of lines in intermediate code - 46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Compiled Successfully!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Intermediate Code saved at data/evenNumberWhile.pra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Output: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even_number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4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odd_number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3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even_number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2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odd_number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1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Process finished with exit code 0</a:t>
            </a:r>
            <a:endParaRPr sz="1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3b8e2e3f81_4_44"/>
          <p:cNvSpPr txBox="1"/>
          <p:nvPr>
            <p:ph type="title"/>
          </p:nvPr>
        </p:nvSpPr>
        <p:spPr>
          <a:xfrm>
            <a:off x="1095725" y="2526125"/>
            <a:ext cx="3456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/>
              <a:t>Limitations and Future Work</a:t>
            </a:r>
            <a:endParaRPr sz="3900"/>
          </a:p>
        </p:txBody>
      </p:sp>
      <p:sp>
        <p:nvSpPr>
          <p:cNvPr id="472" name="Google Shape;472;g23b8e2e3f81_4_44"/>
          <p:cNvSpPr txBox="1"/>
          <p:nvPr>
            <p:ph idx="2" type="title"/>
          </p:nvPr>
        </p:nvSpPr>
        <p:spPr>
          <a:xfrm>
            <a:off x="1018025" y="1126410"/>
            <a:ext cx="118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473" name="Google Shape;473;g23b8e2e3f81_4_44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g23b8e2e3f81_4_44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75" name="Google Shape;475;g23b8e2e3f81_4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950" y="970700"/>
            <a:ext cx="3011924" cy="30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c24b2e882_0_7"/>
          <p:cNvSpPr txBox="1"/>
          <p:nvPr>
            <p:ph type="title"/>
          </p:nvPr>
        </p:nvSpPr>
        <p:spPr>
          <a:xfrm>
            <a:off x="713225" y="804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81" name="Google Shape;481;g23c24b2e882_0_7"/>
          <p:cNvSpPr txBox="1"/>
          <p:nvPr>
            <p:ph idx="4294967295" type="subTitle"/>
          </p:nvPr>
        </p:nvSpPr>
        <p:spPr>
          <a:xfrm>
            <a:off x="791350" y="620175"/>
            <a:ext cx="75120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Due to the Antlr generated parser’s incapability to recognize white spaces our strings are not capable of containing white spaces.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Cannot perform string 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o</a:t>
            </a:r>
            <a:r>
              <a:rPr lang="en" sz="1700">
                <a:solidFill>
                  <a:schemeClr val="lt2"/>
                </a:solidFill>
              </a:rPr>
              <a:t>perations.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There is no support for multiple 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variable declarations in a single 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l</a:t>
            </a:r>
            <a:r>
              <a:rPr lang="en" sz="1700">
                <a:solidFill>
                  <a:schemeClr val="lt2"/>
                </a:solidFill>
              </a:rPr>
              <a:t>ine instruction.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There are no complex data </a:t>
            </a:r>
            <a:endParaRPr sz="1700"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s</a:t>
            </a:r>
            <a:r>
              <a:rPr lang="en" sz="1700">
                <a:solidFill>
                  <a:schemeClr val="lt2"/>
                </a:solidFill>
              </a:rPr>
              <a:t>tructures supported.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It supports only 3 data types as of now.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482" name="Google Shape;482;g23c24b2e88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650" y="1567325"/>
            <a:ext cx="2338075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3c24b2e882_0_14"/>
          <p:cNvSpPr txBox="1"/>
          <p:nvPr>
            <p:ph type="title"/>
          </p:nvPr>
        </p:nvSpPr>
        <p:spPr>
          <a:xfrm>
            <a:off x="713225" y="804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88" name="Google Shape;488;g23c24b2e882_0_14"/>
          <p:cNvSpPr txBox="1"/>
          <p:nvPr>
            <p:ph idx="4294967295" type="subTitle"/>
          </p:nvPr>
        </p:nvSpPr>
        <p:spPr>
          <a:xfrm>
            <a:off x="791350" y="848775"/>
            <a:ext cx="75120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Work on parser so it can recognise white space as a legitimate token.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Add string manipulation support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Support for multiple variable </a:t>
            </a:r>
            <a:endParaRPr sz="20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declarations in a single line.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Complex data structures support.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More data types.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489" name="Google Shape;489;g23c24b2e88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0" y="1585313"/>
            <a:ext cx="2261025" cy="22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type="title"/>
          </p:nvPr>
        </p:nvSpPr>
        <p:spPr>
          <a:xfrm>
            <a:off x="1937175" y="12550"/>
            <a:ext cx="50499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500">
                <a:solidFill>
                  <a:schemeClr val="lt2"/>
                </a:solidFill>
              </a:rPr>
              <a:t>Thank You!</a:t>
            </a:r>
            <a:endParaRPr sz="7500">
              <a:solidFill>
                <a:schemeClr val="lt2"/>
              </a:solidFill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7626771" y="681700"/>
            <a:ext cx="600056" cy="600275"/>
          </a:xfrm>
          <a:custGeom>
            <a:rect b="b" l="l" r="r" t="t"/>
            <a:pathLst>
              <a:path extrusionOk="0" h="10986" w="10982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30">
            <a:hlinkClick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7" name="Google Shape;497;p3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3495175" y="20914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>
            <p:ph type="title"/>
          </p:nvPr>
        </p:nvSpPr>
        <p:spPr>
          <a:xfrm>
            <a:off x="759900" y="1130000"/>
            <a:ext cx="3456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/>
              <a:t>A</a:t>
            </a:r>
            <a:r>
              <a:rPr lang="en" sz="3500"/>
              <a:t>bout the Language</a:t>
            </a:r>
            <a:endParaRPr sz="3500"/>
          </a:p>
        </p:txBody>
      </p:sp>
      <p:sp>
        <p:nvSpPr>
          <p:cNvPr id="269" name="Google Shape;269;p4"/>
          <p:cNvSpPr txBox="1"/>
          <p:nvPr>
            <p:ph idx="1" type="subTitle"/>
          </p:nvPr>
        </p:nvSpPr>
        <p:spPr>
          <a:xfrm>
            <a:off x="3889625" y="1592475"/>
            <a:ext cx="4231800" cy="167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>
                <a:solidFill>
                  <a:schemeClr val="lt2"/>
                </a:solidFill>
                <a:latin typeface="Alexandria"/>
                <a:ea typeface="Alexandria"/>
                <a:cs typeface="Alexandria"/>
                <a:sym typeface="Alexandria"/>
              </a:rPr>
              <a:t>Language Name: PhraseForge </a:t>
            </a:r>
            <a:endParaRPr b="1" sz="1700">
              <a:solidFill>
                <a:schemeClr val="lt2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>
                <a:solidFill>
                  <a:schemeClr val="lt2"/>
                </a:solidFill>
                <a:latin typeface="Alexandria"/>
                <a:ea typeface="Alexandria"/>
                <a:cs typeface="Alexandria"/>
                <a:sym typeface="Alexandria"/>
              </a:rPr>
              <a:t>Language Extension: .prage</a:t>
            </a:r>
            <a:endParaRPr b="1" sz="1700">
              <a:solidFill>
                <a:schemeClr val="lt2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>
                <a:solidFill>
                  <a:schemeClr val="lt2"/>
                </a:solidFill>
                <a:latin typeface="Alexandria"/>
                <a:ea typeface="Alexandria"/>
                <a:cs typeface="Alexandria"/>
                <a:sym typeface="Alexandria"/>
              </a:rPr>
              <a:t>Programming Paradigm: Imperative</a:t>
            </a:r>
            <a:endParaRPr b="1" sz="1700">
              <a:solidFill>
                <a:schemeClr val="lt2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>
                <a:solidFill>
                  <a:schemeClr val="lt2"/>
                </a:solidFill>
                <a:latin typeface="Alexandria"/>
                <a:ea typeface="Alexandria"/>
                <a:cs typeface="Alexandria"/>
                <a:sym typeface="Alexandria"/>
              </a:rPr>
              <a:t>Tools used: ANTLR and Java</a:t>
            </a:r>
            <a:endParaRPr b="1" sz="1700">
              <a:solidFill>
                <a:schemeClr val="lt2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>
              <a:solidFill>
                <a:schemeClr val="lt2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70" name="Google Shape;270;p4"/>
          <p:cNvSpPr txBox="1"/>
          <p:nvPr>
            <p:ph idx="2" type="title"/>
          </p:nvPr>
        </p:nvSpPr>
        <p:spPr>
          <a:xfrm>
            <a:off x="690600" y="516800"/>
            <a:ext cx="97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100"/>
              <a:t>01</a:t>
            </a:r>
            <a:endParaRPr sz="5100"/>
          </a:p>
        </p:txBody>
      </p:sp>
      <p:cxnSp>
        <p:nvCxnSpPr>
          <p:cNvPr id="271" name="Google Shape;271;p4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4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3" name="Google Shape;2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2429425"/>
            <a:ext cx="2296175" cy="19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713225" y="2328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Language Features</a:t>
            </a:r>
            <a:endParaRPr/>
          </a:p>
        </p:txBody>
      </p:sp>
      <p:cxnSp>
        <p:nvCxnSpPr>
          <p:cNvPr id="279" name="Google Shape;279;p5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5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5"/>
          <p:cNvSpPr txBox="1"/>
          <p:nvPr>
            <p:ph idx="2" type="subTitle"/>
          </p:nvPr>
        </p:nvSpPr>
        <p:spPr>
          <a:xfrm>
            <a:off x="1085450" y="1172675"/>
            <a:ext cx="15867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Types</a:t>
            </a:r>
            <a:endParaRPr sz="2000"/>
          </a:p>
        </p:txBody>
      </p:sp>
      <p:sp>
        <p:nvSpPr>
          <p:cNvPr id="282" name="Google Shape;282;p5"/>
          <p:cNvSpPr txBox="1"/>
          <p:nvPr>
            <p:ph idx="4" type="subTitle"/>
          </p:nvPr>
        </p:nvSpPr>
        <p:spPr>
          <a:xfrm>
            <a:off x="713225" y="1495000"/>
            <a:ext cx="19938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quant (1,2,3…)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l</a:t>
            </a:r>
            <a:r>
              <a:rPr lang="en" sz="1200">
                <a:solidFill>
                  <a:schemeClr val="lt2"/>
                </a:solidFill>
              </a:rPr>
              <a:t>ogic (on, off)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phrase </a:t>
            </a:r>
            <a:r>
              <a:rPr lang="en" sz="1200">
                <a:solidFill>
                  <a:schemeClr val="lt2"/>
                </a:solidFill>
              </a:rPr>
              <a:t> 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83" name="Google Shape;283;p5"/>
          <p:cNvSpPr txBox="1"/>
          <p:nvPr>
            <p:ph idx="2" type="subTitle"/>
          </p:nvPr>
        </p:nvSpPr>
        <p:spPr>
          <a:xfrm>
            <a:off x="2912763" y="1172675"/>
            <a:ext cx="26985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Assignment Operator</a:t>
            </a:r>
            <a:endParaRPr sz="2000"/>
          </a:p>
        </p:txBody>
      </p:sp>
      <p:sp>
        <p:nvSpPr>
          <p:cNvPr id="284" name="Google Shape;284;p5"/>
          <p:cNvSpPr txBox="1"/>
          <p:nvPr>
            <p:ph idx="4" type="subTitle"/>
          </p:nvPr>
        </p:nvSpPr>
        <p:spPr>
          <a:xfrm>
            <a:off x="2834525" y="1560188"/>
            <a:ext cx="15429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-&gt; 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85" name="Google Shape;285;p5"/>
          <p:cNvSpPr txBox="1"/>
          <p:nvPr>
            <p:ph idx="2" type="subTitle"/>
          </p:nvPr>
        </p:nvSpPr>
        <p:spPr>
          <a:xfrm>
            <a:off x="5919325" y="1172675"/>
            <a:ext cx="22218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Logical </a:t>
            </a:r>
            <a:r>
              <a:rPr lang="en" sz="2000"/>
              <a:t>Operator</a:t>
            </a:r>
            <a:endParaRPr sz="2000"/>
          </a:p>
        </p:txBody>
      </p:sp>
      <p:sp>
        <p:nvSpPr>
          <p:cNvPr id="286" name="Google Shape;286;p5"/>
          <p:cNvSpPr txBox="1"/>
          <p:nvPr>
            <p:ph idx="4" type="subTitle"/>
          </p:nvPr>
        </p:nvSpPr>
        <p:spPr>
          <a:xfrm>
            <a:off x="5614525" y="1619375"/>
            <a:ext cx="2777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$&amp; </a:t>
            </a:r>
            <a:r>
              <a:rPr lang="en" sz="1200">
                <a:solidFill>
                  <a:schemeClr val="lt2"/>
                </a:solidFill>
              </a:rPr>
              <a:t>analogous</a:t>
            </a:r>
            <a:r>
              <a:rPr lang="en" sz="1200">
                <a:solidFill>
                  <a:schemeClr val="lt2"/>
                </a:solidFill>
              </a:rPr>
              <a:t> to logical AND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$|  </a:t>
            </a:r>
            <a:r>
              <a:rPr lang="en" sz="1200">
                <a:solidFill>
                  <a:schemeClr val="lt2"/>
                </a:solidFill>
              </a:rPr>
              <a:t>analogous</a:t>
            </a:r>
            <a:r>
              <a:rPr lang="en" sz="1200">
                <a:solidFill>
                  <a:schemeClr val="lt2"/>
                </a:solidFill>
              </a:rPr>
              <a:t> to logical 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$!  a</a:t>
            </a:r>
            <a:r>
              <a:rPr lang="en" sz="1200">
                <a:solidFill>
                  <a:schemeClr val="lt2"/>
                </a:solidFill>
              </a:rPr>
              <a:t>nalogous</a:t>
            </a:r>
            <a:r>
              <a:rPr lang="en" sz="1200">
                <a:solidFill>
                  <a:schemeClr val="lt2"/>
                </a:solidFill>
              </a:rPr>
              <a:t> to logical NOT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87" name="Google Shape;287;p5"/>
          <p:cNvSpPr txBox="1"/>
          <p:nvPr>
            <p:ph idx="2" type="subTitle"/>
          </p:nvPr>
        </p:nvSpPr>
        <p:spPr>
          <a:xfrm>
            <a:off x="1085450" y="2549975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</a:t>
            </a:r>
            <a:r>
              <a:rPr lang="en" sz="2000"/>
              <a:t> </a:t>
            </a:r>
            <a:r>
              <a:rPr lang="en" sz="2000"/>
              <a:t>Operator</a:t>
            </a:r>
            <a:endParaRPr sz="2000"/>
          </a:p>
        </p:txBody>
      </p:sp>
      <p:sp>
        <p:nvSpPr>
          <p:cNvPr id="288" name="Google Shape;288;p5"/>
          <p:cNvSpPr txBox="1"/>
          <p:nvPr>
            <p:ph idx="4" type="subTitle"/>
          </p:nvPr>
        </p:nvSpPr>
        <p:spPr>
          <a:xfrm>
            <a:off x="695175" y="2960675"/>
            <a:ext cx="36828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$&gt; analogous to ‘&gt;’ operator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$&lt;  analogous to ‘&lt;’ operator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$&gt;=  analogous to ‘&gt;=’ operator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$&lt;= analogous to ‘&lt;=’ operator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$==  analogous to ‘==’ operator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$!=  analogous to ‘!=’ operator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89" name="Google Shape;289;p5"/>
          <p:cNvSpPr txBox="1"/>
          <p:nvPr>
            <p:ph idx="2" type="subTitle"/>
          </p:nvPr>
        </p:nvSpPr>
        <p:spPr>
          <a:xfrm>
            <a:off x="5907025" y="2549963"/>
            <a:ext cx="2573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Arithmetic Operator</a:t>
            </a:r>
            <a:endParaRPr sz="2000"/>
          </a:p>
        </p:txBody>
      </p:sp>
      <p:sp>
        <p:nvSpPr>
          <p:cNvPr id="290" name="Google Shape;290;p5"/>
          <p:cNvSpPr txBox="1"/>
          <p:nvPr>
            <p:ph idx="4" type="subTitle"/>
          </p:nvPr>
        </p:nvSpPr>
        <p:spPr>
          <a:xfrm>
            <a:off x="5580900" y="2996675"/>
            <a:ext cx="19005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+ : Addition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- : Subtraction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* : Multiplication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/ : Division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ed09ec3c5_4_14"/>
          <p:cNvSpPr txBox="1"/>
          <p:nvPr>
            <p:ph type="title"/>
          </p:nvPr>
        </p:nvSpPr>
        <p:spPr>
          <a:xfrm>
            <a:off x="713225" y="3090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Language Features cont.</a:t>
            </a:r>
            <a:endParaRPr/>
          </a:p>
        </p:txBody>
      </p:sp>
      <p:cxnSp>
        <p:nvCxnSpPr>
          <p:cNvPr id="296" name="Google Shape;296;g21ed09ec3c5_4_14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g21ed09ec3c5_4_14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g21ed09ec3c5_4_14"/>
          <p:cNvSpPr txBox="1"/>
          <p:nvPr>
            <p:ph idx="2" type="subTitle"/>
          </p:nvPr>
        </p:nvSpPr>
        <p:spPr>
          <a:xfrm>
            <a:off x="919175" y="1187075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Ternary</a:t>
            </a:r>
            <a:r>
              <a:rPr lang="en" sz="2000"/>
              <a:t> Operator</a:t>
            </a:r>
            <a:endParaRPr sz="2000"/>
          </a:p>
        </p:txBody>
      </p:sp>
      <p:sp>
        <p:nvSpPr>
          <p:cNvPr id="299" name="Google Shape;299;g21ed09ec3c5_4_14"/>
          <p:cNvSpPr txBox="1"/>
          <p:nvPr>
            <p:ph idx="4" type="subTitle"/>
          </p:nvPr>
        </p:nvSpPr>
        <p:spPr>
          <a:xfrm>
            <a:off x="919175" y="2739975"/>
            <a:ext cx="30135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Increment (++var or var++)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Decrement (--var or var</a:t>
            </a:r>
            <a:r>
              <a:rPr lang="en" sz="1200">
                <a:solidFill>
                  <a:schemeClr val="lt2"/>
                </a:solidFill>
              </a:rPr>
              <a:t>--</a:t>
            </a:r>
            <a:r>
              <a:rPr lang="en" sz="1200">
                <a:solidFill>
                  <a:schemeClr val="lt2"/>
                </a:solidFill>
              </a:rPr>
              <a:t>)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00" name="Google Shape;300;g21ed09ec3c5_4_14"/>
          <p:cNvSpPr txBox="1"/>
          <p:nvPr>
            <p:ph idx="2" type="subTitle"/>
          </p:nvPr>
        </p:nvSpPr>
        <p:spPr>
          <a:xfrm>
            <a:off x="5469400" y="1187075"/>
            <a:ext cx="23217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Conditional Blocks</a:t>
            </a:r>
            <a:endParaRPr sz="2000"/>
          </a:p>
        </p:txBody>
      </p:sp>
      <p:sp>
        <p:nvSpPr>
          <p:cNvPr id="301" name="Google Shape;301;g21ed09ec3c5_4_14"/>
          <p:cNvSpPr txBox="1"/>
          <p:nvPr>
            <p:ph idx="4" type="subTitle"/>
          </p:nvPr>
        </p:nvSpPr>
        <p:spPr>
          <a:xfrm>
            <a:off x="5008000" y="1633775"/>
            <a:ext cx="34227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t</a:t>
            </a:r>
            <a:r>
              <a:rPr lang="en" sz="1200">
                <a:solidFill>
                  <a:schemeClr val="lt2"/>
                </a:solidFill>
              </a:rPr>
              <a:t>est (cond) { } </a:t>
            </a:r>
            <a:r>
              <a:rPr lang="en" sz="1200">
                <a:solidFill>
                  <a:schemeClr val="lt2"/>
                </a:solidFill>
              </a:rPr>
              <a:t>forge-test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routeTest (cond) { } forge-routeTest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r</a:t>
            </a:r>
            <a:r>
              <a:rPr lang="en" sz="1200">
                <a:solidFill>
                  <a:schemeClr val="lt2"/>
                </a:solidFill>
              </a:rPr>
              <a:t>oute { } forge-route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02" name="Google Shape;302;g21ed09ec3c5_4_14"/>
          <p:cNvSpPr txBox="1"/>
          <p:nvPr>
            <p:ph idx="2" type="subTitle"/>
          </p:nvPr>
        </p:nvSpPr>
        <p:spPr>
          <a:xfrm>
            <a:off x="964175" y="3599275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Iteration </a:t>
            </a:r>
            <a:r>
              <a:rPr lang="en" sz="2000"/>
              <a:t>Blocks</a:t>
            </a:r>
            <a:endParaRPr sz="2000"/>
          </a:p>
        </p:txBody>
      </p:sp>
      <p:sp>
        <p:nvSpPr>
          <p:cNvPr id="303" name="Google Shape;303;g21ed09ec3c5_4_14"/>
          <p:cNvSpPr txBox="1"/>
          <p:nvPr>
            <p:ph idx="4" type="subTitle"/>
          </p:nvPr>
        </p:nvSpPr>
        <p:spPr>
          <a:xfrm>
            <a:off x="919175" y="4045975"/>
            <a:ext cx="40938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w</a:t>
            </a:r>
            <a:r>
              <a:rPr lang="en" sz="1200">
                <a:solidFill>
                  <a:schemeClr val="lt2"/>
                </a:solidFill>
              </a:rPr>
              <a:t>hile (cond) { } forge-while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</a:t>
            </a:r>
            <a:r>
              <a:rPr lang="en" sz="1200">
                <a:solidFill>
                  <a:schemeClr val="lt2"/>
                </a:solidFill>
              </a:rPr>
              <a:t>or ( varIni ;; cond ;; expr ) { } forge-for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</a:t>
            </a:r>
            <a:r>
              <a:rPr lang="en" sz="1200">
                <a:solidFill>
                  <a:schemeClr val="lt2"/>
                </a:solidFill>
              </a:rPr>
              <a:t>or</a:t>
            </a:r>
            <a:r>
              <a:rPr lang="en" sz="1200">
                <a:solidFill>
                  <a:schemeClr val="lt2"/>
                </a:solidFill>
              </a:rPr>
              <a:t> in the range (var ;; range ) { } forge-for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04" name="Google Shape;304;g21ed09ec3c5_4_14"/>
          <p:cNvSpPr txBox="1"/>
          <p:nvPr>
            <p:ph idx="2" type="subTitle"/>
          </p:nvPr>
        </p:nvSpPr>
        <p:spPr>
          <a:xfrm>
            <a:off x="5084950" y="2663763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Standard Output</a:t>
            </a:r>
            <a:endParaRPr sz="2000"/>
          </a:p>
        </p:txBody>
      </p:sp>
      <p:sp>
        <p:nvSpPr>
          <p:cNvPr id="305" name="Google Shape;305;g21ed09ec3c5_4_14"/>
          <p:cNvSpPr txBox="1"/>
          <p:nvPr>
            <p:ph idx="4" type="subTitle"/>
          </p:nvPr>
        </p:nvSpPr>
        <p:spPr>
          <a:xfrm>
            <a:off x="5012950" y="3158875"/>
            <a:ext cx="30135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reveal( @phrase@, quantVar, logicVar)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06" name="Google Shape;306;g21ed09ec3c5_4_14"/>
          <p:cNvSpPr txBox="1"/>
          <p:nvPr>
            <p:ph idx="2" type="subTitle"/>
          </p:nvPr>
        </p:nvSpPr>
        <p:spPr>
          <a:xfrm>
            <a:off x="5012950" y="3835650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Comments</a:t>
            </a:r>
            <a:endParaRPr sz="2000"/>
          </a:p>
        </p:txBody>
      </p:sp>
      <p:sp>
        <p:nvSpPr>
          <p:cNvPr id="307" name="Google Shape;307;g21ed09ec3c5_4_14"/>
          <p:cNvSpPr txBox="1"/>
          <p:nvPr>
            <p:ph idx="4" type="subTitle"/>
          </p:nvPr>
        </p:nvSpPr>
        <p:spPr>
          <a:xfrm>
            <a:off x="5012950" y="4282350"/>
            <a:ext cx="2562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%^% comment %^%</a:t>
            </a:r>
            <a:r>
              <a:rPr lang="en" sz="1200">
                <a:solidFill>
                  <a:schemeClr val="lt2"/>
                </a:solidFill>
              </a:rPr>
              <a:t> 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08" name="Google Shape;308;g21ed09ec3c5_4_14"/>
          <p:cNvSpPr txBox="1"/>
          <p:nvPr>
            <p:ph idx="2" type="subTitle"/>
          </p:nvPr>
        </p:nvSpPr>
        <p:spPr>
          <a:xfrm>
            <a:off x="995375" y="2309075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Unary</a:t>
            </a:r>
            <a:r>
              <a:rPr lang="en" sz="2000"/>
              <a:t> Operators</a:t>
            </a:r>
            <a:endParaRPr sz="2000"/>
          </a:p>
        </p:txBody>
      </p:sp>
      <p:sp>
        <p:nvSpPr>
          <p:cNvPr id="309" name="Google Shape;309;g21ed09ec3c5_4_14"/>
          <p:cNvSpPr txBox="1"/>
          <p:nvPr>
            <p:ph idx="4" type="subTitle"/>
          </p:nvPr>
        </p:nvSpPr>
        <p:spPr>
          <a:xfrm>
            <a:off x="919175" y="1587500"/>
            <a:ext cx="2562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condition ?? exp1 :: exp2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b8e2e3f81_1_731"/>
          <p:cNvSpPr txBox="1"/>
          <p:nvPr>
            <p:ph type="title"/>
          </p:nvPr>
        </p:nvSpPr>
        <p:spPr>
          <a:xfrm>
            <a:off x="713225" y="30905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Language Features cont.</a:t>
            </a:r>
            <a:endParaRPr/>
          </a:p>
        </p:txBody>
      </p:sp>
      <p:cxnSp>
        <p:nvCxnSpPr>
          <p:cNvPr id="315" name="Google Shape;315;g23b8e2e3f81_1_731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g23b8e2e3f81_1_731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g23b8e2e3f81_1_731"/>
          <p:cNvSpPr txBox="1"/>
          <p:nvPr>
            <p:ph idx="2" type="subTitle"/>
          </p:nvPr>
        </p:nvSpPr>
        <p:spPr>
          <a:xfrm>
            <a:off x="849575" y="1339475"/>
            <a:ext cx="2282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Symbols</a:t>
            </a:r>
            <a:endParaRPr sz="2000"/>
          </a:p>
        </p:txBody>
      </p:sp>
      <p:sp>
        <p:nvSpPr>
          <p:cNvPr id="318" name="Google Shape;318;g23b8e2e3f81_1_731"/>
          <p:cNvSpPr txBox="1"/>
          <p:nvPr>
            <p:ph idx="4" type="subTitle"/>
          </p:nvPr>
        </p:nvSpPr>
        <p:spPr>
          <a:xfrm>
            <a:off x="1015575" y="1786175"/>
            <a:ext cx="25626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;; 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{ , }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( , 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@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??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::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%^%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19" name="Google Shape;319;g23b8e2e3f81_1_731"/>
          <p:cNvSpPr txBox="1"/>
          <p:nvPr>
            <p:ph idx="2" type="subTitle"/>
          </p:nvPr>
        </p:nvSpPr>
        <p:spPr>
          <a:xfrm>
            <a:off x="4313075" y="1331588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Identifiers</a:t>
            </a:r>
            <a:endParaRPr sz="2000"/>
          </a:p>
        </p:txBody>
      </p:sp>
      <p:sp>
        <p:nvSpPr>
          <p:cNvPr id="320" name="Google Shape;320;g23b8e2e3f81_1_731"/>
          <p:cNvSpPr txBox="1"/>
          <p:nvPr/>
        </p:nvSpPr>
        <p:spPr>
          <a:xfrm>
            <a:off x="3621125" y="1885225"/>
            <a:ext cx="1901700" cy="4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a-Z or A-Z or _</a:t>
            </a:r>
            <a:b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</a:br>
            <a:endParaRPr sz="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21" name="Google Shape;321;g23b8e2e3f81_1_731"/>
          <p:cNvSpPr txBox="1"/>
          <p:nvPr/>
        </p:nvSpPr>
        <p:spPr>
          <a:xfrm>
            <a:off x="5864200" y="1885225"/>
            <a:ext cx="2122800" cy="4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a-Z or A-Z or (0-9) or _</a:t>
            </a:r>
            <a:b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</a:br>
            <a:endParaRPr sz="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22" name="Google Shape;322;g23b8e2e3f81_1_731"/>
          <p:cNvSpPr txBox="1"/>
          <p:nvPr>
            <p:ph idx="2" type="subTitle"/>
          </p:nvPr>
        </p:nvSpPr>
        <p:spPr>
          <a:xfrm>
            <a:off x="3086800" y="3323400"/>
            <a:ext cx="2777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Reserved Keywords</a:t>
            </a:r>
            <a:endParaRPr sz="2000"/>
          </a:p>
        </p:txBody>
      </p:sp>
      <p:sp>
        <p:nvSpPr>
          <p:cNvPr id="323" name="Google Shape;323;g23b8e2e3f81_1_731"/>
          <p:cNvSpPr txBox="1"/>
          <p:nvPr/>
        </p:nvSpPr>
        <p:spPr>
          <a:xfrm>
            <a:off x="1483000" y="3880700"/>
            <a:ext cx="5985000" cy="65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quant, logic, phrase, reveal, test, route, routeTest, forge-test, forge-route, forge-routeTest, while, forge-while, for, forge-for, on, off, pf_launch, pf_abort</a:t>
            </a:r>
            <a:b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</a:br>
            <a:endParaRPr sz="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24" name="Google Shape;324;g23b8e2e3f81_1_731"/>
          <p:cNvSpPr/>
          <p:nvPr/>
        </p:nvSpPr>
        <p:spPr>
          <a:xfrm>
            <a:off x="5504075" y="1908625"/>
            <a:ext cx="395400" cy="387900"/>
          </a:xfrm>
          <a:prstGeom prst="mathPlus">
            <a:avLst>
              <a:gd fmla="val 9903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706675" y="275275"/>
            <a:ext cx="7717500" cy="51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Grammar</a:t>
            </a:r>
            <a:endParaRPr/>
          </a:p>
        </p:txBody>
      </p:sp>
      <p:cxnSp>
        <p:nvCxnSpPr>
          <p:cNvPr id="330" name="Google Shape;330;p21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21">
            <a:hlinkClick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p21"/>
          <p:cNvSpPr txBox="1"/>
          <p:nvPr/>
        </p:nvSpPr>
        <p:spPr>
          <a:xfrm>
            <a:off x="811875" y="1287025"/>
            <a:ext cx="3258000" cy="5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SER502-Spring2023-Team13</a:t>
            </a:r>
            <a:b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</a:br>
            <a:endParaRPr sz="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3388525" y="2269225"/>
            <a:ext cx="744000" cy="5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doc</a:t>
            </a:r>
            <a:br>
              <a:rPr lang="en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</a:br>
            <a:endParaRPr sz="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334" name="Google Shape;334;p21"/>
          <p:cNvSpPr/>
          <p:nvPr/>
        </p:nvSpPr>
        <p:spPr>
          <a:xfrm rot="5400000">
            <a:off x="3696600" y="2928050"/>
            <a:ext cx="681600" cy="77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rot="5400000">
            <a:off x="2514125" y="1916675"/>
            <a:ext cx="681600" cy="77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4670600" y="3234525"/>
            <a:ext cx="3674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Anek Gurmukhi"/>
                <a:ea typeface="Anek Gurmukhi"/>
                <a:cs typeface="Anek Gurmukhi"/>
                <a:sym typeface="Anek Gurmukhi"/>
              </a:rPr>
              <a:t>RailDiagramsPhraseForge.html</a:t>
            </a:r>
            <a:endParaRPr sz="200">
              <a:solidFill>
                <a:schemeClr val="lt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b8e2e3f81_2_4"/>
          <p:cNvSpPr txBox="1"/>
          <p:nvPr>
            <p:ph type="title"/>
          </p:nvPr>
        </p:nvSpPr>
        <p:spPr>
          <a:xfrm>
            <a:off x="759900" y="1663400"/>
            <a:ext cx="3456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/>
              <a:t>Flow of the Program</a:t>
            </a:r>
            <a:endParaRPr sz="3900"/>
          </a:p>
        </p:txBody>
      </p:sp>
      <p:sp>
        <p:nvSpPr>
          <p:cNvPr id="342" name="Google Shape;342;g23b8e2e3f81_2_4"/>
          <p:cNvSpPr txBox="1"/>
          <p:nvPr>
            <p:ph idx="1" type="subTitle"/>
          </p:nvPr>
        </p:nvSpPr>
        <p:spPr>
          <a:xfrm>
            <a:off x="4531150" y="2198175"/>
            <a:ext cx="3795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43" name="Google Shape;343;g23b8e2e3f81_2_4"/>
          <p:cNvSpPr txBox="1"/>
          <p:nvPr>
            <p:ph idx="2" type="title"/>
          </p:nvPr>
        </p:nvSpPr>
        <p:spPr>
          <a:xfrm>
            <a:off x="713225" y="821610"/>
            <a:ext cx="118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44" name="Google Shape;344;g23b8e2e3f81_2_4">
            <a:hlinkClick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g23b8e2e3f81_2_4">
            <a:hlinkClick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6" name="Google Shape;346;g23b8e2e3f81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50" y="588875"/>
            <a:ext cx="4086775" cy="3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ed09ec3c5_5_38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Program</a:t>
            </a:r>
            <a:endParaRPr/>
          </a:p>
        </p:txBody>
      </p:sp>
      <p:sp>
        <p:nvSpPr>
          <p:cNvPr id="352" name="Google Shape;352;g21ed09ec3c5_5_38"/>
          <p:cNvSpPr/>
          <p:nvPr/>
        </p:nvSpPr>
        <p:spPr>
          <a:xfrm>
            <a:off x="1450550" y="1400237"/>
            <a:ext cx="1689606" cy="96147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PhraseForge Program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(.prage)</a:t>
            </a:r>
            <a:endParaRPr/>
          </a:p>
        </p:txBody>
      </p:sp>
      <p:sp>
        <p:nvSpPr>
          <p:cNvPr id="353" name="Google Shape;353;g21ed09ec3c5_5_38"/>
          <p:cNvSpPr/>
          <p:nvPr/>
        </p:nvSpPr>
        <p:spPr>
          <a:xfrm>
            <a:off x="3883325" y="1437588"/>
            <a:ext cx="1792200" cy="8868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ANTLR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(Lexical Analyzer)</a:t>
            </a:r>
            <a:endParaRPr/>
          </a:p>
        </p:txBody>
      </p:sp>
      <p:cxnSp>
        <p:nvCxnSpPr>
          <p:cNvPr id="354" name="Google Shape;354;g21ed09ec3c5_5_38"/>
          <p:cNvCxnSpPr>
            <a:stCxn id="352" idx="3"/>
            <a:endCxn id="353" idx="1"/>
          </p:cNvCxnSpPr>
          <p:nvPr/>
        </p:nvCxnSpPr>
        <p:spPr>
          <a:xfrm>
            <a:off x="3140156" y="1880973"/>
            <a:ext cx="7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21ed09ec3c5_5_38"/>
          <p:cNvSpPr/>
          <p:nvPr/>
        </p:nvSpPr>
        <p:spPr>
          <a:xfrm>
            <a:off x="6775075" y="1437550"/>
            <a:ext cx="1082700" cy="886800"/>
          </a:xfrm>
          <a:prstGeom prst="ellipse">
            <a:avLst/>
          </a:prstGeom>
          <a:solidFill>
            <a:srgbClr val="E76A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</a:t>
            </a:r>
            <a:endParaRPr/>
          </a:p>
        </p:txBody>
      </p:sp>
      <p:cxnSp>
        <p:nvCxnSpPr>
          <p:cNvPr id="356" name="Google Shape;356;g21ed09ec3c5_5_38"/>
          <p:cNvCxnSpPr>
            <a:stCxn id="353" idx="3"/>
            <a:endCxn id="355" idx="2"/>
          </p:cNvCxnSpPr>
          <p:nvPr/>
        </p:nvCxnSpPr>
        <p:spPr>
          <a:xfrm>
            <a:off x="5675525" y="1880988"/>
            <a:ext cx="109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g21ed09ec3c5_5_38"/>
          <p:cNvSpPr/>
          <p:nvPr/>
        </p:nvSpPr>
        <p:spPr>
          <a:xfrm>
            <a:off x="6558475" y="2675036"/>
            <a:ext cx="1515900" cy="752400"/>
          </a:xfrm>
          <a:prstGeom prst="flowChartAlternateProcess">
            <a:avLst/>
          </a:prstGeom>
          <a:solidFill>
            <a:srgbClr val="E76A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Tree</a:t>
            </a:r>
            <a:endParaRPr/>
          </a:p>
        </p:txBody>
      </p:sp>
      <p:sp>
        <p:nvSpPr>
          <p:cNvPr id="358" name="Google Shape;358;g21ed09ec3c5_5_38"/>
          <p:cNvSpPr/>
          <p:nvPr/>
        </p:nvSpPr>
        <p:spPr>
          <a:xfrm>
            <a:off x="6471625" y="3778088"/>
            <a:ext cx="1689606" cy="96147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(.pra)</a:t>
            </a:r>
            <a:endParaRPr/>
          </a:p>
        </p:txBody>
      </p:sp>
      <p:sp>
        <p:nvSpPr>
          <p:cNvPr id="359" name="Google Shape;359;g21ed09ec3c5_5_38"/>
          <p:cNvSpPr/>
          <p:nvPr/>
        </p:nvSpPr>
        <p:spPr>
          <a:xfrm>
            <a:off x="3937550" y="3815425"/>
            <a:ext cx="1792200" cy="8868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360" name="Google Shape;360;g21ed09ec3c5_5_38"/>
          <p:cNvSpPr/>
          <p:nvPr/>
        </p:nvSpPr>
        <p:spPr>
          <a:xfrm>
            <a:off x="1450550" y="3778088"/>
            <a:ext cx="1689606" cy="96147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PhraseForge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(.pge)</a:t>
            </a:r>
            <a:endParaRPr/>
          </a:p>
        </p:txBody>
      </p:sp>
      <p:cxnSp>
        <p:nvCxnSpPr>
          <p:cNvPr id="361" name="Google Shape;361;g21ed09ec3c5_5_38"/>
          <p:cNvCxnSpPr>
            <a:stCxn id="355" idx="4"/>
            <a:endCxn id="357" idx="0"/>
          </p:cNvCxnSpPr>
          <p:nvPr/>
        </p:nvCxnSpPr>
        <p:spPr>
          <a:xfrm>
            <a:off x="7316425" y="2324350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g21ed09ec3c5_5_38"/>
          <p:cNvCxnSpPr>
            <a:stCxn id="357" idx="2"/>
            <a:endCxn id="358" idx="0"/>
          </p:cNvCxnSpPr>
          <p:nvPr/>
        </p:nvCxnSpPr>
        <p:spPr>
          <a:xfrm>
            <a:off x="7316425" y="3427436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g21ed09ec3c5_5_38"/>
          <p:cNvCxnSpPr>
            <a:stCxn id="358" idx="1"/>
            <a:endCxn id="359" idx="3"/>
          </p:cNvCxnSpPr>
          <p:nvPr/>
        </p:nvCxnSpPr>
        <p:spPr>
          <a:xfrm rot="10800000">
            <a:off x="5729725" y="4258823"/>
            <a:ext cx="7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g21ed09ec3c5_5_38"/>
          <p:cNvCxnSpPr>
            <a:stCxn id="359" idx="1"/>
            <a:endCxn id="360" idx="3"/>
          </p:cNvCxnSpPr>
          <p:nvPr/>
        </p:nvCxnSpPr>
        <p:spPr>
          <a:xfrm rot="10800000">
            <a:off x="3140150" y="4258825"/>
            <a:ext cx="7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