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84" r:id="rId6"/>
    <p:sldId id="261" r:id="rId7"/>
    <p:sldId id="295" r:id="rId8"/>
    <p:sldId id="296" r:id="rId9"/>
    <p:sldId id="297" r:id="rId10"/>
    <p:sldId id="294" r:id="rId11"/>
    <p:sldId id="301" r:id="rId12"/>
    <p:sldId id="303" r:id="rId13"/>
    <p:sldId id="298" r:id="rId14"/>
    <p:sldId id="299" r:id="rId15"/>
    <p:sldId id="293" r:id="rId16"/>
    <p:sldId id="305" r:id="rId17"/>
    <p:sldId id="302" r:id="rId18"/>
    <p:sldId id="304" r:id="rId19"/>
    <p:sldId id="281" r:id="rId2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C00CDE4-9C38-4716-9C2C-4F12ABE59EBA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D44868B-CB5E-4E7C-90EB-0FA021A27B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9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71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2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38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Could probably lose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69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34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55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5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07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4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51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38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Focus on Friday</a:t>
            </a:r>
            <a:r>
              <a:rPr lang="en-CA" baseline="0" dirty="0"/>
              <a:t> night’s goal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4868B-CB5E-4E7C-90EB-0FA021A27B5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25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AF47-B016-4865-B3BB-01F180FA2DD2}" type="datetime1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E474-F4DC-45FB-A7CA-2FB6AC6A980D}" type="datetime1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AF33-529F-4756-8C41-64A19BBBC585}" type="datetime1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1E04-63E6-4654-8ADC-72A89369442A}" type="datetime1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101B-EA60-4183-8594-7703AE4E4D3A}" type="datetime1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A682-26E6-4EB9-8EE0-5B4CB7A42109}" type="datetime1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91C8-3AE2-481E-BEFE-95DC1AFBA9DF}" type="datetime1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C8F-41D0-45CC-A532-C898ED721F8E}" type="datetime1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2C9F-1226-4C2D-9878-D38187DE2668}" type="datetime1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9D88-3363-4DE7-A698-14473316343E}" type="datetime1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3D2-B895-4100-824D-BB74BC3389E0}" type="datetime1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4ED-6CBE-47C9-9AC6-F8395AD1D6D6}" type="datetime1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Follow us on Twitter: @SpaceAppsOttawa. Share this event on social media: #SpaceAppsOttawa and #SpaceApps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FBB9-AA12-477C-A122-A815EBD803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9000" t="-20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9796" y="4456584"/>
            <a:ext cx="5148064" cy="504056"/>
          </a:xfrm>
          <a:solidFill>
            <a:schemeClr val="tx1">
              <a:lumMod val="50000"/>
              <a:lumOff val="50000"/>
              <a:alpha val="70000"/>
            </a:schemeClr>
          </a:solidFill>
          <a:ln cmpd="sng">
            <a:noFill/>
          </a:ln>
        </p:spPr>
        <p:txBody>
          <a:bodyPr>
            <a:noAutofit/>
          </a:bodyPr>
          <a:lstStyle/>
          <a:p>
            <a:pPr algn="r"/>
            <a:r>
              <a:rPr lang="en-CA" sz="3200" b="1" dirty="0">
                <a:solidFill>
                  <a:schemeClr val="bg1"/>
                </a:solidFill>
              </a:rPr>
              <a:t>CSA Challenge #5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89796" y="4960640"/>
            <a:ext cx="5148064" cy="1896190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RADARSAT </a:t>
            </a:r>
          </a:p>
          <a:p>
            <a:pPr algn="r"/>
            <a:r>
              <a:rPr lang="en-CA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94CBF-7F2E-4BC1-A944-A9707F0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The SOLUTION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1076-2133-45E8-995D-D952D0113174}"/>
              </a:ext>
            </a:extLst>
          </p:cNvPr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3515-1F5F-4019-AF6B-A5A4FEE69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3DF4ECF-A103-4C70-861D-AD3E749C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1E299-4B5C-4F77-BF0E-6B9782B80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93" y="756674"/>
            <a:ext cx="5220072" cy="36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SYSTEM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CA" sz="2400" b="1" dirty="0"/>
              <a:t>Front End UX</a:t>
            </a:r>
          </a:p>
          <a:p>
            <a:pPr lvl="1"/>
            <a:r>
              <a:rPr lang="en-CA" sz="2000" dirty="0" err="1"/>
              <a:t>MapBox</a:t>
            </a:r>
            <a:r>
              <a:rPr lang="en-CA" sz="2000" dirty="0"/>
              <a:t>, Vue.js, Beautify for UI, served by node.js backend. Talks to:</a:t>
            </a:r>
          </a:p>
          <a:p>
            <a:r>
              <a:rPr lang="en-CA" sz="2400" b="1" dirty="0"/>
              <a:t>GEOJSON REST API</a:t>
            </a:r>
          </a:p>
          <a:p>
            <a:pPr lvl="1"/>
            <a:r>
              <a:rPr lang="en-CA" sz="2000" dirty="0"/>
              <a:t>Custom REST </a:t>
            </a:r>
            <a:r>
              <a:rPr lang="en-CA" sz="2000" dirty="0" err="1"/>
              <a:t>api</a:t>
            </a:r>
            <a:r>
              <a:rPr lang="en-CA" sz="2000" dirty="0"/>
              <a:t> using C# </a:t>
            </a:r>
            <a:r>
              <a:rPr lang="en-CA" sz="2000" dirty="0" err="1"/>
              <a:t>Web.API</a:t>
            </a:r>
            <a:r>
              <a:rPr lang="en-CA" sz="2000" dirty="0"/>
              <a:t>. Talks to:</a:t>
            </a:r>
          </a:p>
          <a:p>
            <a:r>
              <a:rPr lang="en-CA" sz="2400" b="1" dirty="0"/>
              <a:t>GEOSPATIAL METADATA DATABASE</a:t>
            </a:r>
          </a:p>
          <a:p>
            <a:pPr lvl="1"/>
            <a:r>
              <a:rPr lang="en-CA" sz="2000" dirty="0"/>
              <a:t>PostgreSQL with </a:t>
            </a:r>
            <a:r>
              <a:rPr lang="en-CA" sz="2000" dirty="0" err="1"/>
              <a:t>PostGIS</a:t>
            </a:r>
            <a:r>
              <a:rPr lang="en-CA" sz="2000" dirty="0"/>
              <a:t>. Contains </a:t>
            </a:r>
            <a:r>
              <a:rPr lang="en-CA" sz="2000" dirty="0" err="1"/>
              <a:t>GeoJSON</a:t>
            </a:r>
            <a:r>
              <a:rPr lang="en-CA" sz="2000" dirty="0"/>
              <a:t> metadata. Loaded from:</a:t>
            </a:r>
          </a:p>
          <a:p>
            <a:r>
              <a:rPr lang="en-CA" sz="2400" b="1" dirty="0"/>
              <a:t>GEOJSON EXTRACTS FROM EODMS</a:t>
            </a:r>
          </a:p>
          <a:p>
            <a:pPr lvl="1"/>
            <a:r>
              <a:rPr lang="en-CA" sz="2000" dirty="0"/>
              <a:t>Hand-extracted from HMI, converted to GEOJSON using QGIS. Loaded into GEO METADATA DB by:</a:t>
            </a:r>
          </a:p>
          <a:p>
            <a:r>
              <a:rPr lang="en-CA" sz="2400" b="1" dirty="0"/>
              <a:t>GEO META DB ETL UTILITY</a:t>
            </a:r>
          </a:p>
          <a:p>
            <a:pPr lvl="1"/>
            <a:r>
              <a:rPr lang="en-CA" sz="2000" dirty="0"/>
              <a:t>Custom </a:t>
            </a:r>
            <a:r>
              <a:rPr lang="en-CA" sz="2000" dirty="0" err="1"/>
              <a:t>Powershell</a:t>
            </a:r>
            <a:r>
              <a:rPr lang="en-CA" sz="2000" dirty="0"/>
              <a:t> creating command line scripts to automate GEOJSON file extracts using Ogr2Ogr utility.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05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SYSTEM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CA" sz="2400" b="1" dirty="0"/>
              <a:t>Web/Application Server</a:t>
            </a:r>
          </a:p>
          <a:p>
            <a:pPr lvl="1"/>
            <a:r>
              <a:rPr lang="en-CA" sz="2000" dirty="0"/>
              <a:t>Amazon EC2 small instance, 1 CPU, 2GB RAM</a:t>
            </a:r>
          </a:p>
          <a:p>
            <a:r>
              <a:rPr lang="en-CA" sz="2400" b="1" dirty="0"/>
              <a:t>Database Service</a:t>
            </a:r>
          </a:p>
          <a:p>
            <a:pPr lvl="1"/>
            <a:r>
              <a:rPr lang="en-CA" sz="2000" dirty="0"/>
              <a:t>Local PostgreSQL </a:t>
            </a:r>
            <a:r>
              <a:rPr lang="en-CA" sz="2000" dirty="0" err="1"/>
              <a:t>db</a:t>
            </a:r>
            <a:r>
              <a:rPr lang="en-CA" sz="2000" dirty="0"/>
              <a:t> service on web server. </a:t>
            </a:r>
            <a:r>
              <a:rPr lang="en-CA" sz="2000" dirty="0" err="1"/>
              <a:t>Vnext</a:t>
            </a:r>
            <a:r>
              <a:rPr lang="en-CA" sz="2000" dirty="0"/>
              <a:t> would use hosted DB.</a:t>
            </a:r>
          </a:p>
          <a:p>
            <a:r>
              <a:rPr lang="en-CA" sz="2400" b="1" dirty="0"/>
              <a:t>Local file store</a:t>
            </a:r>
          </a:p>
          <a:p>
            <a:pPr lvl="1"/>
            <a:r>
              <a:rPr lang="en-CA" sz="2000" dirty="0"/>
              <a:t>Metadata and </a:t>
            </a:r>
            <a:r>
              <a:rPr lang="en-CA" sz="2000" dirty="0" err="1"/>
              <a:t>geojson</a:t>
            </a:r>
            <a:r>
              <a:rPr lang="en-CA" sz="2000" dirty="0"/>
              <a:t> extracts don’t take up much space (images are not downloaded). Think MB not GB.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569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DATA EXTRACTION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1CE41-7FBB-496D-B935-C24A3DDC9506}"/>
              </a:ext>
            </a:extLst>
          </p:cNvPr>
          <p:cNvSpPr txBox="1"/>
          <p:nvPr/>
        </p:nvSpPr>
        <p:spPr>
          <a:xfrm>
            <a:off x="539552" y="1433921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Manual visits to EODMS HMI to extract 5k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Export to CSV, Export to SHP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QGIS convert SHP to GEOJSON to centroids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Ran calculate centroid in QGIS to spit out extents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Then import centroids and extents to </a:t>
            </a:r>
            <a:r>
              <a:rPr lang="en-CA" sz="2400" dirty="0" err="1"/>
              <a:t>PostGIS</a:t>
            </a:r>
            <a:r>
              <a:rPr lang="en-CA" sz="2400" dirty="0"/>
              <a:t> </a:t>
            </a:r>
            <a:r>
              <a:rPr lang="en-CA" sz="2400" dirty="0" err="1"/>
              <a:t>db</a:t>
            </a:r>
            <a:r>
              <a:rPr lang="en-CA" sz="2400" dirty="0"/>
              <a:t> via ogr2ogr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REST API in front of </a:t>
            </a:r>
            <a:r>
              <a:rPr lang="en-CA" sz="2400" dirty="0" err="1"/>
              <a:t>PostGIS</a:t>
            </a:r>
            <a:r>
              <a:rPr lang="en-CA" sz="2400" dirty="0"/>
              <a:t> serves up the files to </a:t>
            </a:r>
            <a:r>
              <a:rPr lang="en-CA" sz="2400" dirty="0" err="1"/>
              <a:t>MapBox</a:t>
            </a:r>
            <a:r>
              <a:rPr lang="en-CA" sz="2400" dirty="0"/>
              <a:t> UX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16733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THINGS THAT DIDN’T 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CA" sz="2400" dirty="0"/>
              <a:t>We couldn’t do direct connection due to CORS (security) – manual downloads and conversions of files = painful!!!</a:t>
            </a:r>
          </a:p>
          <a:p>
            <a:r>
              <a:rPr lang="en-CA" sz="2400" dirty="0"/>
              <a:t>Using Elastic Search database as the data store – we didn’t have time to configure it for </a:t>
            </a:r>
            <a:r>
              <a:rPr lang="en-CA" sz="2400" dirty="0" err="1"/>
              <a:t>Geojson</a:t>
            </a:r>
            <a:r>
              <a:rPr lang="en-CA" sz="2400" dirty="0"/>
              <a:t> format so went with PostgreSQL </a:t>
            </a:r>
            <a:r>
              <a:rPr lang="en-CA" sz="2400" dirty="0" err="1"/>
              <a:t>db</a:t>
            </a:r>
            <a:r>
              <a:rPr lang="en-CA" sz="2400" dirty="0"/>
              <a:t> instead</a:t>
            </a:r>
          </a:p>
          <a:p>
            <a:r>
              <a:rPr lang="en-CA" sz="2400" dirty="0"/>
              <a:t>We tried a </a:t>
            </a:r>
            <a:r>
              <a:rPr lang="en-CA" sz="2400" dirty="0" err="1"/>
              <a:t>Katalon</a:t>
            </a:r>
            <a:r>
              <a:rPr lang="en-CA" sz="2400" dirty="0"/>
              <a:t> script to automate extract the data but it didn’t work right away (needs more support/documentation)</a:t>
            </a:r>
          </a:p>
          <a:p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703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94CBF-7F2E-4BC1-A944-A9707F0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1076-2133-45E8-995D-D952D0113174}"/>
              </a:ext>
            </a:extLst>
          </p:cNvPr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3515-1F5F-4019-AF6B-A5A4FEE69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3DF4ECF-A103-4C70-861D-AD3E749C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23D772-569A-408E-ABFD-81563654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3" y="761531"/>
            <a:ext cx="5835805" cy="36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9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VNEXT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Automate downloading and converting of EODMS images</a:t>
            </a:r>
          </a:p>
          <a:p>
            <a:r>
              <a:rPr lang="en-CA" sz="2400" dirty="0"/>
              <a:t>Schedule Geo Meta DB intake process to find newly extracted files</a:t>
            </a:r>
          </a:p>
          <a:p>
            <a:r>
              <a:rPr lang="en-CA" sz="2400" dirty="0"/>
              <a:t>Add more filters (beam mode only working filter currently)</a:t>
            </a:r>
          </a:p>
          <a:p>
            <a:r>
              <a:rPr lang="en-CA" sz="2400" dirty="0"/>
              <a:t>We recommend a “whole” CSV file of 800k records that the public can use</a:t>
            </a:r>
          </a:p>
          <a:p>
            <a:r>
              <a:rPr lang="en-CA" sz="2400" dirty="0"/>
              <a:t>Export button for data</a:t>
            </a:r>
          </a:p>
          <a:p>
            <a:r>
              <a:rPr lang="en-CA" sz="2400" dirty="0"/>
              <a:t>Link to available image file for download form EODMS</a:t>
            </a:r>
          </a:p>
          <a:p>
            <a:r>
              <a:rPr lang="en-CA" sz="2400" dirty="0"/>
              <a:t>Filter on raw vs processed </a:t>
            </a:r>
            <a:r>
              <a:rPr lang="en-CA" sz="2400"/>
              <a:t>data </a:t>
            </a:r>
          </a:p>
          <a:p>
            <a:r>
              <a:rPr lang="en-CA" sz="2400"/>
              <a:t>Satellite</a:t>
            </a:r>
            <a:r>
              <a:rPr lang="en-CA" sz="2400" dirty="0"/>
              <a:t>/Street view toggle</a:t>
            </a:r>
          </a:p>
          <a:p>
            <a:r>
              <a:rPr lang="en-CA" sz="2400" dirty="0"/>
              <a:t>Image count on screen</a:t>
            </a:r>
          </a:p>
          <a:p>
            <a:endParaRPr lang="en-CA" sz="2400" dirty="0"/>
          </a:p>
          <a:p>
            <a:endParaRPr lang="en-CA" sz="2000" b="1" dirty="0"/>
          </a:p>
          <a:p>
            <a:pPr algn="l">
              <a:buNone/>
            </a:pPr>
            <a:endParaRPr lang="en-CA" sz="1800" dirty="0"/>
          </a:p>
          <a:p>
            <a:pPr algn="l">
              <a:buNone/>
            </a:pPr>
            <a:endParaRPr lang="en-CA" sz="1800" dirty="0"/>
          </a:p>
          <a:p>
            <a:pPr algn="l">
              <a:buNone/>
            </a:pPr>
            <a:endParaRPr lang="en-CA" sz="1800" dirty="0"/>
          </a:p>
          <a:p>
            <a:pPr algn="l">
              <a:buNone/>
            </a:pPr>
            <a:endParaRPr lang="en-CA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AF36025-40EE-4738-AA50-E6DF98B9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94CBF-7F2E-4BC1-A944-A9707F0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1076-2133-45E8-995D-D952D0113174}"/>
              </a:ext>
            </a:extLst>
          </p:cNvPr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3515-1F5F-4019-AF6B-A5A4FEE69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3DF4ECF-A103-4C70-861D-AD3E749C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AF909E-A313-4EF0-908E-3C822C01B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77" y="1089025"/>
            <a:ext cx="73517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THE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Help the CSA and </a:t>
            </a:r>
            <a:r>
              <a:rPr lang="en-US" dirty="0" err="1"/>
              <a:t>NRCan</a:t>
            </a:r>
            <a:r>
              <a:rPr lang="en-US" dirty="0"/>
              <a:t> open more RADARSAT-1 data to the public.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86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THE ISSUE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April 1st, 2019: CSA opened &gt;36k RADARSAT-1 satellite images to public</a:t>
            </a:r>
          </a:p>
          <a:p>
            <a:r>
              <a:rPr lang="en-US" sz="2800" dirty="0"/>
              <a:t>Downloadable through </a:t>
            </a:r>
            <a:r>
              <a:rPr lang="en-US" sz="2800" dirty="0" err="1"/>
              <a:t>NRCan’s</a:t>
            </a:r>
            <a:r>
              <a:rPr lang="en-US" sz="2800" dirty="0"/>
              <a:t> Earth Observation Data Management System(EODMS)</a:t>
            </a:r>
          </a:p>
          <a:p>
            <a:r>
              <a:rPr lang="en-US" sz="2800" dirty="0"/>
              <a:t>Only processed images can be used for analysis. RADARSAT-1 acquired a significant amount of data; 36k images corresponds to a very small portion of the entire archive.</a:t>
            </a:r>
          </a:p>
          <a:p>
            <a:r>
              <a:rPr lang="en-US" sz="2800" dirty="0"/>
              <a:t>To avoid processing costs, help identify and prioritize meaningful data for processing and public release.</a:t>
            </a:r>
            <a:endParaRPr lang="en-CA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40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THE NEEDS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We tackled sub-challenge 1: Automate searches on EODMS to identify rich sets of data to process</a:t>
            </a:r>
          </a:p>
          <a:p>
            <a:r>
              <a:rPr lang="en-US" sz="2800" dirty="0"/>
              <a:t>We focused only on the 800k raw footprint (which is 50% of complete RADARSAT-1 archive)</a:t>
            </a:r>
          </a:p>
          <a:p>
            <a:endParaRPr lang="en-CA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426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594CBF-7F2E-4BC1-A944-A9707F0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The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1076-2133-45E8-995D-D952D0113174}"/>
              </a:ext>
            </a:extLst>
          </p:cNvPr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3515-1F5F-4019-AF6B-A5A4FEE69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3DF4ECF-A103-4C70-861D-AD3E749C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AF909E-A313-4EF0-908E-3C822C01B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6277" y="1089025"/>
            <a:ext cx="611973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THE 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1CE41-7FBB-496D-B935-C24A3DDC9506}"/>
              </a:ext>
            </a:extLst>
          </p:cNvPr>
          <p:cNvSpPr txBox="1"/>
          <p:nvPr/>
        </p:nvSpPr>
        <p:spPr>
          <a:xfrm>
            <a:off x="1043608" y="234888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“REALTOR.CA, FOR RADARSAT!”</a:t>
            </a:r>
          </a:p>
        </p:txBody>
      </p:sp>
    </p:spTree>
    <p:extLst>
      <p:ext uri="{BB962C8B-B14F-4D97-AF65-F5344CB8AC3E}">
        <p14:creationId xmlns:p14="http://schemas.microsoft.com/office/powerpoint/2010/main" val="41229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THE USER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1CE41-7FBB-496D-B935-C24A3DDC9506}"/>
              </a:ext>
            </a:extLst>
          </p:cNvPr>
          <p:cNvSpPr txBox="1"/>
          <p:nvPr/>
        </p:nvSpPr>
        <p:spPr>
          <a:xfrm>
            <a:off x="622874" y="443507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“UX-first” solution design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We wanted something fast and intuitive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Focus on user exploration – therefore show </a:t>
            </a:r>
            <a:r>
              <a:rPr lang="en-CA" sz="2400" u="sng" dirty="0"/>
              <a:t>all</a:t>
            </a:r>
            <a:r>
              <a:rPr lang="en-CA" sz="2400" dirty="0"/>
              <a:t> records by 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Records are extents and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“Steps” and colours indicate quantify of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4915C-CB03-4B34-8562-35173807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4" y="1268760"/>
            <a:ext cx="7898252" cy="30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noFill/>
          <a:ln cmpd="sng">
            <a:noFill/>
          </a:ln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FILTERS &amp; METADATA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446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Space Apps Ottawa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0"/>
            <a:ext cx="676413" cy="6764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D55DC48-EC44-4C82-B961-48749EA4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61" y="28744"/>
            <a:ext cx="627191" cy="62719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1CE41-7FBB-496D-B935-C24A3DDC9506}"/>
              </a:ext>
            </a:extLst>
          </p:cNvPr>
          <p:cNvSpPr txBox="1"/>
          <p:nvPr/>
        </p:nvSpPr>
        <p:spPr>
          <a:xfrm>
            <a:off x="622874" y="4435078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Use filters to reduce the displayed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Zooming and panning also removes records from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Clicking on points shows property card pop-up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Queries are made to our local middle-ware geo metadata database rather than EODMS = fast</a:t>
            </a:r>
            <a:endParaRPr lang="en-CA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7D448-A775-471B-8165-0CB2E7637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4" y="1245543"/>
            <a:ext cx="5323430" cy="31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SOttawa 2013 Session Slide Template.potx" id="{27703BCD-D434-43B4-98AE-B9F7A4FA37B3}" vid="{E9DCB4A9-C571-4DD2-B9A1-ED6D2708EC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23B28D604A4AAC33C4366BB325B8" ma:contentTypeVersion="0" ma:contentTypeDescription="Create a new document." ma:contentTypeScope="" ma:versionID="52536dc73143ed18753db54f8549d93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BE883-446C-4D65-8BE5-7D31A91B96B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30E8DE3-BD60-493E-BB8C-173D536CCB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9D6B17D-C7F3-4E79-BF54-F2F7885029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3689</TotalTime>
  <Words>725</Words>
  <Application>Microsoft Office PowerPoint</Application>
  <PresentationFormat>On-screen Show (4:3)</PresentationFormat>
  <Paragraphs>111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CSA Challenge #5</vt:lpstr>
      <vt:lpstr>1. The CHALLENGE</vt:lpstr>
      <vt:lpstr>THE CHALLENGE</vt:lpstr>
      <vt:lpstr>THE ISSUE</vt:lpstr>
      <vt:lpstr>THE NEEDS</vt:lpstr>
      <vt:lpstr>2. The SOLUTION</vt:lpstr>
      <vt:lpstr>THE CONCEPT</vt:lpstr>
      <vt:lpstr>THE USER EXPERIENCE</vt:lpstr>
      <vt:lpstr>FILTERS &amp; METADATA</vt:lpstr>
      <vt:lpstr>3. The SOLUTION ARCHITECTURE</vt:lpstr>
      <vt:lpstr>SYSTEM COMPONENTS</vt:lpstr>
      <vt:lpstr>SYSTEM INFRASTRUCTURE</vt:lpstr>
      <vt:lpstr>DATA EXTRACTION PROCESS</vt:lpstr>
      <vt:lpstr>THINGS THAT DIDN’T WORK</vt:lpstr>
      <vt:lpstr>4. NEXT STEPS</vt:lpstr>
      <vt:lpstr>VNEXT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Charles Nicholas Kellett</dc:creator>
  <cp:lastModifiedBy>Charles Nicholas Kellett</cp:lastModifiedBy>
  <cp:revision>169</cp:revision>
  <cp:lastPrinted>2018-10-19T18:57:12Z</cp:lastPrinted>
  <dcterms:created xsi:type="dcterms:W3CDTF">2012-11-27T18:42:12Z</dcterms:created>
  <dcterms:modified xsi:type="dcterms:W3CDTF">2019-10-20T16:13:56Z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0x01010068D623B28D604A4AAC33C4366BB325B8</vt:lpwstr>
  </property>
</Properties>
</file>