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515122f3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515122f3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515122f3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515122f3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5b0461b0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5b0461b0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5b0461b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5b0461b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5b0461b0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5b0461b0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5b0461b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5b0461b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515122f3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515122f3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59014953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59014953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5b0461b0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5b0461b0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59014953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59014953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d72bc558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d72bc558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59014953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59014953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5b0461b0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5b0461b0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5b0461b0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5b0461b0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5b0461b0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5b0461b0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5b0461b0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5b0461b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5b0461b0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5b0461b0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515122f3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515122f3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515122f3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515122f3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5b0461b0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5b0461b0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5b0461b0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5b0461b0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d72bc558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d72bc558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5b0461b0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d5b0461b0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d72bc558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d72bc558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d72bc558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d72bc558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4868bf9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4868bf9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d72bc558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d72bc558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515122f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515122f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515122f3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515122f3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515122f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515122f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515122f3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515122f3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33.png"/><Relationship Id="rId8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5" Type="http://schemas.openxmlformats.org/officeDocument/2006/relationships/image" Target="../media/image32.png"/><Relationship Id="rId6" Type="http://schemas.openxmlformats.org/officeDocument/2006/relationships/image" Target="../media/image34.png"/><Relationship Id="rId7" Type="http://schemas.openxmlformats.org/officeDocument/2006/relationships/image" Target="../media/image25.png"/><Relationship Id="rId8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tats.stackexchange.com/questions/101546/what-is-the-problem-with-using-r-squared-in-time-series-models" TargetMode="External"/><Relationship Id="rId4" Type="http://schemas.openxmlformats.org/officeDocument/2006/relationships/hyperlink" Target="http://www.towardsdatascience.com" TargetMode="External"/><Relationship Id="rId5" Type="http://schemas.openxmlformats.org/officeDocument/2006/relationships/hyperlink" Target="https://towardsdatascience.com/performing-a-time-series-analysis-on-the-aapl-stock-index-3655da9612ff" TargetMode="External"/><Relationship Id="rId6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44.png"/><Relationship Id="rId5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5" Type="http://schemas.openxmlformats.org/officeDocument/2006/relationships/image" Target="../media/image48.png"/><Relationship Id="rId6" Type="http://schemas.openxmlformats.org/officeDocument/2006/relationships/image" Target="../media/image39.png"/><Relationship Id="rId7" Type="http://schemas.openxmlformats.org/officeDocument/2006/relationships/image" Target="../media/image46.png"/><Relationship Id="rId8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ypi.org/project/yfinance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9.png"/><Relationship Id="rId4" Type="http://schemas.openxmlformats.org/officeDocument/2006/relationships/hyperlink" Target="https://matplotlib.org/stable/content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3.png"/><Relationship Id="rId4" Type="http://schemas.openxmlformats.org/officeDocument/2006/relationships/image" Target="../media/image47.png"/><Relationship Id="rId5" Type="http://schemas.openxmlformats.org/officeDocument/2006/relationships/image" Target="../media/image5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andas.pydata.org/docs/user_guide/reshaping.html" TargetMode="External"/><Relationship Id="rId4" Type="http://schemas.openxmlformats.org/officeDocument/2006/relationships/hyperlink" Target="https://github.com/adamsiwiec1/irisflowers" TargetMode="External"/><Relationship Id="rId5" Type="http://schemas.openxmlformats.org/officeDocument/2006/relationships/hyperlink" Target="https://towardsdatascience.com/performing-a-time-series-analysis-on-the-aapl-stock-index-3655da9612f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76775"/>
            <a:ext cx="8520600" cy="12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Stock Forecaster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60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Adam Siwiec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306425" y="3896925"/>
            <a:ext cx="5646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D9D9"/>
                </a:solidFill>
              </a:rPr>
              <a:t>Dr. Bin Liu - MIST 493B Intro to AI/ML - Final Project</a:t>
            </a:r>
            <a:endParaRPr sz="9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3775" y="3303075"/>
            <a:ext cx="1922350" cy="10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98" y="115400"/>
            <a:ext cx="2612424" cy="170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3199" y="202231"/>
            <a:ext cx="2303498" cy="1535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300" y="2735425"/>
            <a:ext cx="5836626" cy="18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214000" y="177100"/>
            <a:ext cx="827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Why reshape?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299850" y="2735425"/>
            <a:ext cx="226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code if we don’t reshape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9" name="Google Shape;159;p22"/>
          <p:cNvCxnSpPr/>
          <p:nvPr/>
        </p:nvCxnSpPr>
        <p:spPr>
          <a:xfrm>
            <a:off x="1185450" y="3161425"/>
            <a:ext cx="1655700" cy="29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29600"/>
            <a:ext cx="8839201" cy="34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887584"/>
            <a:ext cx="8839198" cy="36990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381150" y="729400"/>
            <a:ext cx="22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</a:rPr>
              <a:t>x before reshaping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381150" y="1487375"/>
            <a:ext cx="22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</a:rPr>
              <a:t>y</a:t>
            </a:r>
            <a:r>
              <a:rPr b="1" i="1" lang="en">
                <a:solidFill>
                  <a:srgbClr val="FFFFFF"/>
                </a:solidFill>
              </a:rPr>
              <a:t> before reshaping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199250" y="3424075"/>
            <a:ext cx="2582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“Reshape your data either using array.reshape(-1, 1) if your data has a single feature or array.reshape(1, -1) if it contains a single sample.” - </a:t>
            </a:r>
            <a:r>
              <a:rPr i="1" lang="en" sz="1100">
                <a:solidFill>
                  <a:srgbClr val="FFFFFF"/>
                </a:solidFill>
              </a:rPr>
              <a:t>The Python Gods</a:t>
            </a:r>
            <a:endParaRPr i="1" sz="1100">
              <a:solidFill>
                <a:srgbClr val="FFFFFF"/>
              </a:solidFill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6589900" y="3300375"/>
            <a:ext cx="189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Since both x &amp; y are a “single feature” we used (-1,1) to reshape them. 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223050" y="28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Models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50" y="900300"/>
            <a:ext cx="4752250" cy="25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975" y="784323"/>
            <a:ext cx="2014500" cy="99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5157425" y="368925"/>
            <a:ext cx="32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 Results: (cross-validation)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9700" y="1367523"/>
            <a:ext cx="1699725" cy="92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4625" y="3542887"/>
            <a:ext cx="1649850" cy="86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4635" y="2520440"/>
            <a:ext cx="1649850" cy="821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45987" y="2077448"/>
            <a:ext cx="1862250" cy="98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45975" y="3409328"/>
            <a:ext cx="2014500" cy="106792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177100" y="3409325"/>
            <a:ext cx="4857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As you can see from the example results, </a:t>
            </a:r>
            <a:r>
              <a:rPr lang="en" sz="1200">
                <a:solidFill>
                  <a:srgbClr val="FFFFFF"/>
                </a:solidFill>
              </a:rPr>
              <a:t>KNeighborsRegressor</a:t>
            </a:r>
            <a:r>
              <a:rPr lang="en" sz="1200">
                <a:solidFill>
                  <a:srgbClr val="FFFFFF"/>
                </a:solidFill>
              </a:rPr>
              <a:t> (KNN) and DecisionTreeRegressor (DTR) appear to be the best models for our dataset. 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However, this does not mean that our </a:t>
            </a:r>
            <a:r>
              <a:rPr lang="en" sz="1200">
                <a:solidFill>
                  <a:srgbClr val="FFFFFF"/>
                </a:solidFill>
              </a:rPr>
              <a:t>predictions will be accurate. We must look at metrics such as:</a:t>
            </a:r>
            <a:endParaRPr sz="1200"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 sz="1100">
                <a:solidFill>
                  <a:srgbClr val="FFFFFF"/>
                </a:solidFill>
              </a:rPr>
              <a:t>Mean Sq. Error </a:t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 sz="1100">
                <a:solidFill>
                  <a:srgbClr val="FFFFFF"/>
                </a:solidFill>
              </a:rPr>
              <a:t>R-squared</a:t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 sz="1100">
                <a:solidFill>
                  <a:srgbClr val="FFFFFF"/>
                </a:solidFill>
              </a:rPr>
              <a:t>Adjusted R-Squared. (not built into sklearn)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5455938" y="1828275"/>
            <a:ext cx="137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MEAN                    (SD)</a:t>
            </a:r>
            <a:endParaRPr sz="700">
              <a:solidFill>
                <a:srgbClr val="FFFFFF"/>
              </a:solidFill>
            </a:endParaRPr>
          </a:p>
        </p:txBody>
      </p:sp>
      <p:cxnSp>
        <p:nvCxnSpPr>
          <p:cNvPr id="181" name="Google Shape;181;p23"/>
          <p:cNvCxnSpPr/>
          <p:nvPr/>
        </p:nvCxnSpPr>
        <p:spPr>
          <a:xfrm flipH="1" rot="10800000">
            <a:off x="5720750" y="1753875"/>
            <a:ext cx="111000" cy="14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3"/>
          <p:cNvCxnSpPr/>
          <p:nvPr/>
        </p:nvCxnSpPr>
        <p:spPr>
          <a:xfrm flipH="1" rot="10800000">
            <a:off x="6332000" y="1791275"/>
            <a:ext cx="111000" cy="14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Part 1 - </a:t>
            </a:r>
            <a:r>
              <a:rPr lang="en"/>
              <a:t>Decision Tree Regressor</a:t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50" y="1357325"/>
            <a:ext cx="6685150" cy="28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Part 2- Metrics </a:t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475" y="1318125"/>
            <a:ext cx="68199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Part 3 - Graph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25" y="1017725"/>
            <a:ext cx="5754426" cy="37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274675" y="46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- Peek 1</a:t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75" y="1514700"/>
            <a:ext cx="1347175" cy="34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4700" y="1443688"/>
            <a:ext cx="1159600" cy="35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5100" y="1502888"/>
            <a:ext cx="1347175" cy="343505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4245100" y="128525"/>
            <a:ext cx="481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**The predict_test.py Python script will prompt you to choose a location to save your .csv predictions as well as the image of </a:t>
            </a:r>
            <a:r>
              <a:rPr lang="en" sz="1000">
                <a:solidFill>
                  <a:schemeClr val="dk1"/>
                </a:solidFill>
              </a:rPr>
              <a:t>your</a:t>
            </a:r>
            <a:r>
              <a:rPr lang="en" sz="1000">
                <a:solidFill>
                  <a:schemeClr val="dk1"/>
                </a:solidFill>
              </a:rPr>
              <a:t> plot - demonstration at end.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418063" y="988675"/>
            <a:ext cx="9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AZN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2870075" y="988675"/>
            <a:ext cx="9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AAPL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4537538" y="971388"/>
            <a:ext cx="9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NCNA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6168175" y="1443700"/>
            <a:ext cx="262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Are these predictions accurate? Let’s take a look at our metrics on the next slide.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4" name="Google Shape;214;p27"/>
          <p:cNvCxnSpPr/>
          <p:nvPr/>
        </p:nvCxnSpPr>
        <p:spPr>
          <a:xfrm flipH="1">
            <a:off x="5876050" y="4122175"/>
            <a:ext cx="836400" cy="26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7"/>
          <p:cNvSpPr txBox="1"/>
          <p:nvPr/>
        </p:nvSpPr>
        <p:spPr>
          <a:xfrm>
            <a:off x="6453425" y="3145300"/>
            <a:ext cx="241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Almost two dollars up in 30 days?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1524550" y="3183475"/>
            <a:ext cx="109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Steady trend? Up then down?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217" name="Google Shape;217;p27"/>
          <p:cNvCxnSpPr>
            <a:stCxn id="216" idx="2"/>
          </p:cNvCxnSpPr>
          <p:nvPr/>
        </p:nvCxnSpPr>
        <p:spPr>
          <a:xfrm>
            <a:off x="2072200" y="3922375"/>
            <a:ext cx="725400" cy="68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7"/>
          <p:cNvCxnSpPr>
            <a:stCxn id="216" idx="2"/>
          </p:cNvCxnSpPr>
          <p:nvPr/>
        </p:nvCxnSpPr>
        <p:spPr>
          <a:xfrm flipH="1">
            <a:off x="1154500" y="3922375"/>
            <a:ext cx="917700" cy="71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71325" y="23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- Metrics 1</a:t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713" y="993925"/>
            <a:ext cx="28765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4675" y="2327263"/>
            <a:ext cx="29146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1275" y="3581513"/>
            <a:ext cx="29146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223150" y="1150100"/>
            <a:ext cx="202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AZN has long steady history - Lower RMSE at 4.4%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1525" y="806550"/>
            <a:ext cx="3341950" cy="12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5650" y="2232562"/>
            <a:ext cx="3393700" cy="11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42525" y="3585125"/>
            <a:ext cx="3372350" cy="11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/>
        </p:nvSpPr>
        <p:spPr>
          <a:xfrm>
            <a:off x="6179600" y="939900"/>
            <a:ext cx="6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AZN</a:t>
            </a:r>
            <a:endParaRPr/>
          </a:p>
        </p:txBody>
      </p:sp>
      <p:sp>
        <p:nvSpPr>
          <p:cNvPr id="232" name="Google Shape;232;p28"/>
          <p:cNvSpPr txBox="1"/>
          <p:nvPr/>
        </p:nvSpPr>
        <p:spPr>
          <a:xfrm>
            <a:off x="6594025" y="2796700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AAPL</a:t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7445100" y="3892775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NCNA</a:t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171325" y="2232550"/>
            <a:ext cx="202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AAPL has a bit higher RMSE  at 14.6% - due to long </a:t>
            </a:r>
            <a:r>
              <a:rPr lang="en" sz="1200">
                <a:solidFill>
                  <a:srgbClr val="FFFFFF"/>
                </a:solidFill>
              </a:rPr>
              <a:t>history of slow growth and recent volatility?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171325" y="3655525"/>
            <a:ext cx="225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Short </a:t>
            </a:r>
            <a:r>
              <a:rPr lang="en" sz="1200">
                <a:solidFill>
                  <a:srgbClr val="FFFFFF"/>
                </a:solidFill>
              </a:rPr>
              <a:t>history - relatively stable recently - more narrow price range - average RMSE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6549650" y="3725750"/>
            <a:ext cx="55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$25</a:t>
            </a:r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8498275" y="4174775"/>
            <a:ext cx="516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$5</a:t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5921975" y="3008025"/>
            <a:ext cx="516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$0.30</a:t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8498275" y="2279250"/>
            <a:ext cx="43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$130</a:t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5561525" y="1549150"/>
            <a:ext cx="516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$5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8412475" y="857600"/>
            <a:ext cx="516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$50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- Interpreting Metrics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311700" y="1174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The R</a:t>
            </a:r>
            <a:r>
              <a:rPr baseline="30000" lang="en">
                <a:solidFill>
                  <a:schemeClr val="accent2"/>
                </a:solidFill>
              </a:rPr>
              <a:t>2 </a:t>
            </a:r>
            <a:r>
              <a:rPr lang="en">
                <a:solidFill>
                  <a:schemeClr val="accent2"/>
                </a:solidFill>
              </a:rPr>
              <a:t>value is </a:t>
            </a:r>
            <a:r>
              <a:rPr lang="en">
                <a:solidFill>
                  <a:schemeClr val="accent2"/>
                </a:solidFill>
              </a:rPr>
              <a:t>not a useful metric for time series data.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Time series data (e.g. Timestamps) tend to be friendly toward our </a:t>
            </a:r>
            <a:r>
              <a:rPr lang="en">
                <a:solidFill>
                  <a:schemeClr val="accent2"/>
                </a:solidFill>
              </a:rPr>
              <a:t>R</a:t>
            </a:r>
            <a:r>
              <a:rPr baseline="30000" lang="en">
                <a:solidFill>
                  <a:schemeClr val="accent2"/>
                </a:solidFill>
              </a:rPr>
              <a:t>2 </a:t>
            </a:r>
            <a:r>
              <a:rPr lang="en">
                <a:solidFill>
                  <a:schemeClr val="accent2"/>
                </a:solidFill>
              </a:rPr>
              <a:t>value and not a great metric for our model. 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 sz="14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https://stats.stackexchange.com/questions/101546/what-is-the-problem-with-using-r-squared-in-time-series-models</a:t>
            </a:r>
            <a:r>
              <a:rPr lang="en" sz="1400">
                <a:solidFill>
                  <a:schemeClr val="accent2"/>
                </a:solidFill>
              </a:rPr>
              <a:t> - detailed explanation of </a:t>
            </a:r>
            <a:r>
              <a:rPr lang="en">
                <a:solidFill>
                  <a:schemeClr val="accent2"/>
                </a:solidFill>
              </a:rPr>
              <a:t>R</a:t>
            </a:r>
            <a:r>
              <a:rPr baseline="30000" lang="en">
                <a:solidFill>
                  <a:schemeClr val="accent2"/>
                </a:solidFill>
              </a:rPr>
              <a:t>2</a:t>
            </a:r>
            <a:r>
              <a:rPr lang="en">
                <a:solidFill>
                  <a:schemeClr val="accent2"/>
                </a:solidFill>
              </a:rPr>
              <a:t> flaws with Time Series data.</a:t>
            </a:r>
            <a:endParaRPr sz="10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Root Mean Sq. Error (RSME)</a:t>
            </a:r>
            <a:r>
              <a:rPr lang="en">
                <a:solidFill>
                  <a:schemeClr val="accent2"/>
                </a:solidFill>
              </a:rPr>
              <a:t> is useful for our predictions - a</a:t>
            </a:r>
            <a:r>
              <a:rPr lang="en">
                <a:solidFill>
                  <a:schemeClr val="accent2"/>
                </a:solidFill>
              </a:rPr>
              <a:t>ccording to Ifeoma Ojialor in an article on </a:t>
            </a:r>
            <a:r>
              <a:rPr lang="en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www.towardsdatascience.com</a:t>
            </a:r>
            <a:r>
              <a:rPr lang="en">
                <a:solidFill>
                  <a:schemeClr val="accent2"/>
                </a:solidFill>
              </a:rPr>
              <a:t>, </a:t>
            </a:r>
            <a:r>
              <a:rPr lang="en">
                <a:solidFill>
                  <a:schemeClr val="accent2"/>
                </a:solidFill>
              </a:rPr>
              <a:t>an acceptable RMSE for time series data of this nature is </a:t>
            </a:r>
            <a:r>
              <a:rPr lang="en">
                <a:solidFill>
                  <a:schemeClr val="accent2"/>
                </a:solidFill>
              </a:rPr>
              <a:t>between</a:t>
            </a:r>
            <a:r>
              <a:rPr lang="en">
                <a:solidFill>
                  <a:schemeClr val="accent2"/>
                </a:solidFill>
              </a:rPr>
              <a:t> 0.00-0.25. </a:t>
            </a:r>
            <a:r>
              <a:rPr baseline="30000" lang="en">
                <a:solidFill>
                  <a:schemeClr val="accent2"/>
                </a:solidFill>
              </a:rPr>
              <a:t>1</a:t>
            </a:r>
            <a:endParaRPr baseline="30000">
              <a:solidFill>
                <a:schemeClr val="accent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</a:pPr>
            <a:r>
              <a:rPr b="1" lang="en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https://towardsdatascience.com/performing-a-time-series-analysis-on-the-aapl-stock-index-3655da9612ff</a:t>
            </a:r>
            <a:r>
              <a:rPr b="1" lang="en">
                <a:solidFill>
                  <a:schemeClr val="accent2"/>
                </a:solidFill>
              </a:rPr>
              <a:t> </a:t>
            </a:r>
            <a:endParaRPr sz="1000">
              <a:solidFill>
                <a:schemeClr val="accent2"/>
              </a:solidFill>
            </a:endParaRPr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2075" y="660900"/>
            <a:ext cx="17716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- Peek 2</a:t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125" y="1440313"/>
            <a:ext cx="1174425" cy="3479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738" y="1402070"/>
            <a:ext cx="1174437" cy="355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9225" y="1415913"/>
            <a:ext cx="1174425" cy="352877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/>
        </p:nvSpPr>
        <p:spPr>
          <a:xfrm>
            <a:off x="-73975" y="1291550"/>
            <a:ext cx="3345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Let’s take a look at Tesla and two “meme stocks”; Gamestop and Nokia.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These stocks have a recent history of </a:t>
            </a:r>
            <a:r>
              <a:rPr lang="en">
                <a:solidFill>
                  <a:srgbClr val="FFFFFF"/>
                </a:solidFill>
              </a:rPr>
              <a:t>volatility - will our model be able to predict them with accuracy?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3780000" y="962100"/>
            <a:ext cx="7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TSLA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6239363" y="811050"/>
            <a:ext cx="7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7875725" y="732675"/>
            <a:ext cx="7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NOKIA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1" name="Google Shape;261;p30"/>
          <p:cNvCxnSpPr>
            <a:stCxn id="262" idx="2"/>
          </p:cNvCxnSpPr>
          <p:nvPr/>
        </p:nvCxnSpPr>
        <p:spPr>
          <a:xfrm>
            <a:off x="2202525" y="3723650"/>
            <a:ext cx="1475700" cy="35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0"/>
          <p:cNvSpPr txBox="1"/>
          <p:nvPr/>
        </p:nvSpPr>
        <p:spPr>
          <a:xfrm>
            <a:off x="1266375" y="2984750"/>
            <a:ext cx="187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Our model seems to think Tesla’s exponential rise will continue.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4729175" y="1990800"/>
            <a:ext cx="1319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Our range of predictions for GME spans from $13.96 to almost $380.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264" name="Google Shape;264;p30"/>
          <p:cNvCxnSpPr>
            <a:stCxn id="263" idx="2"/>
          </p:cNvCxnSpPr>
          <p:nvPr/>
        </p:nvCxnSpPr>
        <p:spPr>
          <a:xfrm>
            <a:off x="5388725" y="3022200"/>
            <a:ext cx="709500" cy="163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0"/>
          <p:cNvCxnSpPr>
            <a:stCxn id="263" idx="0"/>
          </p:cNvCxnSpPr>
          <p:nvPr/>
        </p:nvCxnSpPr>
        <p:spPr>
          <a:xfrm flipH="1" rot="10800000">
            <a:off x="5388725" y="1731900"/>
            <a:ext cx="783600" cy="25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0"/>
          <p:cNvSpPr txBox="1"/>
          <p:nvPr/>
        </p:nvSpPr>
        <p:spPr>
          <a:xfrm>
            <a:off x="236800" y="4077950"/>
            <a:ext cx="284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The question is - will our model/metrics pick up on this volatility?</a:t>
            </a:r>
            <a:endParaRPr i="1">
              <a:solidFill>
                <a:srgbClr val="FFFFFF"/>
              </a:solidFill>
            </a:endParaRPr>
          </a:p>
        </p:txBody>
      </p:sp>
      <p:cxnSp>
        <p:nvCxnSpPr>
          <p:cNvPr id="267" name="Google Shape;267;p30"/>
          <p:cNvCxnSpPr>
            <a:stCxn id="262" idx="0"/>
          </p:cNvCxnSpPr>
          <p:nvPr/>
        </p:nvCxnSpPr>
        <p:spPr>
          <a:xfrm flipH="1" rot="10800000">
            <a:off x="2202525" y="2146250"/>
            <a:ext cx="1557000" cy="83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210288" y="19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- Metrics 2</a:t>
            </a:r>
            <a:endParaRPr/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688" y="1200700"/>
            <a:ext cx="2762250" cy="78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6700" y="2534600"/>
            <a:ext cx="28670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 txBox="1"/>
          <p:nvPr/>
        </p:nvSpPr>
        <p:spPr>
          <a:xfrm>
            <a:off x="210300" y="1112713"/>
            <a:ext cx="197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Gametop has a high Mean Sq. Error - due to </a:t>
            </a:r>
            <a:r>
              <a:rPr lang="en" sz="1200">
                <a:solidFill>
                  <a:srgbClr val="FFFFFF"/>
                </a:solidFill>
              </a:rPr>
              <a:t>recent volatility - our model does not predict this stock with certainty.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210300" y="2569400"/>
            <a:ext cx="189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Tesla also has a high Mean Sq. Error - due to its shorter history and wider range of price volatility  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277" name="Google Shape;27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2053" y="1053985"/>
            <a:ext cx="3435824" cy="11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2050" y="2424250"/>
            <a:ext cx="3513255" cy="11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/>
        </p:nvSpPr>
        <p:spPr>
          <a:xfrm>
            <a:off x="7000700" y="1391325"/>
            <a:ext cx="9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GME</a:t>
            </a: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6853075" y="2753600"/>
            <a:ext cx="9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TSLA</a:t>
            </a:r>
            <a:endParaRPr/>
          </a:p>
        </p:txBody>
      </p:sp>
      <p:cxnSp>
        <p:nvCxnSpPr>
          <p:cNvPr id="281" name="Google Shape;281;p31"/>
          <p:cNvCxnSpPr/>
          <p:nvPr/>
        </p:nvCxnSpPr>
        <p:spPr>
          <a:xfrm flipH="1">
            <a:off x="3634000" y="904550"/>
            <a:ext cx="517800" cy="44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1"/>
          <p:cNvCxnSpPr/>
          <p:nvPr/>
        </p:nvCxnSpPr>
        <p:spPr>
          <a:xfrm flipH="1">
            <a:off x="3722700" y="2309600"/>
            <a:ext cx="588900" cy="43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1"/>
          <p:cNvCxnSpPr/>
          <p:nvPr/>
        </p:nvCxnSpPr>
        <p:spPr>
          <a:xfrm>
            <a:off x="8466500" y="1513288"/>
            <a:ext cx="303600" cy="30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1"/>
          <p:cNvCxnSpPr/>
          <p:nvPr/>
        </p:nvCxnSpPr>
        <p:spPr>
          <a:xfrm>
            <a:off x="8271075" y="2900938"/>
            <a:ext cx="303600" cy="30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31"/>
          <p:cNvSpPr txBox="1"/>
          <p:nvPr/>
        </p:nvSpPr>
        <p:spPr>
          <a:xfrm>
            <a:off x="7134050" y="3153800"/>
            <a:ext cx="70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$40</a:t>
            </a:r>
            <a:endParaRPr sz="700"/>
          </a:p>
        </p:txBody>
      </p:sp>
      <p:sp>
        <p:nvSpPr>
          <p:cNvPr id="286" name="Google Shape;286;p31"/>
          <p:cNvSpPr txBox="1"/>
          <p:nvPr/>
        </p:nvSpPr>
        <p:spPr>
          <a:xfrm>
            <a:off x="8546300" y="2425500"/>
            <a:ext cx="45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$800</a:t>
            </a:r>
            <a:endParaRPr sz="700"/>
          </a:p>
        </p:txBody>
      </p:sp>
      <p:sp>
        <p:nvSpPr>
          <p:cNvPr id="287" name="Google Shape;287;p31"/>
          <p:cNvSpPr txBox="1"/>
          <p:nvPr/>
        </p:nvSpPr>
        <p:spPr>
          <a:xfrm>
            <a:off x="7656750" y="1729850"/>
            <a:ext cx="40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$30</a:t>
            </a:r>
            <a:endParaRPr/>
          </a:p>
        </p:txBody>
      </p:sp>
      <p:sp>
        <p:nvSpPr>
          <p:cNvPr id="288" name="Google Shape;288;p31"/>
          <p:cNvSpPr txBox="1"/>
          <p:nvPr/>
        </p:nvSpPr>
        <p:spPr>
          <a:xfrm>
            <a:off x="8466500" y="1289100"/>
            <a:ext cx="40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$350</a:t>
            </a:r>
            <a:endParaRPr/>
          </a:p>
        </p:txBody>
      </p:sp>
      <p:pic>
        <p:nvPicPr>
          <p:cNvPr id="289" name="Google Shape;28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4250" y="3895975"/>
            <a:ext cx="29051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1"/>
          <p:cNvSpPr txBox="1"/>
          <p:nvPr/>
        </p:nvSpPr>
        <p:spPr>
          <a:xfrm>
            <a:off x="141000" y="3727125"/>
            <a:ext cx="211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Nokia has long bumpy history but a relatively low Mean Sq. Error - seems like model is less certain in predicting stocks with a wide price </a:t>
            </a:r>
            <a:r>
              <a:rPr lang="en" sz="1200">
                <a:solidFill>
                  <a:srgbClr val="FFFFFF"/>
                </a:solidFill>
              </a:rPr>
              <a:t>range. 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291" name="Google Shape;291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60317" y="3764050"/>
            <a:ext cx="2976720" cy="10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1"/>
          <p:cNvSpPr txBox="1"/>
          <p:nvPr/>
        </p:nvSpPr>
        <p:spPr>
          <a:xfrm>
            <a:off x="7496900" y="3885050"/>
            <a:ext cx="9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NOK</a:t>
            </a:r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6450475" y="3885050"/>
            <a:ext cx="40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$55</a:t>
            </a:r>
            <a:endParaRPr/>
          </a:p>
        </p:txBody>
      </p:sp>
      <p:sp>
        <p:nvSpPr>
          <p:cNvPr id="294" name="Google Shape;294;p31"/>
          <p:cNvSpPr txBox="1"/>
          <p:nvPr/>
        </p:nvSpPr>
        <p:spPr>
          <a:xfrm>
            <a:off x="8387400" y="4422625"/>
            <a:ext cx="34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$4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predict.py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Holds </a:t>
            </a:r>
            <a:r>
              <a:rPr lang="en"/>
              <a:t>logic for our Machine Learning model.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Stock data is pulled from yfinance library.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</a:pPr>
            <a:r>
              <a:rPr lang="en"/>
              <a:t>This is an unofficial Yahoo Finance API, the data is compiled by web scraping. </a:t>
            </a:r>
            <a:endParaRPr>
              <a:solidFill>
                <a:srgbClr val="C9DAF8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</a:pPr>
            <a:r>
              <a:rPr lang="en"/>
              <a:t>The official Yahoo Finance API was decommissioned May 15th, 2017.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</a:pPr>
            <a:r>
              <a:rPr lang="en" u="sng">
                <a:solidFill>
                  <a:srgbClr val="A4C2F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https://pypi.org/project/yfinance/</a:t>
            </a:r>
            <a:endParaRPr>
              <a:solidFill>
                <a:srgbClr val="A4C2F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 and Numpy are used to organize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MatPlotLib is used to create graphs.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predict_test.py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users to use the ML model without writing python code.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in tickers from the user and appends them to the prediction list.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the user to enter an amount of days to predict in the future.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Prompts the user with an option to save the their plot image as well as their forecasted data to a .csv file.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422700" y="1509775"/>
            <a:ext cx="252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- AZN</a:t>
            </a:r>
            <a:endParaRPr/>
          </a:p>
        </p:txBody>
      </p:sp>
      <p:sp>
        <p:nvSpPr>
          <p:cNvPr id="300" name="Google Shape;300;p32"/>
          <p:cNvSpPr txBox="1"/>
          <p:nvPr/>
        </p:nvSpPr>
        <p:spPr>
          <a:xfrm>
            <a:off x="7673300" y="1109575"/>
            <a:ext cx="7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NOK</a:t>
            </a:r>
            <a:endParaRPr/>
          </a:p>
        </p:txBody>
      </p:sp>
      <p:pic>
        <p:nvPicPr>
          <p:cNvPr id="301" name="Google Shape;3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25" y="159675"/>
            <a:ext cx="5553550" cy="472052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2"/>
          <p:cNvSpPr txBox="1"/>
          <p:nvPr/>
        </p:nvSpPr>
        <p:spPr>
          <a:xfrm>
            <a:off x="370875" y="3448750"/>
            <a:ext cx="2205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** All plots were created using MatPlotLib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https://matplotlib.org/stable/contents.html</a:t>
            </a:r>
            <a:r>
              <a:rPr lang="en" sz="1100">
                <a:solidFill>
                  <a:srgbClr val="FFFFFF"/>
                </a:solidFill>
              </a:rPr>
              <a:t> 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422700" y="1509775"/>
            <a:ext cx="252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- AAPL</a:t>
            </a:r>
            <a:endParaRPr/>
          </a:p>
        </p:txBody>
      </p:sp>
      <p:pic>
        <p:nvPicPr>
          <p:cNvPr id="308" name="Google Shape;3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800" y="152400"/>
            <a:ext cx="5692585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422700" y="1509775"/>
            <a:ext cx="252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- NCNA</a:t>
            </a:r>
            <a:endParaRPr/>
          </a:p>
        </p:txBody>
      </p:sp>
      <p:sp>
        <p:nvSpPr>
          <p:cNvPr id="314" name="Google Shape;314;p34"/>
          <p:cNvSpPr txBox="1"/>
          <p:nvPr/>
        </p:nvSpPr>
        <p:spPr>
          <a:xfrm>
            <a:off x="7673300" y="1109575"/>
            <a:ext cx="7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NOK</a:t>
            </a:r>
            <a:endParaRPr/>
          </a:p>
        </p:txBody>
      </p:sp>
      <p:pic>
        <p:nvPicPr>
          <p:cNvPr id="315" name="Google Shape;3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325" y="195250"/>
            <a:ext cx="5559675" cy="47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type="title"/>
          </p:nvPr>
        </p:nvSpPr>
        <p:spPr>
          <a:xfrm>
            <a:off x="422700" y="1509775"/>
            <a:ext cx="252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- GME</a:t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7673300" y="1109575"/>
            <a:ext cx="7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NOK</a:t>
            </a:r>
            <a:endParaRPr/>
          </a:p>
        </p:txBody>
      </p:sp>
      <p:pic>
        <p:nvPicPr>
          <p:cNvPr id="322" name="Google Shape;3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950" y="370050"/>
            <a:ext cx="5359900" cy="4555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title"/>
          </p:nvPr>
        </p:nvSpPr>
        <p:spPr>
          <a:xfrm>
            <a:off x="422700" y="1509775"/>
            <a:ext cx="252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- TSLA</a:t>
            </a:r>
            <a:endParaRPr/>
          </a:p>
        </p:txBody>
      </p:sp>
      <p:sp>
        <p:nvSpPr>
          <p:cNvPr id="328" name="Google Shape;328;p36"/>
          <p:cNvSpPr txBox="1"/>
          <p:nvPr/>
        </p:nvSpPr>
        <p:spPr>
          <a:xfrm>
            <a:off x="7673300" y="1109575"/>
            <a:ext cx="7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NOK</a:t>
            </a:r>
            <a:endParaRPr/>
          </a:p>
        </p:txBody>
      </p:sp>
      <p:pic>
        <p:nvPicPr>
          <p:cNvPr id="329" name="Google Shape;3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925" y="170512"/>
            <a:ext cx="5649975" cy="480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>
            <p:ph type="title"/>
          </p:nvPr>
        </p:nvSpPr>
        <p:spPr>
          <a:xfrm>
            <a:off x="422700" y="1509775"/>
            <a:ext cx="252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- NOK</a:t>
            </a:r>
            <a:endParaRPr/>
          </a:p>
        </p:txBody>
      </p:sp>
      <p:sp>
        <p:nvSpPr>
          <p:cNvPr id="335" name="Google Shape;335;p37"/>
          <p:cNvSpPr txBox="1"/>
          <p:nvPr/>
        </p:nvSpPr>
        <p:spPr>
          <a:xfrm>
            <a:off x="7673300" y="1109575"/>
            <a:ext cx="7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NOK</a:t>
            </a:r>
            <a:endParaRPr/>
          </a:p>
        </p:txBody>
      </p:sp>
      <p:pic>
        <p:nvPicPr>
          <p:cNvPr id="336" name="Google Shape;3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25" y="291100"/>
            <a:ext cx="5583350" cy="474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>
            <p:ph type="title"/>
          </p:nvPr>
        </p:nvSpPr>
        <p:spPr>
          <a:xfrm>
            <a:off x="1881150" y="2143800"/>
            <a:ext cx="5381700" cy="8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predict_test.py</a:t>
            </a:r>
            <a:endParaRPr sz="6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Method</a:t>
            </a:r>
            <a:endParaRPr/>
          </a:p>
        </p:txBody>
      </p:sp>
      <p:pic>
        <p:nvPicPr>
          <p:cNvPr id="347" name="Google Shape;3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50" y="1868900"/>
            <a:ext cx="423862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9"/>
          <p:cNvSpPr txBox="1"/>
          <p:nvPr/>
        </p:nvSpPr>
        <p:spPr>
          <a:xfrm>
            <a:off x="5742975" y="150975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user_input()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9" name="Google Shape;349;p39"/>
          <p:cNvSpPr txBox="1"/>
          <p:nvPr/>
        </p:nvSpPr>
        <p:spPr>
          <a:xfrm>
            <a:off x="5832300" y="2942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run(tickers, days) method</a:t>
            </a:r>
            <a:endParaRPr/>
          </a:p>
        </p:txBody>
      </p:sp>
      <p:cxnSp>
        <p:nvCxnSpPr>
          <p:cNvPr id="350" name="Google Shape;350;p39"/>
          <p:cNvCxnSpPr>
            <a:stCxn id="348" idx="1"/>
          </p:cNvCxnSpPr>
          <p:nvPr/>
        </p:nvCxnSpPr>
        <p:spPr>
          <a:xfrm flipH="1">
            <a:off x="2545875" y="1709850"/>
            <a:ext cx="3197100" cy="45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39"/>
          <p:cNvCxnSpPr>
            <a:stCxn id="349" idx="1"/>
          </p:cNvCxnSpPr>
          <p:nvPr/>
        </p:nvCxnSpPr>
        <p:spPr>
          <a:xfrm flipH="1">
            <a:off x="2816400" y="3142550"/>
            <a:ext cx="3015900" cy="20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/>
          <p:nvPr>
            <p:ph type="title"/>
          </p:nvPr>
        </p:nvSpPr>
        <p:spPr>
          <a:xfrm>
            <a:off x="311700" y="12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pic>
        <p:nvPicPr>
          <p:cNvPr id="357" name="Google Shape;3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7138"/>
            <a:ext cx="5227975" cy="18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425" y="488450"/>
            <a:ext cx="3156275" cy="1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100" y="1983997"/>
            <a:ext cx="2905200" cy="2792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75" y="969550"/>
            <a:ext cx="5980526" cy="37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1"/>
          <p:cNvSpPr txBox="1"/>
          <p:nvPr>
            <p:ph type="title"/>
          </p:nvPr>
        </p:nvSpPr>
        <p:spPr>
          <a:xfrm>
            <a:off x="267300" y="22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</a:t>
            </a:r>
            <a:endParaRPr/>
          </a:p>
        </p:txBody>
      </p:sp>
      <p:cxnSp>
        <p:nvCxnSpPr>
          <p:cNvPr id="366" name="Google Shape;366;p41"/>
          <p:cNvCxnSpPr>
            <a:stCxn id="367" idx="1"/>
          </p:cNvCxnSpPr>
          <p:nvPr/>
        </p:nvCxnSpPr>
        <p:spPr>
          <a:xfrm flipH="1">
            <a:off x="4751100" y="1218100"/>
            <a:ext cx="2338800" cy="162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41"/>
          <p:cNvCxnSpPr>
            <a:stCxn id="369" idx="1"/>
          </p:cNvCxnSpPr>
          <p:nvPr/>
        </p:nvCxnSpPr>
        <p:spPr>
          <a:xfrm flipH="1">
            <a:off x="4832550" y="2630825"/>
            <a:ext cx="2346300" cy="64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41"/>
          <p:cNvSpPr txBox="1"/>
          <p:nvPr/>
        </p:nvSpPr>
        <p:spPr>
          <a:xfrm>
            <a:off x="7089900" y="910300"/>
            <a:ext cx="18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Export to .csv AND export plot image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41"/>
          <p:cNvSpPr txBox="1"/>
          <p:nvPr/>
        </p:nvSpPr>
        <p:spPr>
          <a:xfrm>
            <a:off x="7178850" y="2215175"/>
            <a:ext cx="170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Export to .csv AND DO NOT export plot image</a:t>
            </a:r>
            <a:endParaRPr/>
          </a:p>
        </p:txBody>
      </p:sp>
      <p:sp>
        <p:nvSpPr>
          <p:cNvPr id="370" name="Google Shape;370;p41"/>
          <p:cNvSpPr txBox="1"/>
          <p:nvPr/>
        </p:nvSpPr>
        <p:spPr>
          <a:xfrm>
            <a:off x="7112100" y="3337725"/>
            <a:ext cx="184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 not export - only show predictions in terminal</a:t>
            </a:r>
            <a:endParaRPr/>
          </a:p>
        </p:txBody>
      </p:sp>
      <p:cxnSp>
        <p:nvCxnSpPr>
          <p:cNvPr id="371" name="Google Shape;371;p41"/>
          <p:cNvCxnSpPr>
            <a:stCxn id="370" idx="1"/>
          </p:cNvCxnSpPr>
          <p:nvPr/>
        </p:nvCxnSpPr>
        <p:spPr>
          <a:xfrm rot="10800000">
            <a:off x="4662600" y="3729975"/>
            <a:ext cx="2449500" cy="2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43850" y="41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accurate?	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No. </a:t>
            </a:r>
            <a:r>
              <a:rPr lang="en"/>
              <a:t>You cannot predict the stock market and how people </a:t>
            </a:r>
            <a:r>
              <a:rPr lang="en"/>
              <a:t>will react.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accurate in identifying past trends. Although, it’s hard to predict something as volatile as the stock market with certainty.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seems to think past rare trends will repeat.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Gamestop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Tesla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were </a:t>
            </a:r>
            <a:r>
              <a:rPr lang="en"/>
              <a:t>able</a:t>
            </a:r>
            <a:r>
              <a:rPr lang="en"/>
              <a:t> to implement an algorithm into our model that predicts how the human mind will react with certainty, then this model would be accurate.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Fun, engaging way to learn how to handle times series data with Python ML.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311700" y="8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</a:t>
            </a:r>
            <a:endParaRPr/>
          </a:p>
        </p:txBody>
      </p:sp>
      <p:pic>
        <p:nvPicPr>
          <p:cNvPr id="377" name="Google Shape;3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10650"/>
            <a:ext cx="5731651" cy="4247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2"/>
          <p:cNvSpPr txBox="1"/>
          <p:nvPr/>
        </p:nvSpPr>
        <p:spPr>
          <a:xfrm>
            <a:off x="6283200" y="962100"/>
            <a:ext cx="27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Predict with image or without image.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379" name="Google Shape;379;p42"/>
          <p:cNvCxnSpPr>
            <a:stCxn id="378" idx="2"/>
          </p:cNvCxnSpPr>
          <p:nvPr/>
        </p:nvCxnSpPr>
        <p:spPr>
          <a:xfrm flipH="1">
            <a:off x="6135150" y="1331400"/>
            <a:ext cx="1532100" cy="62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42"/>
          <p:cNvCxnSpPr>
            <a:stCxn id="378" idx="2"/>
          </p:cNvCxnSpPr>
          <p:nvPr/>
        </p:nvCxnSpPr>
        <p:spPr>
          <a:xfrm flipH="1">
            <a:off x="6127950" y="1331400"/>
            <a:ext cx="1539300" cy="86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42"/>
          <p:cNvSpPr txBox="1"/>
          <p:nvPr/>
        </p:nvSpPr>
        <p:spPr>
          <a:xfrm>
            <a:off x="6520050" y="2571750"/>
            <a:ext cx="21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Create a new pandas dataframe that we will export to our .csv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382" name="Google Shape;382;p42"/>
          <p:cNvCxnSpPr>
            <a:stCxn id="381" idx="1"/>
          </p:cNvCxnSpPr>
          <p:nvPr/>
        </p:nvCxnSpPr>
        <p:spPr>
          <a:xfrm flipH="1">
            <a:off x="3848250" y="2941200"/>
            <a:ext cx="2671800" cy="32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42"/>
          <p:cNvSpPr txBox="1"/>
          <p:nvPr/>
        </p:nvSpPr>
        <p:spPr>
          <a:xfrm>
            <a:off x="6601450" y="3803975"/>
            <a:ext cx="218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Exception handling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384" name="Google Shape;384;p42"/>
          <p:cNvCxnSpPr>
            <a:stCxn id="383" idx="1"/>
          </p:cNvCxnSpPr>
          <p:nvPr/>
        </p:nvCxnSpPr>
        <p:spPr>
          <a:xfrm flipH="1">
            <a:off x="1841650" y="3988625"/>
            <a:ext cx="4759800" cy="21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Bias?</a:t>
            </a:r>
            <a:endParaRPr/>
          </a:p>
        </p:txBody>
      </p:sp>
      <p:sp>
        <p:nvSpPr>
          <p:cNvPr id="390" name="Google Shape;390;p43"/>
          <p:cNvSpPr txBox="1"/>
          <p:nvPr>
            <p:ph idx="1" type="body"/>
          </p:nvPr>
        </p:nvSpPr>
        <p:spPr>
          <a:xfrm>
            <a:off x="311700" y="1174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may pick up on past (our model puts high weight on recent activity) trends and assume they will </a:t>
            </a:r>
            <a:r>
              <a:rPr lang="en"/>
              <a:t>occur</a:t>
            </a:r>
            <a:r>
              <a:rPr lang="en"/>
              <a:t> again in the future.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Gamestop 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AAPL 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TSLA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stock market is unpredictable - all of this speculation.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396" name="Google Shape;39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https://pandas.pydata.org/docs/user_guide/reshaping.html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https://github.com/adamsiwiec1/stockPredictionsML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https://github.com/adamsiwiec1/irisflowers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5"/>
              </a:rPr>
              <a:t>https://towardsdatascience.com/performing-a-time-series-analysis-on-the-aapl-stock-index-3655da9612ff</a:t>
            </a:r>
            <a:r>
              <a:rPr b="1" lang="en"/>
              <a:t> </a:t>
            </a:r>
            <a:r>
              <a:rPr b="1" baseline="30000" lang="en"/>
              <a:t>1</a:t>
            </a:r>
            <a:endParaRPr b="1" baseline="30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95350" y="2143800"/>
            <a:ext cx="3753300" cy="8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predict.py</a:t>
            </a:r>
            <a:endParaRPr sz="6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Data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75" y="1353425"/>
            <a:ext cx="529590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5708475" y="1353425"/>
            <a:ext cx="327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aseline="30000" lang="en" sz="1800">
                <a:solidFill>
                  <a:srgbClr val="FFFFFF"/>
                </a:solidFill>
              </a:rPr>
              <a:t>This data that we pull from yfinance is raw and not formatted properly for our Machine Learning model.</a:t>
            </a:r>
            <a:endParaRPr baseline="30000" sz="1800">
              <a:solidFill>
                <a:srgbClr val="FFFFFF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7575" y="2613050"/>
            <a:ext cx="4853876" cy="21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59000" y="2613050"/>
            <a:ext cx="308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aseline="30000" lang="en" sz="1800">
                <a:solidFill>
                  <a:srgbClr val="FFFFFF"/>
                </a:solidFill>
              </a:rPr>
              <a:t>The variable ‘data’ is a pandas dataframe with  the following columns.</a:t>
            </a:r>
            <a:endParaRPr baseline="30000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800">
                <a:solidFill>
                  <a:srgbClr val="FFFFFF"/>
                </a:solidFill>
              </a:rPr>
              <a:t> </a:t>
            </a:r>
            <a:endParaRPr baseline="30000" sz="1800"/>
          </a:p>
        </p:txBody>
      </p:sp>
      <p:sp>
        <p:nvSpPr>
          <p:cNvPr id="86" name="Google Shape;86;p17"/>
          <p:cNvSpPr txBox="1"/>
          <p:nvPr/>
        </p:nvSpPr>
        <p:spPr>
          <a:xfrm>
            <a:off x="3564300" y="4790175"/>
            <a:ext cx="1217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cxnSp>
        <p:nvCxnSpPr>
          <p:cNvPr id="87" name="Google Shape;87;p17"/>
          <p:cNvCxnSpPr/>
          <p:nvPr/>
        </p:nvCxnSpPr>
        <p:spPr>
          <a:xfrm rot="10800000">
            <a:off x="1462725" y="2153975"/>
            <a:ext cx="213000" cy="52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/>
          <p:nvPr/>
        </p:nvCxnSpPr>
        <p:spPr>
          <a:xfrm flipH="1" rot="10800000">
            <a:off x="3073800" y="2708250"/>
            <a:ext cx="494400" cy="38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67900"/>
            <a:ext cx="23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Data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875" y="1222399"/>
            <a:ext cx="5725675" cy="14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126200" y="986500"/>
            <a:ext cx="259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This function takes in the raw dataframe extracted from y</a:t>
            </a:r>
            <a:r>
              <a:rPr lang="en">
                <a:solidFill>
                  <a:srgbClr val="FFFFFF"/>
                </a:solidFill>
              </a:rPr>
              <a:t>finance</a:t>
            </a:r>
            <a:r>
              <a:rPr lang="en">
                <a:solidFill>
                  <a:srgbClr val="FFFFFF"/>
                </a:solidFill>
              </a:rPr>
              <a:t> and prepares it for use with our model.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49" y="2990800"/>
            <a:ext cx="5144724" cy="13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474625" y="3085900"/>
            <a:ext cx="3495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In order to use time series data in AI/ML, you must convert your dates into timestamps.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Our prepared dataset will be consisted of Open Price, Timestamp, and Date.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8" name="Google Shape;98;p18"/>
          <p:cNvCxnSpPr>
            <a:stCxn id="97" idx="0"/>
          </p:cNvCxnSpPr>
          <p:nvPr/>
        </p:nvCxnSpPr>
        <p:spPr>
          <a:xfrm rot="10800000">
            <a:off x="5789325" y="2138200"/>
            <a:ext cx="1432800" cy="94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8"/>
          <p:cNvSpPr/>
          <p:nvPr/>
        </p:nvSpPr>
        <p:spPr>
          <a:xfrm>
            <a:off x="3422777" y="2463781"/>
            <a:ext cx="657900" cy="215950"/>
          </a:xfrm>
          <a:custGeom>
            <a:rect b="b" l="l" r="r" t="t"/>
            <a:pathLst>
              <a:path extrusionOk="0" h="8638" w="26316">
                <a:moveTo>
                  <a:pt x="3617" y="2422"/>
                </a:moveTo>
                <a:cubicBezTo>
                  <a:pt x="8676" y="-1370"/>
                  <a:pt x="16927" y="-83"/>
                  <a:pt x="22583" y="2744"/>
                </a:cubicBezTo>
                <a:cubicBezTo>
                  <a:pt x="23945" y="3425"/>
                  <a:pt x="26904" y="4331"/>
                  <a:pt x="26120" y="5637"/>
                </a:cubicBezTo>
                <a:cubicBezTo>
                  <a:pt x="23545" y="9927"/>
                  <a:pt x="16335" y="8209"/>
                  <a:pt x="11332" y="8209"/>
                </a:cubicBezTo>
                <a:cubicBezTo>
                  <a:pt x="7401" y="8209"/>
                  <a:pt x="-566" y="8550"/>
                  <a:pt x="81" y="4672"/>
                </a:cubicBezTo>
                <a:cubicBezTo>
                  <a:pt x="1149" y="-1726"/>
                  <a:pt x="12883" y="2101"/>
                  <a:pt x="19369" y="210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00" name="Google Shape;100;p18"/>
          <p:cNvCxnSpPr>
            <a:stCxn id="101" idx="2"/>
          </p:cNvCxnSpPr>
          <p:nvPr/>
        </p:nvCxnSpPr>
        <p:spPr>
          <a:xfrm flipH="1">
            <a:off x="5395262" y="1097637"/>
            <a:ext cx="1498500" cy="60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/>
          <p:nvPr/>
        </p:nvCxnSpPr>
        <p:spPr>
          <a:xfrm flipH="1" rot="10800000">
            <a:off x="1348850" y="2031375"/>
            <a:ext cx="1698300" cy="94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38825" y="274425"/>
            <a:ext cx="392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prep?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25" y="2888650"/>
            <a:ext cx="6203326" cy="16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221900" y="473613"/>
            <a:ext cx="30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FFFFFF"/>
                </a:solidFill>
              </a:rPr>
              <a:t>‘stock_df.reset_index’ is an important step in preparing our model. </a:t>
            </a:r>
            <a:endParaRPr b="1" i="1" sz="1600"/>
          </a:p>
        </p:txBody>
      </p:sp>
      <p:sp>
        <p:nvSpPr>
          <p:cNvPr id="110" name="Google Shape;110;p19"/>
          <p:cNvSpPr txBox="1"/>
          <p:nvPr/>
        </p:nvSpPr>
        <p:spPr>
          <a:xfrm>
            <a:off x="6805350" y="1505200"/>
            <a:ext cx="161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FFFFFF"/>
                </a:solidFill>
              </a:rPr>
              <a:t>Before reset_index:</a:t>
            </a:r>
            <a:endParaRPr b="1" i="1" sz="1200">
              <a:solidFill>
                <a:srgbClr val="FFFFFF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805350" y="3142125"/>
            <a:ext cx="13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FFFFFF"/>
                </a:solidFill>
              </a:rPr>
              <a:t>After </a:t>
            </a:r>
            <a:r>
              <a:rPr b="1" i="1" lang="en" sz="1200">
                <a:solidFill>
                  <a:srgbClr val="FFFFFF"/>
                </a:solidFill>
              </a:rPr>
              <a:t>reset:</a:t>
            </a:r>
            <a:endParaRPr b="1" i="1" sz="1200"/>
          </a:p>
        </p:txBody>
      </p:sp>
      <p:cxnSp>
        <p:nvCxnSpPr>
          <p:cNvPr id="112" name="Google Shape;112;p19"/>
          <p:cNvCxnSpPr>
            <a:stCxn id="113" idx="1"/>
          </p:cNvCxnSpPr>
          <p:nvPr/>
        </p:nvCxnSpPr>
        <p:spPr>
          <a:xfrm flipH="1">
            <a:off x="2959350" y="2496500"/>
            <a:ext cx="3846000" cy="77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/>
          <p:nvPr/>
        </p:nvCxnSpPr>
        <p:spPr>
          <a:xfrm flipH="1">
            <a:off x="3048500" y="3332100"/>
            <a:ext cx="3727500" cy="6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5346" y="3429949"/>
            <a:ext cx="2093400" cy="124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5350" y="1874500"/>
            <a:ext cx="1873667" cy="12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3157450" y="1438125"/>
            <a:ext cx="32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The Date column does not have a title.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17" name="Google Shape;117;p19"/>
          <p:cNvCxnSpPr>
            <a:stCxn id="116" idx="3"/>
          </p:cNvCxnSpPr>
          <p:nvPr/>
        </p:nvCxnSpPr>
        <p:spPr>
          <a:xfrm>
            <a:off x="6442150" y="1622775"/>
            <a:ext cx="542700" cy="36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9"/>
          <p:cNvSpPr txBox="1"/>
          <p:nvPr/>
        </p:nvSpPr>
        <p:spPr>
          <a:xfrm>
            <a:off x="3674650" y="4607200"/>
            <a:ext cx="22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2.   </a:t>
            </a:r>
            <a:r>
              <a:rPr lang="en" sz="1200">
                <a:solidFill>
                  <a:srgbClr val="FFFFFF"/>
                </a:solidFill>
              </a:rPr>
              <a:t>We need an index column.  </a:t>
            </a:r>
            <a:endParaRPr/>
          </a:p>
        </p:txBody>
      </p:sp>
      <p:cxnSp>
        <p:nvCxnSpPr>
          <p:cNvPr id="119" name="Google Shape;119;p19"/>
          <p:cNvCxnSpPr>
            <a:stCxn id="118" idx="3"/>
          </p:cNvCxnSpPr>
          <p:nvPr/>
        </p:nvCxnSpPr>
        <p:spPr>
          <a:xfrm flipH="1" rot="10800000">
            <a:off x="5924950" y="4673950"/>
            <a:ext cx="866100" cy="117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9"/>
          <p:cNvSpPr txBox="1"/>
          <p:nvPr/>
        </p:nvSpPr>
        <p:spPr>
          <a:xfrm>
            <a:off x="194100" y="961600"/>
            <a:ext cx="281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Timestamps are essential to synchronize </a:t>
            </a:r>
            <a:r>
              <a:rPr lang="en">
                <a:solidFill>
                  <a:srgbClr val="FFFFFF"/>
                </a:solidFill>
              </a:rPr>
              <a:t>data points</a:t>
            </a:r>
            <a:r>
              <a:rPr lang="en">
                <a:solidFill>
                  <a:srgbClr val="FFFFFF"/>
                </a:solidFill>
              </a:rPr>
              <a:t> over a period of time.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15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 Data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825" y="796350"/>
            <a:ext cx="2308402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677" y="796350"/>
            <a:ext cx="228863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199250" y="1015800"/>
            <a:ext cx="16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Beginning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519950" y="964125"/>
            <a:ext cx="16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54975" y="1645650"/>
            <a:ext cx="169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Our model uses historical stock data going back to the year 2000. 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4575275" y="1534925"/>
            <a:ext cx="1876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Dates are stored in this dataframe along with the timestamp.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The dates are used to label our line plot. 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192650" y="164600"/>
            <a:ext cx="634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Model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3488" y="383099"/>
            <a:ext cx="98755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8051" y="383100"/>
            <a:ext cx="98824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7245375" y="44825"/>
            <a:ext cx="5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x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8319675" y="44825"/>
            <a:ext cx="5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y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150" y="3037851"/>
            <a:ext cx="8191226" cy="172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1"/>
          <p:cNvCxnSpPr>
            <a:stCxn id="143" idx="1"/>
          </p:cNvCxnSpPr>
          <p:nvPr/>
        </p:nvCxnSpPr>
        <p:spPr>
          <a:xfrm flipH="1">
            <a:off x="3364900" y="3222500"/>
            <a:ext cx="114900" cy="56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1"/>
          <p:cNvCxnSpPr>
            <a:stCxn id="143" idx="1"/>
          </p:cNvCxnSpPr>
          <p:nvPr/>
        </p:nvCxnSpPr>
        <p:spPr>
          <a:xfrm flipH="1">
            <a:off x="2767300" y="3222500"/>
            <a:ext cx="712500" cy="45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 txBox="1"/>
          <p:nvPr/>
        </p:nvSpPr>
        <p:spPr>
          <a:xfrm>
            <a:off x="4486575" y="2628500"/>
            <a:ext cx="23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FFFFFF"/>
                </a:solidFill>
              </a:rPr>
              <a:t>Peek at data after reshaping</a:t>
            </a:r>
            <a:endParaRPr b="1" i="1" sz="1200">
              <a:solidFill>
                <a:srgbClr val="FFFFFF"/>
              </a:solidFill>
            </a:endParaRPr>
          </a:p>
        </p:txBody>
      </p:sp>
      <p:cxnSp>
        <p:nvCxnSpPr>
          <p:cNvPr id="146" name="Google Shape;146;p21"/>
          <p:cNvCxnSpPr/>
          <p:nvPr/>
        </p:nvCxnSpPr>
        <p:spPr>
          <a:xfrm flipH="1" rot="10800000">
            <a:off x="5859300" y="2110550"/>
            <a:ext cx="1025700" cy="53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1"/>
          <p:cNvSpPr txBox="1"/>
          <p:nvPr/>
        </p:nvSpPr>
        <p:spPr>
          <a:xfrm>
            <a:off x="361575" y="647850"/>
            <a:ext cx="37413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lang="en" sz="1250">
                <a:solidFill>
                  <a:srgbClr val="FFFFFF"/>
                </a:solidFill>
              </a:rPr>
              <a:t>‘stock_df.values’ turns our pandas dataframe into a numpy array.</a:t>
            </a:r>
            <a:endParaRPr sz="1250">
              <a:solidFill>
                <a:srgbClr val="FFFFFF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lang="en" sz="1250">
                <a:solidFill>
                  <a:srgbClr val="FFFFFF"/>
                </a:solidFill>
              </a:rPr>
              <a:t>x = timestamps</a:t>
            </a:r>
            <a:endParaRPr sz="1250">
              <a:solidFill>
                <a:srgbClr val="FFFFFF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lang="en" sz="1250">
                <a:solidFill>
                  <a:srgbClr val="FFFFFF"/>
                </a:solidFill>
              </a:rPr>
              <a:t>y = price</a:t>
            </a:r>
            <a:endParaRPr sz="1250">
              <a:solidFill>
                <a:srgbClr val="FFFFFF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lang="en" sz="1250">
                <a:solidFill>
                  <a:srgbClr val="FFFFFF"/>
                </a:solidFill>
              </a:rPr>
              <a:t>We are holding back 20% of our data as a validation set.</a:t>
            </a:r>
            <a:endParaRPr sz="1250">
              <a:solidFill>
                <a:srgbClr val="FFFFFF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b="1" i="1" lang="en" sz="1250">
                <a:solidFill>
                  <a:srgbClr val="FFFFFF"/>
                </a:solidFill>
              </a:rPr>
              <a:t>random_state = 7</a:t>
            </a:r>
            <a:endParaRPr b="1" i="1" sz="1250"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 sz="1100">
                <a:solidFill>
                  <a:srgbClr val="FFFFFF"/>
                </a:solidFill>
              </a:rPr>
              <a:t>Set to integer = train_test returns consistent results between executions</a:t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 sz="1100">
                <a:solidFill>
                  <a:srgbClr val="FFFFFF"/>
                </a:solidFill>
              </a:rPr>
              <a:t>Set to none = train_test returns different results for each execution.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7156925" y="3036400"/>
            <a:ext cx="123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**we passed in the stock_df dataframe from the previous slide</a:t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6575" y="284700"/>
            <a:ext cx="1753935" cy="20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3479800" y="3037850"/>
            <a:ext cx="20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FFFFFF"/>
                </a:solidFill>
              </a:rPr>
              <a:t>R</a:t>
            </a:r>
            <a:r>
              <a:rPr b="1" i="1" lang="en" sz="1200">
                <a:solidFill>
                  <a:srgbClr val="FFFFFF"/>
                </a:solidFill>
              </a:rPr>
              <a:t>eshape</a:t>
            </a:r>
            <a:r>
              <a:rPr b="1" i="1" lang="en" sz="1200">
                <a:solidFill>
                  <a:srgbClr val="FFFFFF"/>
                </a:solidFill>
              </a:rPr>
              <a:t> our dataset</a:t>
            </a:r>
            <a:endParaRPr b="1" i="1" sz="1200">
              <a:solidFill>
                <a:srgbClr val="FFFFFF"/>
              </a:solidFill>
            </a:endParaRPr>
          </a:p>
        </p:txBody>
      </p:sp>
      <p:cxnSp>
        <p:nvCxnSpPr>
          <p:cNvPr id="150" name="Google Shape;150;p21"/>
          <p:cNvCxnSpPr/>
          <p:nvPr/>
        </p:nvCxnSpPr>
        <p:spPr>
          <a:xfrm flipH="1" rot="10800000">
            <a:off x="3180550" y="848575"/>
            <a:ext cx="1166100" cy="13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1"/>
          <p:cNvCxnSpPr/>
          <p:nvPr/>
        </p:nvCxnSpPr>
        <p:spPr>
          <a:xfrm flipH="1" rot="10800000">
            <a:off x="2295025" y="2398200"/>
            <a:ext cx="2118000" cy="112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