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87" r:id="rId3"/>
    <p:sldId id="288" r:id="rId4"/>
    <p:sldId id="286" r:id="rId5"/>
    <p:sldId id="298" r:id="rId6"/>
    <p:sldId id="257" r:id="rId7"/>
    <p:sldId id="272" r:id="rId8"/>
    <p:sldId id="293" r:id="rId9"/>
    <p:sldId id="300" r:id="rId10"/>
    <p:sldId id="260" r:id="rId11"/>
    <p:sldId id="262" r:id="rId12"/>
    <p:sldId id="266" r:id="rId13"/>
    <p:sldId id="267" r:id="rId14"/>
    <p:sldId id="295" r:id="rId15"/>
    <p:sldId id="268" r:id="rId16"/>
    <p:sldId id="269" r:id="rId17"/>
    <p:sldId id="281" r:id="rId18"/>
    <p:sldId id="277" r:id="rId19"/>
    <p:sldId id="279" r:id="rId20"/>
    <p:sldId id="301" r:id="rId21"/>
    <p:sldId id="278" r:id="rId22"/>
    <p:sldId id="296" r:id="rId23"/>
    <p:sldId id="291" r:id="rId24"/>
    <p:sldId id="292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2D2EE"/>
    <a:srgbClr val="0099FF"/>
    <a:srgbClr val="5F7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8" autoAdjust="0"/>
  </p:normalViewPr>
  <p:slideViewPr>
    <p:cSldViewPr>
      <p:cViewPr>
        <p:scale>
          <a:sx n="100" d="100"/>
          <a:sy n="100" d="100"/>
        </p:scale>
        <p:origin x="-231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349B5-79F7-4391-A2A5-67D85ADC2BAC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5B560-A9DC-414F-9598-BB686C5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a QR code in on a billboard at one location would display a different image than the same code at another location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B560-A9DC-414F-9598-BB686C5C4D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The goal of this project was to create an augmented reality system with the following properties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B560-A9DC-414F-9598-BB686C5C4D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358240-1238-45A9-B744-C0F57E22C740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E6880F-7016-4F66-92DF-AE628F7FD4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Augmented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QR codes to provide a social augmented reality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operates as follows:</a:t>
            </a:r>
          </a:p>
          <a:p>
            <a:pPr lvl="1"/>
            <a:r>
              <a:rPr lang="en-US" dirty="0" smtClean="0"/>
              <a:t>Uses video stream from smartphone camera to locate QR codes</a:t>
            </a:r>
          </a:p>
          <a:p>
            <a:pPr lvl="1"/>
            <a:r>
              <a:rPr lang="en-US" dirty="0" smtClean="0"/>
              <a:t>Sends present location (GPS) along with text embedded in code to a server</a:t>
            </a:r>
          </a:p>
          <a:p>
            <a:pPr lvl="1"/>
            <a:r>
              <a:rPr lang="en-US" dirty="0" smtClean="0"/>
              <a:t>Server provides augmented reality data to smartphone</a:t>
            </a:r>
          </a:p>
          <a:p>
            <a:pPr lvl="1"/>
            <a:r>
              <a:rPr lang="en-US" dirty="0" smtClean="0"/>
              <a:t>Smartphone overlays 3D objects on camera image, relative to QR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1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2769096"/>
          </a:xfrm>
        </p:spPr>
        <p:txBody>
          <a:bodyPr>
            <a:normAutofit/>
          </a:bodyPr>
          <a:lstStyle/>
          <a:p>
            <a:r>
              <a:rPr lang="en-US" dirty="0" smtClean="0"/>
              <a:t>QR code has known dimensions and content </a:t>
            </a:r>
          </a:p>
          <a:p>
            <a:r>
              <a:rPr lang="en-US" dirty="0" smtClean="0"/>
              <a:t>Properties of camera, such as field of view and distortion are </a:t>
            </a:r>
            <a:r>
              <a:rPr lang="en-US" dirty="0" smtClean="0"/>
              <a:t>known from calibration</a:t>
            </a:r>
            <a:endParaRPr lang="en-US" dirty="0" smtClean="0"/>
          </a:p>
          <a:p>
            <a:r>
              <a:rPr lang="en-US" dirty="0" smtClean="0"/>
              <a:t>Locate specific features, then determine </a:t>
            </a:r>
            <a:r>
              <a:rPr lang="en-US" dirty="0" smtClean="0"/>
              <a:t>rotation and translations required to move from image space to QR code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2057400"/>
          </a:xfrm>
        </p:spPr>
        <p:txBody>
          <a:bodyPr/>
          <a:lstStyle/>
          <a:p>
            <a:r>
              <a:rPr lang="en-US" dirty="0" smtClean="0"/>
              <a:t>Finder patterns and alignment patterns are present in all QR codes</a:t>
            </a:r>
          </a:p>
          <a:p>
            <a:endParaRPr lang="en-US" dirty="0"/>
          </a:p>
        </p:txBody>
      </p:sp>
      <p:pic>
        <p:nvPicPr>
          <p:cNvPr id="1026" name="Picture 2" descr="C:\Users\Adam\git\AmplifyReality\Testing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97" y="3181812"/>
            <a:ext cx="3384376" cy="3384376"/>
          </a:xfrm>
          <a:prstGeom prst="rect">
            <a:avLst/>
          </a:prstGeom>
          <a:solidFill>
            <a:srgbClr val="0099FF"/>
          </a:solidFill>
          <a:ln w="57150">
            <a:noFill/>
          </a:ln>
          <a:extLst/>
        </p:spPr>
      </p:pic>
      <p:cxnSp>
        <p:nvCxnSpPr>
          <p:cNvPr id="22" name="Straight Arrow Connector 21"/>
          <p:cNvCxnSpPr/>
          <p:nvPr/>
        </p:nvCxnSpPr>
        <p:spPr>
          <a:xfrm flipV="1">
            <a:off x="1439652" y="3674420"/>
            <a:ext cx="1532860" cy="22747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536" y="3674420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Finder Patterns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39652" y="3901892"/>
            <a:ext cx="1532860" cy="2160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439652" y="3846824"/>
            <a:ext cx="3885856" cy="5866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00292" y="509103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Alignment Pattern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591768" y="5306048"/>
            <a:ext cx="1536516" cy="36224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2057400"/>
          </a:xfrm>
        </p:spPr>
        <p:txBody>
          <a:bodyPr/>
          <a:lstStyle/>
          <a:p>
            <a:r>
              <a:rPr lang="en-US" dirty="0" smtClean="0"/>
              <a:t>Finder patterns and alignment patterns are present in all QR codes</a:t>
            </a:r>
          </a:p>
          <a:p>
            <a:r>
              <a:rPr lang="en-US" dirty="0" smtClean="0"/>
              <a:t>Corners of these features are used for tracking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57397" y="3181812"/>
            <a:ext cx="3384376" cy="3384376"/>
            <a:chOff x="2463800" y="2286000"/>
            <a:chExt cx="3733800" cy="3733800"/>
          </a:xfrm>
          <a:solidFill>
            <a:srgbClr val="0099FF"/>
          </a:solidFill>
        </p:grpSpPr>
        <p:pic>
          <p:nvPicPr>
            <p:cNvPr id="1026" name="Picture 2" descr="C:\Users\Adam\git\AmplifyReality\Testing\Cod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800" y="2286000"/>
              <a:ext cx="3733800" cy="3733800"/>
            </a:xfrm>
            <a:prstGeom prst="rect">
              <a:avLst/>
            </a:prstGeom>
            <a:grpFill/>
            <a:ln w="57150">
              <a:noFill/>
            </a:ln>
            <a:extLst/>
          </p:spPr>
        </p:pic>
        <p:sp>
          <p:nvSpPr>
            <p:cNvPr id="5" name="Oval 4"/>
            <p:cNvSpPr/>
            <p:nvPr/>
          </p:nvSpPr>
          <p:spPr>
            <a:xfrm>
              <a:off x="2590800" y="24384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3186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66000" y="3186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24384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90800" y="4953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66000" y="4953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66500" y="5715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5715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17306" y="320074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10534" y="238488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904148" y="23917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08414" y="320074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328084" y="48243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034334" y="48243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34334" y="515719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328084" y="515719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1439652" y="3674420"/>
            <a:ext cx="1532860" cy="22747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536" y="3674420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Finder Patterns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39652" y="3901892"/>
            <a:ext cx="1532860" cy="2160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439652" y="3846824"/>
            <a:ext cx="3885856" cy="5866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00292" y="509103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Alignment Pattern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591768" y="5306048"/>
            <a:ext cx="1536516" cy="36224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86908" cy="4876800"/>
          </a:xfrm>
        </p:spPr>
        <p:txBody>
          <a:bodyPr/>
          <a:lstStyle/>
          <a:p>
            <a:r>
              <a:rPr lang="en-US" dirty="0" smtClean="0"/>
              <a:t>During tracking, the QR code’s data is ignored</a:t>
            </a:r>
          </a:p>
          <a:p>
            <a:r>
              <a:rPr lang="en-US" dirty="0" smtClean="0"/>
              <a:t>Detect edges by using gradients in grayscale image</a:t>
            </a:r>
          </a:p>
          <a:p>
            <a:r>
              <a:rPr lang="en-US" dirty="0" smtClean="0"/>
              <a:t>Once patterns are detected, the FAST corner detection algorithm is used to precisely locate corners</a:t>
            </a:r>
          </a:p>
          <a:p>
            <a:r>
              <a:rPr lang="en-US" dirty="0" smtClean="0"/>
              <a:t>This combination of edges and points provides fast and accurate tracking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Adam\git\AmplifyReality\Testing\CodeNo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1664804"/>
            <a:ext cx="2811637" cy="28116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87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788"/>
            <a:ext cx="7848600" cy="2057400"/>
          </a:xfrm>
        </p:spPr>
        <p:txBody>
          <a:bodyPr/>
          <a:lstStyle/>
          <a:p>
            <a:r>
              <a:rPr lang="en-US" dirty="0" smtClean="0"/>
              <a:t>Map features found in image to features in QR code</a:t>
            </a:r>
          </a:p>
          <a:p>
            <a:r>
              <a:rPr lang="en-US" dirty="0" smtClean="0"/>
              <a:t>Solve for rotation and translation matrix that will map known features to image features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1181" y="3334971"/>
            <a:ext cx="2329973" cy="2329973"/>
            <a:chOff x="2463800" y="2286000"/>
            <a:chExt cx="3733800" cy="3733800"/>
          </a:xfrm>
          <a:solidFill>
            <a:srgbClr val="0099FF"/>
          </a:solidFill>
        </p:grpSpPr>
        <p:pic>
          <p:nvPicPr>
            <p:cNvPr id="1026" name="Picture 2" descr="C:\Users\Adam\git\AmplifyReality\Testing\Cod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800" y="2286000"/>
              <a:ext cx="3733800" cy="3733800"/>
            </a:xfrm>
            <a:prstGeom prst="rect">
              <a:avLst/>
            </a:prstGeom>
            <a:grpFill/>
            <a:ln w="57150">
              <a:noFill/>
            </a:ln>
            <a:extLst/>
          </p:spPr>
        </p:pic>
        <p:sp>
          <p:nvSpPr>
            <p:cNvPr id="5" name="Oval 4"/>
            <p:cNvSpPr/>
            <p:nvPr/>
          </p:nvSpPr>
          <p:spPr>
            <a:xfrm>
              <a:off x="2590800" y="24384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3186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66000" y="3186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24384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90800" y="4953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66000" y="4953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66500" y="5715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5715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17306" y="320074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10534" y="238488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904148" y="23917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08414" y="320074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328084" y="48243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034334" y="48243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34334" y="515719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328084" y="515719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64088" y="3334310"/>
            <a:ext cx="2329973" cy="2329973"/>
            <a:chOff x="2463800" y="2286000"/>
            <a:chExt cx="3733800" cy="3733800"/>
          </a:xfrm>
          <a:solidFill>
            <a:srgbClr val="0099FF"/>
          </a:solidFill>
          <a:scene3d>
            <a:camera prst="perspectiveContrastingRightFacing" fov="6000000">
              <a:rot lat="1250962" lon="18372449" rev="105584"/>
            </a:camera>
            <a:lightRig rig="threePt" dir="t"/>
          </a:scene3d>
        </p:grpSpPr>
        <p:pic>
          <p:nvPicPr>
            <p:cNvPr id="30" name="Picture 2" descr="C:\Users\Adam\git\AmplifyReality\Testing\Cod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800" y="2286000"/>
              <a:ext cx="3733800" cy="3733800"/>
            </a:xfrm>
            <a:prstGeom prst="rect">
              <a:avLst/>
            </a:prstGeom>
            <a:grpFill/>
            <a:ln w="57150">
              <a:noFill/>
            </a:ln>
            <a:extLst/>
          </p:spPr>
        </p:pic>
        <p:sp>
          <p:nvSpPr>
            <p:cNvPr id="31" name="Oval 30"/>
            <p:cNvSpPr/>
            <p:nvPr/>
          </p:nvSpPr>
          <p:spPr>
            <a:xfrm>
              <a:off x="2590800" y="24384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90800" y="3186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366000" y="3186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4384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90800" y="4953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366000" y="4953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366500" y="5715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590800" y="5715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17306" y="320074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110534" y="238488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904148" y="23917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908414" y="320074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328084" y="48243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034334" y="48243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034334" y="515719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328084" y="515719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3599892" y="4499296"/>
            <a:ext cx="1296144" cy="661"/>
          </a:xfrm>
          <a:prstGeom prst="straightConnector1">
            <a:avLst/>
          </a:prstGeom>
          <a:ln w="762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328566" y="2852936"/>
                <a:ext cx="4572000" cy="3281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CA" sz="1400" i="1">
                              <a:latin typeface="Cambria Math"/>
                            </a:rPr>
                            <m:t>𝑖𝑚𝑎𝑔𝑒</m:t>
                          </m:r>
                        </m:sub>
                      </m:sSub>
                      <m:r>
                        <a:rPr lang="en-CA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CA" sz="1400" i="1">
                              <a:latin typeface="Cambria Math"/>
                            </a:rPr>
                            <m:t>𝑜𝑏𝑗𝑒𝑐𝑡</m:t>
                          </m:r>
                        </m:sub>
                      </m:sSub>
                      <m:r>
                        <a:rPr lang="en-CA" sz="1400" i="1">
                          <a:latin typeface="Cambria Math"/>
                        </a:rPr>
                        <m:t>∗</m:t>
                      </m:r>
                      <m:r>
                        <a:rPr lang="en-CA" sz="1400" b="1" i="1">
                          <a:latin typeface="Cambria Math"/>
                        </a:rPr>
                        <m:t>𝑪𝒂𝒎𝒆𝒓𝒂</m:t>
                      </m:r>
                      <m:r>
                        <a:rPr lang="en-CA" sz="1400" i="1">
                          <a:latin typeface="Cambria Math"/>
                        </a:rPr>
                        <m:t>∗</m:t>
                      </m:r>
                      <m:r>
                        <a:rPr lang="en-CA" sz="1400" b="1" i="1">
                          <a:latin typeface="Cambria Math"/>
                        </a:rPr>
                        <m:t>𝑹𝒐𝒕𝒂𝒕𝒊𝒐𝒏</m:t>
                      </m:r>
                      <m:r>
                        <a:rPr lang="en-CA" sz="1400" i="1">
                          <a:latin typeface="Cambria Math"/>
                        </a:rPr>
                        <m:t>∗</m:t>
                      </m:r>
                      <m:r>
                        <a:rPr lang="en-CA" sz="1400" b="1" i="1">
                          <a:latin typeface="Cambria Math"/>
                        </a:rPr>
                        <m:t>𝑻𝒓𝒂𝒏𝒔𝒍𝒂𝒕𝒊𝒐𝒏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66" y="2852936"/>
                <a:ext cx="4572000" cy="328167"/>
              </a:xfrm>
              <a:prstGeom prst="rect">
                <a:avLst/>
              </a:prstGeom>
              <a:blipFill rotWithShape="1"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6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rotation and translation matrices are known, they are used to transform 3D objects to QR code’s coordinate system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087724" y="3334310"/>
            <a:ext cx="2329973" cy="2329973"/>
            <a:chOff x="2087724" y="3334310"/>
            <a:chExt cx="2329973" cy="2329973"/>
          </a:xfrm>
        </p:grpSpPr>
        <p:grpSp>
          <p:nvGrpSpPr>
            <p:cNvPr id="4" name="Group 3"/>
            <p:cNvGrpSpPr/>
            <p:nvPr/>
          </p:nvGrpSpPr>
          <p:grpSpPr>
            <a:xfrm>
              <a:off x="2087724" y="3334310"/>
              <a:ext cx="2329973" cy="2329973"/>
              <a:chOff x="2463800" y="2286000"/>
              <a:chExt cx="3733800" cy="3733800"/>
            </a:xfrm>
            <a:solidFill>
              <a:srgbClr val="0099FF"/>
            </a:solidFill>
            <a:scene3d>
              <a:camera prst="perspectiveContrastingRightFacing" fov="6000000">
                <a:rot lat="1250962" lon="18372449" rev="105584"/>
              </a:camera>
              <a:lightRig rig="threePt" dir="t"/>
            </a:scene3d>
          </p:grpSpPr>
          <p:pic>
            <p:nvPicPr>
              <p:cNvPr id="5" name="Picture 2" descr="C:\Users\Adam\git\AmplifyReality\Testing\Cod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3800" y="2286000"/>
                <a:ext cx="3733800" cy="3733800"/>
              </a:xfrm>
              <a:prstGeom prst="rect">
                <a:avLst/>
              </a:prstGeom>
              <a:grpFill/>
              <a:ln w="57150">
                <a:noFill/>
              </a:ln>
              <a:extLst/>
            </p:spPr>
          </p:pic>
          <p:sp>
            <p:nvSpPr>
              <p:cNvPr id="6" name="Oval 5"/>
              <p:cNvSpPr/>
              <p:nvPr/>
            </p:nvSpPr>
            <p:spPr>
              <a:xfrm>
                <a:off x="2590800" y="243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90800" y="3186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66000" y="3186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90800" y="4953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66000" y="4953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66500" y="5715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5715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117306" y="320074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110534" y="238488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904148" y="2391755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908414" y="320074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328084" y="48243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34334" y="48243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034334" y="515719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328084" y="515719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3111419" y="4015554"/>
              <a:ext cx="647734" cy="597468"/>
            </a:xfrm>
            <a:prstGeom prst="rect">
              <a:avLst/>
            </a:prstGeom>
            <a:solidFill>
              <a:srgbClr val="00B050"/>
            </a:solidFill>
            <a:ln w="0">
              <a:solidFill>
                <a:srgbClr val="FFFF00"/>
              </a:solidFill>
            </a:ln>
            <a:scene3d>
              <a:camera prst="perspectiveContrastingRightFacing" fov="6000000">
                <a:rot lat="1248000" lon="18372000" rev="108000"/>
              </a:camera>
              <a:lightRig rig="sunset" dir="t"/>
            </a:scene3d>
            <a:sp3d z="254000" extrusionH="381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232042" y="3400303"/>
            <a:ext cx="2329973" cy="2329973"/>
            <a:chOff x="4752020" y="3253447"/>
            <a:chExt cx="2329973" cy="2329973"/>
          </a:xfrm>
        </p:grpSpPr>
        <p:grpSp>
          <p:nvGrpSpPr>
            <p:cNvPr id="64" name="Group 63"/>
            <p:cNvGrpSpPr/>
            <p:nvPr/>
          </p:nvGrpSpPr>
          <p:grpSpPr>
            <a:xfrm>
              <a:off x="4752020" y="3253447"/>
              <a:ext cx="2329973" cy="2329973"/>
              <a:chOff x="2463800" y="2286000"/>
              <a:chExt cx="3733800" cy="3733800"/>
            </a:xfrm>
            <a:solidFill>
              <a:srgbClr val="0099FF"/>
            </a:solidFill>
            <a:scene3d>
              <a:camera prst="perspectiveContrastingRightFacing" fov="6000000">
                <a:rot lat="1250962" lon="2400000" rev="105584"/>
              </a:camera>
              <a:lightRig rig="threePt" dir="t"/>
            </a:scene3d>
          </p:grpSpPr>
          <p:pic>
            <p:nvPicPr>
              <p:cNvPr id="66" name="Picture 2" descr="C:\Users\Adam\git\AmplifyReality\Testing\Cod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3800" y="2286000"/>
                <a:ext cx="3733800" cy="3733800"/>
              </a:xfrm>
              <a:prstGeom prst="rect">
                <a:avLst/>
              </a:prstGeom>
              <a:grpFill/>
              <a:ln w="57150">
                <a:noFill/>
              </a:ln>
              <a:extLst/>
            </p:spPr>
          </p:pic>
          <p:sp>
            <p:nvSpPr>
              <p:cNvPr id="67" name="Oval 66"/>
              <p:cNvSpPr/>
              <p:nvPr/>
            </p:nvSpPr>
            <p:spPr>
              <a:xfrm>
                <a:off x="2590800" y="243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590800" y="3186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366000" y="3186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590800" y="4953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366000" y="4953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366500" y="5715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590800" y="57150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117306" y="320074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10534" y="238488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904148" y="2391755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908414" y="320074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328084" y="48243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034334" y="48243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034334" y="515719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328084" y="515719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544108" y="4015554"/>
              <a:ext cx="647734" cy="597468"/>
            </a:xfrm>
            <a:prstGeom prst="rect">
              <a:avLst/>
            </a:prstGeom>
            <a:solidFill>
              <a:srgbClr val="00B050"/>
            </a:solidFill>
            <a:ln w="0">
              <a:solidFill>
                <a:srgbClr val="FFFF00"/>
              </a:solidFill>
            </a:ln>
            <a:scene3d>
              <a:camera prst="perspectiveContrastingRightFacing" fov="6000000">
                <a:rot lat="1248000" lon="2400000" rev="108000"/>
              </a:camera>
              <a:lightRig rig="sunset" dir="t"/>
            </a:scene3d>
            <a:sp3d z="254000" extrusionH="381000"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6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QR code detection systems rely on image thresholding</a:t>
            </a:r>
          </a:p>
          <a:p>
            <a:r>
              <a:rPr lang="en-US" dirty="0" smtClean="0"/>
              <a:t>This can be unreliable, as bright spots in the background can be shift the threshold point </a:t>
            </a:r>
            <a:r>
              <a:rPr lang="en-US" dirty="0" smtClean="0"/>
              <a:t>higher</a:t>
            </a:r>
          </a:p>
          <a:p>
            <a:r>
              <a:rPr lang="en-US" dirty="0" smtClean="0"/>
              <a:t>Solution: Detect on grayscale image using gradients, then do localized thresholding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Grayscale Detection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6880"/>
            <a:ext cx="8229600" cy="4663440"/>
          </a:xfrm>
        </p:spPr>
      </p:pic>
    </p:spTree>
    <p:extLst>
      <p:ext uri="{BB962C8B-B14F-4D97-AF65-F5344CB8AC3E}">
        <p14:creationId xmlns:p14="http://schemas.microsoft.com/office/powerpoint/2010/main" val="32983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Localized Thresholding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6880"/>
            <a:ext cx="8229600" cy="4663440"/>
          </a:xfrm>
        </p:spPr>
      </p:pic>
    </p:spTree>
    <p:extLst>
      <p:ext uri="{BB962C8B-B14F-4D97-AF65-F5344CB8AC3E}">
        <p14:creationId xmlns:p14="http://schemas.microsoft.com/office/powerpoint/2010/main" val="23763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</a:t>
            </a:r>
            <a:r>
              <a:rPr lang="en-US" dirty="0" smtClean="0"/>
              <a:t>Reality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Enhancing the physical world with virtual data</a:t>
            </a:r>
          </a:p>
          <a:p>
            <a:r>
              <a:rPr lang="en-US" dirty="0"/>
              <a:t>Can take many forms</a:t>
            </a:r>
          </a:p>
          <a:p>
            <a:pPr lvl="1"/>
            <a:r>
              <a:rPr lang="en-US" dirty="0"/>
              <a:t>A 3D digital layer that appears as part of the physical world</a:t>
            </a:r>
          </a:p>
          <a:p>
            <a:pPr lvl="1"/>
            <a:r>
              <a:rPr lang="en-US" dirty="0"/>
              <a:t>A simple information overlay that provides additional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71607" y="3789040"/>
            <a:ext cx="1944216" cy="1800200"/>
          </a:xfrm>
          <a:prstGeom prst="rect">
            <a:avLst/>
          </a:prstGeom>
          <a:solidFill>
            <a:srgbClr val="00B0F0"/>
          </a:solidFill>
          <a:ln>
            <a:solidFill>
              <a:srgbClr val="0099FF"/>
            </a:solidFill>
          </a:ln>
          <a:effectLst>
            <a:glow rad="622300">
              <a:srgbClr val="0099FF">
                <a:alpha val="40000"/>
              </a:srgbClr>
            </a:glow>
          </a:effectLst>
          <a:scene3d>
            <a:camera prst="perspectiveRelaxedModerately" fov="4800000">
              <a:rot lat="18580097" lon="1328926" rev="20037982"/>
            </a:camera>
            <a:lightRig rig="morning" dir="t"/>
          </a:scene3d>
          <a:sp3d extrusionH="889000" contourW="19050" prstMaterial="metal">
            <a:extrusionClr>
              <a:srgbClr val="00B0F0"/>
            </a:extrusionClr>
            <a:contourClr>
              <a:srgbClr val="0000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7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 implemented on Android OS v2.3</a:t>
            </a:r>
          </a:p>
          <a:p>
            <a:r>
              <a:rPr lang="en-US" dirty="0" smtClean="0"/>
              <a:t>Majority of logic implemented in Android NDK (native development kit), which allows Android applications to execute native C++ on the processor. </a:t>
            </a:r>
          </a:p>
          <a:p>
            <a:r>
              <a:rPr lang="en-US" dirty="0" smtClean="0"/>
              <a:t>This can provide significant performance benefits</a:t>
            </a:r>
          </a:p>
          <a:p>
            <a:r>
              <a:rPr lang="en-US" dirty="0" smtClean="0"/>
              <a:t>Uses </a:t>
            </a:r>
            <a:r>
              <a:rPr lang="en-US" dirty="0" err="1"/>
              <a:t>OpenCV</a:t>
            </a:r>
            <a:r>
              <a:rPr lang="en-US" dirty="0"/>
              <a:t>, a popular open-source </a:t>
            </a:r>
            <a:r>
              <a:rPr lang="en-US" dirty="0" smtClean="0"/>
              <a:t>image </a:t>
            </a:r>
            <a:r>
              <a:rPr lang="en-US" dirty="0"/>
              <a:t>processing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documentation for native Android code</a:t>
            </a:r>
          </a:p>
          <a:p>
            <a:r>
              <a:rPr lang="en-US" dirty="0" smtClean="0"/>
              <a:t>Camera parameters such as focus and frame rate are not adjustable from native code</a:t>
            </a:r>
          </a:p>
          <a:p>
            <a:r>
              <a:rPr lang="en-US" dirty="0" smtClean="0"/>
              <a:t>QR codes were more challenging to track than expected, as they contain many repeating patterns that can confuse tracking algorithms</a:t>
            </a:r>
          </a:p>
          <a:p>
            <a:r>
              <a:rPr lang="en-US" dirty="0" smtClean="0"/>
              <a:t>Tracking accuracy limits range that virtual objects can be from QR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1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dirty="0"/>
              <a:t>of AR – Differentiated by method of locationing</a:t>
            </a:r>
          </a:p>
          <a:p>
            <a:pPr lvl="1"/>
            <a:r>
              <a:rPr lang="en-US" dirty="0"/>
              <a:t>Large scale, uses GPS and compass</a:t>
            </a:r>
          </a:p>
          <a:p>
            <a:pPr lvl="1"/>
            <a:r>
              <a:rPr lang="en-US" dirty="0"/>
              <a:t>Medium scale, uses terrain data or precise localized GPS system. </a:t>
            </a:r>
          </a:p>
          <a:p>
            <a:pPr lvl="1"/>
            <a:r>
              <a:rPr lang="en-US" dirty="0"/>
              <a:t>Small scale, uses cameras to determine position relative to a known image or object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QCAR</a:t>
            </a:r>
          </a:p>
          <a:p>
            <a:pPr lvl="1"/>
            <a:r>
              <a:rPr lang="en-US" dirty="0"/>
              <a:t>AR Quake</a:t>
            </a:r>
          </a:p>
          <a:p>
            <a:pPr lvl="1"/>
            <a:r>
              <a:rPr lang="en-US" dirty="0"/>
              <a:t>LAYAR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codes are common throughout society</a:t>
            </a:r>
          </a:p>
          <a:p>
            <a:r>
              <a:rPr lang="en-US" dirty="0" smtClean="0"/>
              <a:t>Any QR code can host augmented objects</a:t>
            </a:r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Advertising</a:t>
            </a:r>
          </a:p>
          <a:p>
            <a:pPr lvl="1"/>
            <a:r>
              <a:rPr lang="en-US" dirty="0" smtClean="0"/>
              <a:t>Interactive games</a:t>
            </a:r>
          </a:p>
          <a:p>
            <a:pPr lvl="1"/>
            <a:r>
              <a:rPr lang="en-US" dirty="0" smtClean="0"/>
              <a:t>Information sharing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advertisements by adding 3D models</a:t>
            </a:r>
          </a:p>
          <a:p>
            <a:r>
              <a:rPr lang="en-US" dirty="0" smtClean="0"/>
              <a:t>Location-awareness would let advertisers display region specific information</a:t>
            </a:r>
          </a:p>
          <a:p>
            <a:r>
              <a:rPr lang="en-US" dirty="0" smtClean="0"/>
              <a:t>Many advertisements already have QR codes embedded within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Reality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8982"/>
            <a:ext cx="8229600" cy="4639235"/>
          </a:xfrm>
        </p:spPr>
      </p:pic>
    </p:spTree>
    <p:extLst>
      <p:ext uri="{BB962C8B-B14F-4D97-AF65-F5344CB8AC3E}">
        <p14:creationId xmlns:p14="http://schemas.microsoft.com/office/powerpoint/2010/main" val="1383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Augmented </a:t>
            </a:r>
            <a:r>
              <a:rPr lang="en-US" b="1" dirty="0" smtClean="0">
                <a:solidFill>
                  <a:srgbClr val="0070C0"/>
                </a:solidFill>
              </a:rPr>
              <a:t>Reality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8982"/>
            <a:ext cx="8229600" cy="4639235"/>
          </a:xfrm>
        </p:spPr>
      </p:pic>
      <p:sp>
        <p:nvSpPr>
          <p:cNvPr id="7" name="Rectangle 6"/>
          <p:cNvSpPr/>
          <p:nvPr/>
        </p:nvSpPr>
        <p:spPr>
          <a:xfrm>
            <a:off x="6876256" y="2816932"/>
            <a:ext cx="1440160" cy="1440160"/>
          </a:xfrm>
          <a:prstGeom prst="rect">
            <a:avLst/>
          </a:prstGeom>
          <a:solidFill>
            <a:srgbClr val="00B0F0"/>
          </a:solidFill>
          <a:ln>
            <a:solidFill>
              <a:srgbClr val="0099FF"/>
            </a:solidFill>
          </a:ln>
          <a:effectLst/>
          <a:scene3d>
            <a:camera prst="perspectiveRelaxedModerately" fov="4800000">
              <a:rot lat="18406182" lon="3530587" rev="17924958"/>
            </a:camera>
            <a:lightRig rig="morning" dir="t"/>
          </a:scene3d>
          <a:sp3d extrusionH="889000" contourW="19050" prstMaterial="metal">
            <a:extrusionClr>
              <a:srgbClr val="00B0F0"/>
            </a:extrusionClr>
            <a:contourClr>
              <a:srgbClr val="0000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QR code corresponds with a set of augmented reality </a:t>
            </a:r>
            <a:r>
              <a:rPr lang="en-US" dirty="0" smtClean="0"/>
              <a:t>data (i.e. 3D models)</a:t>
            </a:r>
          </a:p>
          <a:p>
            <a:r>
              <a:rPr lang="en-US" dirty="0" smtClean="0"/>
              <a:t>This data can be further defined using location, allowing the same code to correspond with a different set of objects if viewed at a different location</a:t>
            </a:r>
          </a:p>
          <a:p>
            <a:r>
              <a:rPr lang="en-US" dirty="0" smtClean="0"/>
              <a:t>Content creation is done real time by users</a:t>
            </a:r>
          </a:p>
          <a:p>
            <a:r>
              <a:rPr lang="en-US" dirty="0" smtClean="0"/>
              <a:t>AR objects can be added, deleted and moved using the smartphone</a:t>
            </a:r>
          </a:p>
          <a:p>
            <a:r>
              <a:rPr lang="en-US" dirty="0" smtClean="0"/>
              <a:t>Multiple users can interact with a data set simultaneously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83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</a:t>
            </a:r>
          </a:p>
          <a:p>
            <a:pPr lvl="1"/>
            <a:r>
              <a:rPr lang="en-US" dirty="0" smtClean="0"/>
              <a:t>Runs on the majority of recent smartphones</a:t>
            </a:r>
          </a:p>
          <a:p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Uses smartphone as a physical “cursor”</a:t>
            </a:r>
          </a:p>
          <a:p>
            <a:r>
              <a:rPr lang="en-US" dirty="0" smtClean="0"/>
              <a:t>Universal</a:t>
            </a:r>
          </a:p>
          <a:p>
            <a:pPr lvl="1"/>
            <a:r>
              <a:rPr lang="en-US" dirty="0" smtClean="0"/>
              <a:t>Will work on any QR code, anywhere in the world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QR codes?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codes are commonly used throughout society</a:t>
            </a:r>
          </a:p>
          <a:p>
            <a:r>
              <a:rPr lang="en-US" dirty="0" smtClean="0"/>
              <a:t>Standardized format</a:t>
            </a:r>
          </a:p>
          <a:p>
            <a:r>
              <a:rPr lang="en-US" dirty="0" smtClean="0"/>
              <a:t>Contain patterns that can be easily tracked</a:t>
            </a:r>
            <a:endParaRPr lang="en-US" dirty="0" smtClean="0"/>
          </a:p>
          <a:p>
            <a:r>
              <a:rPr lang="en-US" dirty="0" smtClean="0"/>
              <a:t>Positioning and identification at the same time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0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QR code</a:t>
            </a:r>
          </a:p>
          <a:p>
            <a:r>
              <a:rPr lang="en-US" dirty="0" smtClean="0"/>
              <a:t>Send the data to the server</a:t>
            </a:r>
          </a:p>
          <a:p>
            <a:r>
              <a:rPr lang="en-US" dirty="0" smtClean="0"/>
              <a:t>Server sends back augmented reality data </a:t>
            </a:r>
          </a:p>
          <a:p>
            <a:r>
              <a:rPr lang="en-US" dirty="0" smtClean="0"/>
              <a:t>Track the QR code to determine device’s precise location</a:t>
            </a:r>
          </a:p>
          <a:p>
            <a:r>
              <a:rPr lang="en-US" dirty="0" smtClean="0"/>
              <a:t>Use data from internal gyroscope to approximate orientation if QR code leaves camera view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2221</TotalTime>
  <Words>758</Words>
  <Application>Microsoft Office PowerPoint</Application>
  <PresentationFormat>On-screen Show (4:3)</PresentationFormat>
  <Paragraphs>108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Mobile Augmented Reality</vt:lpstr>
      <vt:lpstr>Augmented Reality - Overview</vt:lpstr>
      <vt:lpstr>Reality</vt:lpstr>
      <vt:lpstr>Augmented Reality</vt:lpstr>
      <vt:lpstr>Outline</vt:lpstr>
      <vt:lpstr>Project Objectives</vt:lpstr>
      <vt:lpstr>Why use QR codes?</vt:lpstr>
      <vt:lpstr>How it works</vt:lpstr>
      <vt:lpstr>DEMO</vt:lpstr>
      <vt:lpstr>The Design</vt:lpstr>
      <vt:lpstr>Tracking</vt:lpstr>
      <vt:lpstr>Tracking</vt:lpstr>
      <vt:lpstr>Tracking</vt:lpstr>
      <vt:lpstr>Tracking</vt:lpstr>
      <vt:lpstr>Positioning</vt:lpstr>
      <vt:lpstr>Positioning</vt:lpstr>
      <vt:lpstr>QR Code decoding</vt:lpstr>
      <vt:lpstr>Grayscale Detection</vt:lpstr>
      <vt:lpstr>Localized Thresholding</vt:lpstr>
      <vt:lpstr>Interaction</vt:lpstr>
      <vt:lpstr>Implementation</vt:lpstr>
      <vt:lpstr>Challenges</vt:lpstr>
      <vt:lpstr>State of the art</vt:lpstr>
      <vt:lpstr>Applications</vt:lpstr>
      <vt:lpstr>Advertising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Augmented Reality</dc:title>
  <dc:creator>Adam</dc:creator>
  <cp:lastModifiedBy>Adam</cp:lastModifiedBy>
  <cp:revision>293</cp:revision>
  <dcterms:created xsi:type="dcterms:W3CDTF">2012-03-13T02:24:25Z</dcterms:created>
  <dcterms:modified xsi:type="dcterms:W3CDTF">2012-03-15T08:37:07Z</dcterms:modified>
</cp:coreProperties>
</file>