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C11920-B2A8-49F7-8007-F61ED55F8DE2}">
  <a:tblStyle styleId="{D1C11920-B2A8-49F7-8007-F61ED55F8D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2eee79d2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2eee79d2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both Airlines and Weather data volume was high, which resulted in lot of performance issues. After some clean up, filtering, cleansing and merging the 2 datasets, performance improved as dataset was reduced.</a:t>
            </a:r>
            <a:endParaRPr/>
          </a:p>
          <a:p>
            <a:pPr indent="0" lvl="0" marL="0" rtl="0" algn="l">
              <a:spcBef>
                <a:spcPts val="0"/>
              </a:spcBef>
              <a:spcAft>
                <a:spcPts val="0"/>
              </a:spcAft>
              <a:buNone/>
            </a:pPr>
            <a:r>
              <a:rPr lang="en"/>
              <a:t>Weather dataset was huge (600m+ rows and 170+ columns. Reduced to US stations and filtered </a:t>
            </a:r>
            <a:r>
              <a:rPr lang="en"/>
              <a:t>erroneous</a:t>
            </a:r>
            <a:r>
              <a:rPr lang="en"/>
              <a:t> data</a:t>
            </a:r>
            <a:endParaRPr/>
          </a:p>
          <a:p>
            <a:pPr indent="0" lvl="0" marL="0" rtl="0" algn="l">
              <a:spcBef>
                <a:spcPts val="0"/>
              </a:spcBef>
              <a:spcAft>
                <a:spcPts val="0"/>
              </a:spcAft>
              <a:buNone/>
            </a:pPr>
            <a:r>
              <a:rPr lang="en"/>
              <a:t>Everyone encountered this - Cluster overload and getting stuck in processing or getting hung, requiring re-start</a:t>
            </a:r>
            <a:endParaRPr/>
          </a:p>
          <a:p>
            <a:pPr indent="0" lvl="0" marL="0" rtl="0" algn="l">
              <a:spcBef>
                <a:spcPts val="0"/>
              </a:spcBef>
              <a:spcAft>
                <a:spcPts val="0"/>
              </a:spcAft>
              <a:buNone/>
            </a:pPr>
            <a:r>
              <a:rPr lang="en"/>
              <a:t>Scalability concerns with training the model with real time data as data will grow</a:t>
            </a:r>
            <a:endParaRPr/>
          </a:p>
          <a:p>
            <a:pPr indent="0" lvl="0" marL="0" rtl="0" algn="l">
              <a:spcBef>
                <a:spcPts val="0"/>
              </a:spcBef>
              <a:spcAft>
                <a:spcPts val="0"/>
              </a:spcAft>
              <a:buNone/>
            </a:pPr>
            <a:r>
              <a:rPr lang="en"/>
              <a:t>Concerns regarding training time performance as dataset grows….explore using SGD for linear regression during training</a:t>
            </a:r>
            <a:endParaRPr sz="1600">
              <a:solidFill>
                <a:schemeClr val="accent1"/>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2eee79d2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2eee79d2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Before &amp; After merging Airlines/Weather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eee79d2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eee79d2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dataset and problem you chose, how important is the training time? Ie, does the data change frequently? Do we need real-time results? How frequently will this model need to be retrained</a:t>
            </a:r>
            <a:endParaRPr/>
          </a:p>
          <a:p>
            <a:pPr indent="0" lvl="0" marL="0" rtl="0" algn="l">
              <a:spcBef>
                <a:spcPts val="0"/>
              </a:spcBef>
              <a:spcAft>
                <a:spcPts val="0"/>
              </a:spcAft>
              <a:buNone/>
            </a:pPr>
            <a:r>
              <a:rPr lang="en"/>
              <a:t>Real Time for inference</a:t>
            </a:r>
            <a:endParaRPr/>
          </a:p>
          <a:p>
            <a:pPr indent="0" lvl="0" marL="0" rtl="0" algn="l">
              <a:spcBef>
                <a:spcPts val="0"/>
              </a:spcBef>
              <a:spcAft>
                <a:spcPts val="0"/>
              </a:spcAft>
              <a:buNone/>
            </a:pPr>
            <a:r>
              <a:rPr lang="en"/>
              <a:t>Training data will not be updated real time</a:t>
            </a:r>
            <a:endParaRPr/>
          </a:p>
          <a:p>
            <a:pPr indent="0" lvl="0" marL="0" rtl="0" algn="l">
              <a:spcBef>
                <a:spcPts val="0"/>
              </a:spcBef>
              <a:spcAft>
                <a:spcPts val="0"/>
              </a:spcAft>
              <a:buNone/>
            </a:pPr>
            <a:r>
              <a:rPr lang="en"/>
              <a:t>Retrain frequency - </a:t>
            </a:r>
            <a:endParaRPr/>
          </a:p>
          <a:p>
            <a:pPr indent="0" lvl="0" marL="0" rtl="0" algn="l">
              <a:spcBef>
                <a:spcPts val="0"/>
              </a:spcBef>
              <a:spcAft>
                <a:spcPts val="0"/>
              </a:spcAft>
              <a:buNone/>
            </a:pPr>
            <a:r>
              <a:rPr lang="en"/>
              <a:t>Year by Year or Month by Month to see if there is any difference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3671ae2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3671ae2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3671ae2f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3671ae2f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3671ae2f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3671ae2f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2eee79d2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2eee79d2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2eee79d2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2eee79d2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3671ae2f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3671ae2f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eee79d2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eee79d2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3671ae2f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3671ae2f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2eee79d2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2eee79d2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a:p>
            <a:pPr indent="-298450" lvl="0" marL="457200" rtl="0" algn="l">
              <a:spcBef>
                <a:spcPts val="0"/>
              </a:spcBef>
              <a:spcAft>
                <a:spcPts val="0"/>
              </a:spcAft>
              <a:buSzPts val="1100"/>
              <a:buChar char="-"/>
            </a:pPr>
            <a:r>
              <a:rPr lang="en"/>
              <a:t>We generate a correlation matrix of all features in our dataset to help determine or future feature engineering efforts. We tried to avoid choosing multiple independent variables with high-collinearity, as this can hurt the performance of linear regression models.</a:t>
            </a:r>
            <a:endParaRPr/>
          </a:p>
          <a:p>
            <a:pPr indent="-298450" lvl="0" marL="457200" rtl="0" algn="l">
              <a:spcBef>
                <a:spcPts val="0"/>
              </a:spcBef>
              <a:spcAft>
                <a:spcPts val="0"/>
              </a:spcAft>
              <a:buSzPts val="1100"/>
              <a:buChar char="-"/>
            </a:pPr>
            <a:r>
              <a:rPr lang="en"/>
              <a:t>We also </a:t>
            </a:r>
            <a:r>
              <a:rPr lang="en"/>
              <a:t>generated</a:t>
            </a:r>
            <a:r>
              <a:rPr lang="en"/>
              <a:t> a histogram of every quantifiable feature. This helps identify which features may have outliers that we needed to curate, and determine if any data </a:t>
            </a:r>
            <a:r>
              <a:rPr lang="en"/>
              <a:t>transformations</a:t>
            </a:r>
            <a:r>
              <a:rPr lang="en"/>
              <a:t> would be necessary when we include them in our model.</a:t>
            </a:r>
            <a:endParaRPr/>
          </a:p>
          <a:p>
            <a:pPr indent="-298450" lvl="0" marL="457200" rtl="0" algn="l">
              <a:spcBef>
                <a:spcPts val="0"/>
              </a:spcBef>
              <a:spcAft>
                <a:spcPts val="0"/>
              </a:spcAft>
              <a:buSzPts val="1100"/>
              <a:buChar char="-"/>
            </a:pPr>
            <a:r>
              <a:rPr lang="en"/>
              <a:t>We finally checked for null values in each variable. Most flight variables contained 0 to less than 2% null values, so we felt comfortable removing this small portion of the data. </a:t>
            </a:r>
            <a:endParaRPr/>
          </a:p>
          <a:p>
            <a:pPr indent="-298450" lvl="0" marL="457200" rtl="0" algn="l">
              <a:spcBef>
                <a:spcPts val="0"/>
              </a:spcBef>
              <a:spcAft>
                <a:spcPts val="0"/>
              </a:spcAft>
              <a:buSzPts val="1100"/>
              <a:buChar char="-"/>
            </a:pPr>
            <a:r>
              <a:rPr lang="en"/>
              <a:t>There were a large amount of null values in the categorical delay variables (CARRIER_DELAY, SECURITY_DELAY) , which we found to primarily be instances of “0” or FALSE values. These were handled by imputing these null values to “0”</a:t>
            </a:r>
            <a:endParaRPr/>
          </a:p>
          <a:p>
            <a:pPr indent="-298450" lvl="0" marL="457200" rtl="0" algn="l">
              <a:spcBef>
                <a:spcPts val="0"/>
              </a:spcBef>
              <a:spcAft>
                <a:spcPts val="0"/>
              </a:spcAft>
              <a:buSzPts val="1100"/>
              <a:buChar char="-"/>
            </a:pPr>
            <a:r>
              <a:rPr lang="en"/>
              <a:t>The Weather set was seen to have no nulls, but some variables had encodings to signify that the recording was “inaccurate”. We chose to remove these labels so as to not bias our model towards incorrect weather recordings.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32f62af7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32f62af7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a:p>
            <a:pPr indent="-298450" lvl="0" marL="457200" rtl="0" algn="l">
              <a:spcBef>
                <a:spcPts val="0"/>
              </a:spcBef>
              <a:spcAft>
                <a:spcPts val="0"/>
              </a:spcAft>
              <a:buSzPts val="1100"/>
              <a:buChar char="-"/>
            </a:pPr>
            <a:r>
              <a:rPr lang="en"/>
              <a:t>With our basic EDA out of the way, one of the biggest hurdles of our project was somehow joining the aforementioned airlines and weather datasets. We felt that weather data could explain a significant portion of the variance in the arrival delay variable, so we wanted to include some aspect of it in our flight records.</a:t>
            </a:r>
            <a:endParaRPr/>
          </a:p>
          <a:p>
            <a:pPr indent="-298450" lvl="0" marL="457200" rtl="0" algn="l">
              <a:spcBef>
                <a:spcPts val="0"/>
              </a:spcBef>
              <a:spcAft>
                <a:spcPts val="0"/>
              </a:spcAft>
              <a:buSzPts val="1100"/>
              <a:buChar char="-"/>
            </a:pPr>
            <a:r>
              <a:rPr lang="en"/>
              <a:t>Joining these datasets was no easy task, as there was no common key between datasets (such as closest airport etc.) We ultimately ended up generating a table that held the closest weather station to each airport based on the latitude and longitude positions of the airport (from open source airport location dataset) and the weather stations based on Haversine distance. This allowed us to join weather records to every flight record with weather data from the closest station within the hour of takeoff, resulting in accurate weather data at both the origin and destination airports at time of model prediction.</a:t>
            </a:r>
            <a:endParaRPr/>
          </a:p>
          <a:p>
            <a:pPr indent="-298450" lvl="0" marL="457200" rtl="0" algn="l">
              <a:spcBef>
                <a:spcPts val="0"/>
              </a:spcBef>
              <a:spcAft>
                <a:spcPts val="0"/>
              </a:spcAft>
              <a:buSzPts val="1100"/>
              <a:buChar char="-"/>
            </a:pPr>
            <a:r>
              <a:rPr lang="en"/>
              <a:t>To </a:t>
            </a:r>
            <a:r>
              <a:rPr lang="en"/>
              <a:t>facilitate</a:t>
            </a:r>
            <a:r>
              <a:rPr lang="en"/>
              <a:t> this process, we pre-trimmed the airlines and weather dataset to only include US airports, (as many weather stations were hundreds or thousands of miles from each airport) and the weather table to only include columns we were interested in .</a:t>
            </a:r>
            <a:endParaRPr/>
          </a:p>
          <a:p>
            <a:pPr indent="-298450" lvl="0" marL="457200" rtl="0" algn="l">
              <a:spcBef>
                <a:spcPts val="0"/>
              </a:spcBef>
              <a:spcAft>
                <a:spcPts val="0"/>
              </a:spcAft>
              <a:buSzPts val="1100"/>
              <a:buChar char="-"/>
            </a:pPr>
            <a:r>
              <a:rPr lang="en"/>
              <a:t>These joins were easily </a:t>
            </a:r>
            <a:r>
              <a:rPr lang="en"/>
              <a:t>parallelizable</a:t>
            </a:r>
            <a:r>
              <a:rPr lang="en"/>
              <a:t> through spark SQL queries.</a:t>
            </a:r>
            <a:endParaRPr/>
          </a:p>
          <a:p>
            <a:pPr indent="-298450" lvl="0" marL="457200" rtl="0" algn="l">
              <a:spcBef>
                <a:spcPts val="0"/>
              </a:spcBef>
              <a:spcAft>
                <a:spcPts val="0"/>
              </a:spcAft>
              <a:buSzPts val="1100"/>
              <a:buChar char="-"/>
            </a:pPr>
            <a:r>
              <a:rPr lang="en"/>
              <a:t>With our joined dataset in hand we chose to randomly split it into  80:10:10 train, val ,test component.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32f62af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32f62af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After all this data munging and transformation, it was time to finalize our feature selection.</a:t>
            </a:r>
            <a:endParaRPr/>
          </a:p>
          <a:p>
            <a:pPr indent="-298450" lvl="0" marL="457200" rtl="0" algn="l">
              <a:spcBef>
                <a:spcPts val="0"/>
              </a:spcBef>
              <a:spcAft>
                <a:spcPts val="0"/>
              </a:spcAft>
              <a:buSzPts val="1100"/>
              <a:buChar char="-"/>
            </a:pPr>
            <a:r>
              <a:rPr lang="en"/>
              <a:t>We identified a set of key non-collinear independent features to generate models on our training and validation set. We trimmed these with elastic net regularization later.</a:t>
            </a:r>
            <a:endParaRPr/>
          </a:p>
          <a:p>
            <a:pPr indent="-298450" lvl="0" marL="457200" rtl="0" algn="l">
              <a:spcBef>
                <a:spcPts val="0"/>
              </a:spcBef>
              <a:spcAft>
                <a:spcPts val="0"/>
              </a:spcAft>
              <a:buSzPts val="1100"/>
              <a:buChar char="-"/>
            </a:pPr>
            <a:r>
              <a:rPr lang="en"/>
              <a:t>For our weather data, we had to </a:t>
            </a:r>
            <a:r>
              <a:rPr lang="en" sz="1400">
                <a:latin typeface="Lato"/>
                <a:ea typeface="Lato"/>
                <a:cs typeface="Lato"/>
                <a:sym typeface="Lato"/>
              </a:rPr>
              <a:t>Split comma-separated columns to individual columns, and subsequently calculate categorical bearing similar to flight bearing for the wind direction</a:t>
            </a:r>
            <a:endParaRPr/>
          </a:p>
          <a:p>
            <a:pPr indent="-298450" lvl="0" marL="457200" rtl="0" algn="l">
              <a:spcBef>
                <a:spcPts val="0"/>
              </a:spcBef>
              <a:spcAft>
                <a:spcPts val="0"/>
              </a:spcAft>
              <a:buSzPts val="1100"/>
              <a:buChar char="-"/>
            </a:pPr>
            <a:r>
              <a:rPr lang="en"/>
              <a:t>We also one-hot encoded all categorical variables, such as rush_hour and flight bearing, to allow our regression model to properly assign weights to these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 now going to hand the presentation over to Chandra to further dive into our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2eee79d2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2eee79d2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32f62af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2f62af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Implementation of baseline + parameter grid &amp; cross-validation. </a:t>
            </a:r>
            <a:endParaRPr sz="1000"/>
          </a:p>
          <a:p>
            <a:pPr indent="0" lvl="0" marL="0" rtl="0" algn="l">
              <a:lnSpc>
                <a:spcPct val="115000"/>
              </a:lnSpc>
              <a:spcBef>
                <a:spcPts val="0"/>
              </a:spcBef>
              <a:spcAft>
                <a:spcPts val="0"/>
              </a:spcAft>
              <a:buNone/>
            </a:pPr>
            <a:r>
              <a:rPr lang="en" sz="1000"/>
              <a:t>Regularization (Linear Regression only) - Hyperparameter tuning using grid search showed L2 Ridge regression as best regularization function.</a:t>
            </a:r>
            <a:endParaRPr sz="1000"/>
          </a:p>
          <a:p>
            <a:pPr indent="0" lvl="0" marL="0" rtl="0" algn="l">
              <a:lnSpc>
                <a:spcPct val="115000"/>
              </a:lnSpc>
              <a:spcBef>
                <a:spcPts val="0"/>
              </a:spcBef>
              <a:spcAft>
                <a:spcPts val="0"/>
              </a:spcAft>
              <a:buNone/>
            </a:pPr>
            <a:r>
              <a:rPr lang="en" sz="1000"/>
              <a:t>Regularization (*_Tree) - Max depth, Num trees, Min instance/node</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transtats.bts.gov/" TargetMode="External"/><Relationship Id="rId4" Type="http://schemas.openxmlformats.org/officeDocument/2006/relationships/hyperlink" Target="https://www.ncei.noaa.gov/" TargetMode="External"/><Relationship Id="rId5" Type="http://schemas.openxmlformats.org/officeDocument/2006/relationships/hyperlink" Target="https://openflights.org/data.html" TargetMode="External"/><Relationship Id="rId6" Type="http://schemas.openxmlformats.org/officeDocument/2006/relationships/image" Target="../media/image6.png"/><Relationship Id="rId7"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8498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Arial"/>
                <a:ea typeface="Arial"/>
                <a:cs typeface="Arial"/>
                <a:sym typeface="Arial"/>
              </a:rPr>
              <a:t>Predicting late flight arrivals in US</a:t>
            </a:r>
            <a:endParaRPr sz="3000">
              <a:solidFill>
                <a:srgbClr val="000000"/>
              </a:solidFill>
              <a:latin typeface="Arial"/>
              <a:ea typeface="Arial"/>
              <a:cs typeface="Arial"/>
              <a:sym typeface="Arial"/>
            </a:endParaRPr>
          </a:p>
          <a:p>
            <a:pPr indent="0" lvl="0" marL="0" rtl="0" algn="l">
              <a:spcBef>
                <a:spcPts val="0"/>
              </a:spcBef>
              <a:spcAft>
                <a:spcPts val="0"/>
              </a:spcAft>
              <a:buNone/>
            </a:pPr>
            <a:r>
              <a:rPr lang="en" sz="1600">
                <a:latin typeface="Lato"/>
                <a:ea typeface="Lato"/>
                <a:cs typeface="Lato"/>
                <a:sym typeface="Lato"/>
              </a:rPr>
              <a:t>Objective: </a:t>
            </a:r>
            <a:r>
              <a:rPr b="0" lang="en" sz="1600">
                <a:solidFill>
                  <a:srgbClr val="000000"/>
                </a:solidFill>
                <a:latin typeface="Lato"/>
                <a:ea typeface="Lato"/>
                <a:cs typeface="Lato"/>
                <a:sym typeface="Lato"/>
              </a:rPr>
              <a:t>Predict Airline Arrival Delays within US using Airline and Weather datasets</a:t>
            </a:r>
            <a:endParaRPr/>
          </a:p>
        </p:txBody>
      </p:sp>
      <p:sp>
        <p:nvSpPr>
          <p:cNvPr id="87" name="Google Shape;87;p13"/>
          <p:cNvSpPr txBox="1"/>
          <p:nvPr>
            <p:ph idx="1" type="subTitle"/>
          </p:nvPr>
        </p:nvSpPr>
        <p:spPr>
          <a:xfrm>
            <a:off x="727950" y="4310100"/>
            <a:ext cx="7688100" cy="833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800">
                <a:solidFill>
                  <a:srgbClr val="000000"/>
                </a:solidFill>
                <a:latin typeface="Arial"/>
                <a:ea typeface="Arial"/>
                <a:cs typeface="Arial"/>
                <a:sym typeface="Arial"/>
              </a:rPr>
              <a:t>Team 25</a:t>
            </a:r>
            <a:endParaRPr b="1" sz="1800">
              <a:solidFill>
                <a:srgbClr val="000000"/>
              </a:solidFill>
              <a:latin typeface="Arial"/>
              <a:ea typeface="Arial"/>
              <a:cs typeface="Arial"/>
              <a:sym typeface="Arial"/>
            </a:endParaRPr>
          </a:p>
          <a:p>
            <a:pPr indent="0" lvl="0" marL="0" rtl="0" algn="l">
              <a:lnSpc>
                <a:spcPct val="120000"/>
              </a:lnSpc>
              <a:spcBef>
                <a:spcPts val="0"/>
              </a:spcBef>
              <a:spcAft>
                <a:spcPts val="0"/>
              </a:spcAft>
              <a:buNone/>
            </a:pPr>
            <a:r>
              <a:rPr lang="en" sz="1800">
                <a:solidFill>
                  <a:srgbClr val="000000"/>
                </a:solidFill>
                <a:latin typeface="Arial"/>
                <a:ea typeface="Arial"/>
                <a:cs typeface="Arial"/>
                <a:sym typeface="Arial"/>
              </a:rPr>
              <a:t>Jayesh Parikh, Tucker Anderson, Chandra Shekar Bikkanur, Adam Sohn</a:t>
            </a:r>
            <a:endParaRPr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0" y="2299960"/>
            <a:ext cx="9143999" cy="21337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3d Illustration Of Man Helping Is Partner On Performance Growth ..." id="149" name="Google Shape;149;p22"/>
          <p:cNvPicPr preferRelativeResize="0"/>
          <p:nvPr/>
        </p:nvPicPr>
        <p:blipFill>
          <a:blip r:embed="rId3">
            <a:alphaModFix/>
          </a:blip>
          <a:stretch>
            <a:fillRect/>
          </a:stretch>
        </p:blipFill>
        <p:spPr>
          <a:xfrm>
            <a:off x="6432975" y="1793700"/>
            <a:ext cx="2558625" cy="3056775"/>
          </a:xfrm>
          <a:prstGeom prst="rect">
            <a:avLst/>
          </a:prstGeom>
          <a:noFill/>
          <a:ln>
            <a:noFill/>
          </a:ln>
        </p:spPr>
      </p:pic>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&amp; Scalability</a:t>
            </a:r>
            <a:endParaRPr/>
          </a:p>
        </p:txBody>
      </p:sp>
      <p:sp>
        <p:nvSpPr>
          <p:cNvPr id="151" name="Google Shape;151;p22"/>
          <p:cNvSpPr txBox="1"/>
          <p:nvPr>
            <p:ph idx="1" type="body"/>
          </p:nvPr>
        </p:nvSpPr>
        <p:spPr>
          <a:xfrm>
            <a:off x="729450" y="1926475"/>
            <a:ext cx="5827500" cy="286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Initial models based on airlines dataset took longer to run prior to merging it with weather data</a:t>
            </a:r>
            <a:endParaRPr sz="1600"/>
          </a:p>
          <a:p>
            <a:pPr indent="-330200" lvl="1" marL="914400" rtl="0" algn="l">
              <a:spcBef>
                <a:spcPts val="0"/>
              </a:spcBef>
              <a:spcAft>
                <a:spcPts val="0"/>
              </a:spcAft>
              <a:buSzPts val="1600"/>
              <a:buChar char="○"/>
            </a:pPr>
            <a:r>
              <a:rPr lang="en" sz="1400"/>
              <a:t>Performance was better after the merge as dataset reduced</a:t>
            </a:r>
            <a:endParaRPr sz="1400"/>
          </a:p>
          <a:p>
            <a:pPr indent="-330200" lvl="0" marL="457200" rtl="0" algn="l">
              <a:spcBef>
                <a:spcPts val="0"/>
              </a:spcBef>
              <a:spcAft>
                <a:spcPts val="0"/>
              </a:spcAft>
              <a:buSzPts val="1600"/>
              <a:buChar char="●"/>
            </a:pPr>
            <a:r>
              <a:rPr lang="en" sz="1600"/>
              <a:t>Weather Dataset was huge &amp; unmanageable</a:t>
            </a:r>
            <a:endParaRPr sz="1600"/>
          </a:p>
          <a:p>
            <a:pPr indent="-330200" lvl="0" marL="457200" rtl="0" algn="l">
              <a:spcBef>
                <a:spcPts val="0"/>
              </a:spcBef>
              <a:spcAft>
                <a:spcPts val="0"/>
              </a:spcAft>
              <a:buSzPts val="1600"/>
              <a:buChar char="●"/>
            </a:pPr>
            <a:r>
              <a:rPr lang="en" sz="1600"/>
              <a:t>Cluster overload and stuck in processing</a:t>
            </a:r>
            <a:endParaRPr sz="1600"/>
          </a:p>
          <a:p>
            <a:pPr indent="-330200" lvl="1" marL="914400" rtl="0" algn="l">
              <a:spcBef>
                <a:spcPts val="0"/>
              </a:spcBef>
              <a:spcAft>
                <a:spcPts val="0"/>
              </a:spcAft>
              <a:buSzPts val="1600"/>
              <a:buChar char="○"/>
            </a:pPr>
            <a:r>
              <a:rPr lang="en" sz="1400"/>
              <a:t>Shared workspace</a:t>
            </a:r>
            <a:endParaRPr sz="1400"/>
          </a:p>
          <a:p>
            <a:pPr indent="-330200" lvl="0" marL="457200" rtl="0" algn="l">
              <a:spcBef>
                <a:spcPts val="0"/>
              </a:spcBef>
              <a:spcAft>
                <a:spcPts val="0"/>
              </a:spcAft>
              <a:buSzPts val="1600"/>
              <a:buChar char="●"/>
            </a:pPr>
            <a:r>
              <a:rPr lang="en" sz="1600"/>
              <a:t>Online learning - Scalability concerns</a:t>
            </a:r>
            <a:endParaRPr sz="1600"/>
          </a:p>
          <a:p>
            <a:pPr indent="-330200" lvl="0" marL="457200" rtl="0" algn="l">
              <a:spcBef>
                <a:spcPts val="0"/>
              </a:spcBef>
              <a:spcAft>
                <a:spcPts val="0"/>
              </a:spcAft>
              <a:buSzPts val="1600"/>
              <a:buChar char="●"/>
            </a:pPr>
            <a:r>
              <a:rPr lang="en" sz="1600"/>
              <a:t>Training time performance as dataset grows</a:t>
            </a:r>
            <a:endParaRPr sz="1600"/>
          </a:p>
          <a:p>
            <a:pPr indent="-330200" lvl="1" marL="914400" rtl="0" algn="l">
              <a:spcBef>
                <a:spcPts val="0"/>
              </a:spcBef>
              <a:spcAft>
                <a:spcPts val="0"/>
              </a:spcAft>
              <a:buSzPts val="1600"/>
              <a:buChar char="○"/>
            </a:pPr>
            <a:r>
              <a:rPr lang="en" sz="1400"/>
              <a:t>Explore using Stochastic gradient descent (SGD) for linear regression function as data volume goes up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a:t>
            </a:r>
            <a:endParaRPr/>
          </a:p>
        </p:txBody>
      </p:sp>
      <p:graphicFrame>
        <p:nvGraphicFramePr>
          <p:cNvPr id="157" name="Google Shape;157;p23"/>
          <p:cNvGraphicFramePr/>
          <p:nvPr/>
        </p:nvGraphicFramePr>
        <p:xfrm>
          <a:off x="870900" y="2005500"/>
          <a:ext cx="3000000" cy="3000000"/>
        </p:xfrm>
        <a:graphic>
          <a:graphicData uri="http://schemas.openxmlformats.org/drawingml/2006/table">
            <a:tbl>
              <a:tblPr>
                <a:noFill/>
                <a:tableStyleId>{D1C11920-B2A8-49F7-8007-F61ED55F8DE2}</a:tableStyleId>
              </a:tblPr>
              <a:tblGrid>
                <a:gridCol w="1808100"/>
                <a:gridCol w="1404075"/>
                <a:gridCol w="1313850"/>
                <a:gridCol w="1425700"/>
                <a:gridCol w="1388450"/>
              </a:tblGrid>
              <a:tr h="489125">
                <a:tc>
                  <a:txBody>
                    <a:bodyPr/>
                    <a:lstStyle/>
                    <a:p>
                      <a:pPr indent="0" lvl="0" marL="0" rtl="0" algn="ctr">
                        <a:spcBef>
                          <a:spcPts val="0"/>
                        </a:spcBef>
                        <a:spcAft>
                          <a:spcPts val="0"/>
                        </a:spcAft>
                        <a:buNone/>
                      </a:pPr>
                      <a:r>
                        <a:rPr b="1" lang="en"/>
                        <a:t>Model</a:t>
                      </a:r>
                      <a:endParaRPr b="1"/>
                    </a:p>
                  </a:txBody>
                  <a:tcPr marT="91425" marB="91425" marR="91425" marL="91425" anchor="ctr"/>
                </a:tc>
                <a:tc>
                  <a:txBody>
                    <a:bodyPr/>
                    <a:lstStyle/>
                    <a:p>
                      <a:pPr indent="0" lvl="0" marL="0" rtl="0" algn="l">
                        <a:spcBef>
                          <a:spcPts val="0"/>
                        </a:spcBef>
                        <a:spcAft>
                          <a:spcPts val="0"/>
                        </a:spcAft>
                        <a:buNone/>
                      </a:pPr>
                      <a:r>
                        <a:rPr b="1" lang="en"/>
                        <a:t>Performance (Train)</a:t>
                      </a:r>
                      <a:endParaRPr b="1"/>
                    </a:p>
                    <a:p>
                      <a:pPr indent="0" lvl="0" marL="0" rtl="0" algn="l">
                        <a:spcBef>
                          <a:spcPts val="0"/>
                        </a:spcBef>
                        <a:spcAft>
                          <a:spcPts val="0"/>
                        </a:spcAft>
                        <a:buNone/>
                      </a:pPr>
                      <a:r>
                        <a:rPr b="1" lang="en"/>
                        <a:t>Before Merge</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Performance (Train)</a:t>
                      </a:r>
                      <a:endParaRPr b="1"/>
                    </a:p>
                    <a:p>
                      <a:pPr indent="0" lvl="0" marL="0" rtl="0" algn="l">
                        <a:spcBef>
                          <a:spcPts val="0"/>
                        </a:spcBef>
                        <a:spcAft>
                          <a:spcPts val="0"/>
                        </a:spcAft>
                        <a:buNone/>
                      </a:pPr>
                      <a:r>
                        <a:rPr b="1" lang="en"/>
                        <a:t>After Merge</a:t>
                      </a:r>
                      <a:endParaRPr b="1"/>
                    </a:p>
                  </a:txBody>
                  <a:tcPr marT="91425" marB="91425" marR="91425" marL="91425"/>
                </a:tc>
                <a:tc>
                  <a:txBody>
                    <a:bodyPr/>
                    <a:lstStyle/>
                    <a:p>
                      <a:pPr indent="0" lvl="0" marL="0" rtl="0" algn="l">
                        <a:spcBef>
                          <a:spcPts val="0"/>
                        </a:spcBef>
                        <a:spcAft>
                          <a:spcPts val="0"/>
                        </a:spcAft>
                        <a:buNone/>
                      </a:pPr>
                      <a:r>
                        <a:rPr b="1" lang="en"/>
                        <a:t>Performance (Val)</a:t>
                      </a:r>
                      <a:endParaRPr b="1"/>
                    </a:p>
                    <a:p>
                      <a:pPr indent="0" lvl="0" marL="0" rtl="0" algn="l">
                        <a:spcBef>
                          <a:spcPts val="0"/>
                        </a:spcBef>
                        <a:spcAft>
                          <a:spcPts val="0"/>
                        </a:spcAft>
                        <a:buNone/>
                      </a:pPr>
                      <a:r>
                        <a:rPr b="1" lang="en"/>
                        <a:t>Inference</a:t>
                      </a:r>
                      <a:endParaRPr b="1"/>
                    </a:p>
                  </a:txBody>
                  <a:tcPr marT="91425" marB="91425" marR="91425" marL="91425"/>
                </a:tc>
                <a:tc>
                  <a:txBody>
                    <a:bodyPr/>
                    <a:lstStyle/>
                    <a:p>
                      <a:pPr indent="0" lvl="0" marL="0" rtl="0" algn="l">
                        <a:spcBef>
                          <a:spcPts val="0"/>
                        </a:spcBef>
                        <a:spcAft>
                          <a:spcPts val="0"/>
                        </a:spcAft>
                        <a:buNone/>
                      </a:pPr>
                      <a:r>
                        <a:rPr b="1" lang="en"/>
                        <a:t>Performance (Test)</a:t>
                      </a:r>
                      <a:endParaRPr b="1"/>
                    </a:p>
                  </a:txBody>
                  <a:tcPr marT="91425" marB="91425" marR="91425" marL="91425"/>
                </a:tc>
              </a:tr>
              <a:tr h="489125">
                <a:tc>
                  <a:txBody>
                    <a:bodyPr/>
                    <a:lstStyle/>
                    <a:p>
                      <a:pPr indent="0" lvl="0" marL="0" rtl="0" algn="l">
                        <a:spcBef>
                          <a:spcPts val="0"/>
                        </a:spcBef>
                        <a:spcAft>
                          <a:spcPts val="0"/>
                        </a:spcAft>
                        <a:buNone/>
                      </a:pPr>
                      <a:r>
                        <a:rPr lang="en"/>
                        <a:t>Linear Regression</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31 mins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15 mins</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8 seconds</a:t>
                      </a:r>
                      <a:endParaRPr/>
                    </a:p>
                  </a:txBody>
                  <a:tcPr marT="91425" marB="91425" marR="91425" marL="91425"/>
                </a:tc>
                <a:tc>
                  <a:txBody>
                    <a:bodyPr/>
                    <a:lstStyle/>
                    <a:p>
                      <a:pPr indent="0" lvl="0" marL="0" rtl="0" algn="ctr">
                        <a:spcBef>
                          <a:spcPts val="0"/>
                        </a:spcBef>
                        <a:spcAft>
                          <a:spcPts val="0"/>
                        </a:spcAft>
                        <a:buNone/>
                      </a:pPr>
                      <a:r>
                        <a:rPr lang="en"/>
                        <a:t>2 seconds</a:t>
                      </a:r>
                      <a:endParaRPr/>
                    </a:p>
                  </a:txBody>
                  <a:tcPr marT="91425" marB="91425" marR="91425" marL="91425"/>
                </a:tc>
              </a:tr>
              <a:tr h="489125">
                <a:tc>
                  <a:txBody>
                    <a:bodyPr/>
                    <a:lstStyle/>
                    <a:p>
                      <a:pPr indent="0" lvl="0" marL="0" rtl="0" algn="l">
                        <a:spcBef>
                          <a:spcPts val="0"/>
                        </a:spcBef>
                        <a:spcAft>
                          <a:spcPts val="0"/>
                        </a:spcAft>
                        <a:buNone/>
                      </a:pPr>
                      <a:r>
                        <a:rPr lang="en"/>
                        <a:t>Decision Tree</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3 hrs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 mins</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4 seconds</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489125">
                <a:tc>
                  <a:txBody>
                    <a:bodyPr/>
                    <a:lstStyle/>
                    <a:p>
                      <a:pPr indent="0" lvl="0" marL="0" rtl="0" algn="l">
                        <a:spcBef>
                          <a:spcPts val="0"/>
                        </a:spcBef>
                        <a:spcAft>
                          <a:spcPts val="0"/>
                        </a:spcAft>
                        <a:buNone/>
                      </a:pPr>
                      <a:r>
                        <a:rPr lang="en"/>
                        <a:t>Random Forest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18.5 hrs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9 mins</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7 seconds</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489125">
                <a:tc>
                  <a:txBody>
                    <a:bodyPr/>
                    <a:lstStyle/>
                    <a:p>
                      <a:pPr indent="0" lvl="0" marL="0" rtl="0" algn="l">
                        <a:spcBef>
                          <a:spcPts val="0"/>
                        </a:spcBef>
                        <a:spcAft>
                          <a:spcPts val="0"/>
                        </a:spcAft>
                        <a:buNone/>
                      </a:pPr>
                      <a:r>
                        <a:rPr lang="en"/>
                        <a:t>Gradient Boost Tree</a:t>
                      </a:r>
                      <a:endParaRPr/>
                    </a:p>
                  </a:txBody>
                  <a:tcPr marT="91425" marB="91425" marR="91425" marL="91425"/>
                </a:tc>
                <a:tc>
                  <a:txBody>
                    <a:bodyPr/>
                    <a:lstStyle/>
                    <a:p>
                      <a:pPr indent="0" lvl="0" marL="0" rtl="0" algn="ctr">
                        <a:spcBef>
                          <a:spcPts val="0"/>
                        </a:spcBef>
                        <a:spcAft>
                          <a:spcPts val="0"/>
                        </a:spcAft>
                        <a:buNone/>
                      </a:pPr>
                      <a:r>
                        <a:rPr lang="en"/>
                        <a:t>4 days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21 mins</a:t>
                      </a:r>
                      <a:endParaRPr/>
                    </a:p>
                  </a:txBody>
                  <a:tcPr marT="91425" marB="91425" marR="91425" marL="91425"/>
                </a:tc>
                <a:tc>
                  <a:txBody>
                    <a:bodyPr/>
                    <a:lstStyle/>
                    <a:p>
                      <a:pPr indent="0" lvl="0" marL="0" rtl="0" algn="ctr">
                        <a:spcBef>
                          <a:spcPts val="0"/>
                        </a:spcBef>
                        <a:spcAft>
                          <a:spcPts val="0"/>
                        </a:spcAft>
                        <a:buNone/>
                      </a:pPr>
                      <a:r>
                        <a:rPr lang="en"/>
                        <a:t>15 seconds</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 Challenges &amp; Future Work</a:t>
            </a:r>
            <a:endParaRPr/>
          </a:p>
        </p:txBody>
      </p:sp>
      <p:sp>
        <p:nvSpPr>
          <p:cNvPr id="163" name="Google Shape;163;p24"/>
          <p:cNvSpPr txBox="1"/>
          <p:nvPr>
            <p:ph idx="1" type="body"/>
          </p:nvPr>
        </p:nvSpPr>
        <p:spPr>
          <a:xfrm>
            <a:off x="729450" y="2078875"/>
            <a:ext cx="6042000" cy="2365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0000"/>
              </a:buClr>
              <a:buSzPts val="1600"/>
              <a:buChar char="●"/>
            </a:pPr>
            <a:r>
              <a:rPr lang="en" sz="1600">
                <a:solidFill>
                  <a:srgbClr val="000000"/>
                </a:solidFill>
              </a:rPr>
              <a:t>Explore other ways to join Weather data with Airline data </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Pull Real Time data to train the model</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Retrain frequency  for Year by Year or Month by Month data to see if there is any difference</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Train using different algorithms such as Neural Network</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Expand feature set</a:t>
            </a:r>
            <a:endParaRPr sz="16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Weather related features such as Snow Conditions</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Airline related features such as International Arrival/Departure</a:t>
            </a:r>
            <a:endParaRPr sz="1600">
              <a:solidFill>
                <a:srgbClr val="000000"/>
              </a:solidFill>
            </a:endParaRPr>
          </a:p>
        </p:txBody>
      </p:sp>
      <p:pic>
        <p:nvPicPr>
          <p:cNvPr id="164" name="Google Shape;164;p24"/>
          <p:cNvPicPr preferRelativeResize="0"/>
          <p:nvPr/>
        </p:nvPicPr>
        <p:blipFill>
          <a:blip r:embed="rId3">
            <a:alphaModFix/>
          </a:blip>
          <a:stretch>
            <a:fillRect/>
          </a:stretch>
        </p:blipFill>
        <p:spPr>
          <a:xfrm>
            <a:off x="6771450" y="1500175"/>
            <a:ext cx="2220150" cy="305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pic>
        <p:nvPicPr>
          <p:cNvPr descr="Questions And Answers Or Q&amp;A Speech Bubbles Flat Icon For Apps ..." id="169" name="Google Shape;169;p25"/>
          <p:cNvPicPr preferRelativeResize="0"/>
          <p:nvPr/>
        </p:nvPicPr>
        <p:blipFill>
          <a:blip r:embed="rId4">
            <a:alphaModFix/>
          </a:blip>
          <a:stretch>
            <a:fillRect/>
          </a:stretch>
        </p:blipFill>
        <p:spPr>
          <a:xfrm>
            <a:off x="4572000" y="1586425"/>
            <a:ext cx="3457900" cy="1970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Tree>
  </p:cSld>
  <p:clrMapOvr>
    <a:masterClrMapping/>
  </p:clrMapOvr>
  <mc:AlternateContent>
    <mc:Choice Requires="p14">
      <p:transition spd="slow" p14:dur="1000">
        <p:p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27"/>
          <p:cNvSpPr txBox="1"/>
          <p:nvPr>
            <p:ph type="title"/>
          </p:nvPr>
        </p:nvSpPr>
        <p:spPr>
          <a:xfrm>
            <a:off x="727800" y="2304150"/>
            <a:ext cx="7688400" cy="74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Lato"/>
                <a:ea typeface="Lato"/>
                <a:cs typeface="Lato"/>
                <a:sym typeface="Lato"/>
              </a:rPr>
              <a:t>Appendix</a:t>
            </a:r>
            <a:endParaRPr sz="36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Learnings</a:t>
            </a:r>
            <a:endParaRPr/>
          </a:p>
        </p:txBody>
      </p:sp>
      <p:sp>
        <p:nvSpPr>
          <p:cNvPr id="184" name="Google Shape;184;p28"/>
          <p:cNvSpPr txBox="1"/>
          <p:nvPr>
            <p:ph idx="1" type="body"/>
          </p:nvPr>
        </p:nvSpPr>
        <p:spPr>
          <a:xfrm>
            <a:off x="729450" y="2078875"/>
            <a:ext cx="59052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Spark dataframes were much more efficient than RDDs</a:t>
            </a:r>
            <a:endParaRPr sz="1600"/>
          </a:p>
          <a:p>
            <a:pPr indent="-330200" lvl="0" marL="457200" rtl="0" algn="l">
              <a:spcBef>
                <a:spcPts val="0"/>
              </a:spcBef>
              <a:spcAft>
                <a:spcPts val="0"/>
              </a:spcAft>
              <a:buSzPts val="1600"/>
              <a:buChar char="●"/>
            </a:pPr>
            <a:r>
              <a:rPr lang="en" sz="1600"/>
              <a:t>Parquet format worked better</a:t>
            </a:r>
            <a:endParaRPr sz="1600"/>
          </a:p>
          <a:p>
            <a:pPr indent="-330200" lvl="0" marL="457200" rtl="0" algn="l">
              <a:spcBef>
                <a:spcPts val="0"/>
              </a:spcBef>
              <a:spcAft>
                <a:spcPts val="0"/>
              </a:spcAft>
              <a:buSzPts val="1600"/>
              <a:buChar char="●"/>
            </a:pPr>
            <a:r>
              <a:rPr lang="en" sz="1600"/>
              <a:t>Sparse Matrix handled better in Spark (VectorAssembler, OneHotEncoderEstimator)</a:t>
            </a:r>
            <a:endParaRPr sz="1600"/>
          </a:p>
          <a:p>
            <a:pPr indent="-330200" lvl="0" marL="457200" rtl="0" algn="l">
              <a:spcBef>
                <a:spcPts val="0"/>
              </a:spcBef>
              <a:spcAft>
                <a:spcPts val="0"/>
              </a:spcAft>
              <a:buSzPts val="1600"/>
              <a:buChar char="●"/>
            </a:pPr>
            <a:r>
              <a:rPr lang="en" sz="1600"/>
              <a:t>Learning curve for Spark SQL</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90" name="Google Shape;190;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By using geoposition from weather dataset to map to airport location, </a:t>
            </a:r>
            <a:r>
              <a:rPr lang="en" sz="1600"/>
              <a:t>Station dataset was no longer required</a:t>
            </a:r>
            <a:endParaRPr sz="1600"/>
          </a:p>
          <a:p>
            <a:pPr indent="-330200" lvl="0" marL="457200" rtl="0" algn="l">
              <a:spcBef>
                <a:spcPts val="0"/>
              </a:spcBef>
              <a:spcAft>
                <a:spcPts val="0"/>
              </a:spcAft>
              <a:buSzPts val="1600"/>
              <a:buChar char="●"/>
            </a:pPr>
            <a:r>
              <a:rPr lang="en" sz="1600"/>
              <a:t>Airline dataset with parquet format worked fine after limiting the features to desired columns and creating additional features</a:t>
            </a:r>
            <a:endParaRPr sz="1600"/>
          </a:p>
          <a:p>
            <a:pPr indent="-330200" lvl="0" marL="457200" rtl="0" algn="l">
              <a:spcBef>
                <a:spcPts val="0"/>
              </a:spcBef>
              <a:spcAft>
                <a:spcPts val="0"/>
              </a:spcAft>
              <a:buSzPts val="1600"/>
              <a:buChar char="●"/>
            </a:pPr>
            <a:r>
              <a:rPr lang="en" sz="1600"/>
              <a:t>No clear index was identified to join Airline to Weather dataset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Case</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Key t</a:t>
            </a:r>
            <a:r>
              <a:rPr lang="en" sz="1400">
                <a:solidFill>
                  <a:srgbClr val="000000"/>
                </a:solidFill>
              </a:rPr>
              <a:t>echnology</a:t>
            </a:r>
            <a:r>
              <a:rPr lang="en" sz="1400">
                <a:solidFill>
                  <a:srgbClr val="000000"/>
                </a:solidFill>
              </a:rPr>
              <a:t> for prediction product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Prediction will quantify minutes late</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Prediction is made immediately after takeoff</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iRebook - Help airlines proactively rebook customer’s connecting flights</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Inference after takeoff increases confidence of action by reducing variability</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MIL8? - Help customers stress level during flight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Reduce mystery</a:t>
            </a:r>
            <a:endParaRPr sz="1400">
              <a:solidFill>
                <a:srgbClr val="000000"/>
              </a:solidFill>
            </a:endParaRPr>
          </a:p>
        </p:txBody>
      </p:sp>
      <p:pic>
        <p:nvPicPr>
          <p:cNvPr id="95" name="Google Shape;95;p14"/>
          <p:cNvPicPr preferRelativeResize="0"/>
          <p:nvPr/>
        </p:nvPicPr>
        <p:blipFill>
          <a:blip r:embed="rId3">
            <a:alphaModFix/>
          </a:blip>
          <a:stretch>
            <a:fillRect/>
          </a:stretch>
        </p:blipFill>
        <p:spPr>
          <a:xfrm>
            <a:off x="6525575" y="508625"/>
            <a:ext cx="2533275" cy="195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a:t>
            </a:r>
            <a:endParaRPr/>
          </a:p>
        </p:txBody>
      </p:sp>
      <p:sp>
        <p:nvSpPr>
          <p:cNvPr id="101" name="Google Shape;101;p15"/>
          <p:cNvSpPr txBox="1"/>
          <p:nvPr>
            <p:ph idx="1" type="body"/>
          </p:nvPr>
        </p:nvSpPr>
        <p:spPr>
          <a:xfrm>
            <a:off x="729450" y="1944125"/>
            <a:ext cx="7688700" cy="306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EDA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Feature selection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Data cleaning</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Feature engineering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Identify optimum regression algorithm</a:t>
            </a:r>
            <a:endParaRPr sz="14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Identify optimum parameters</a:t>
            </a:r>
            <a:endParaRPr sz="1600">
              <a:solidFill>
                <a:srgbClr val="000000"/>
              </a:solidFill>
            </a:endParaRPr>
          </a:p>
          <a:p>
            <a:pPr indent="0" lvl="0" marL="457200" rtl="0" algn="l">
              <a:spcBef>
                <a:spcPts val="1600"/>
              </a:spcBef>
              <a:spcAft>
                <a:spcPts val="1600"/>
              </a:spcAft>
              <a:buNone/>
            </a:pPr>
            <a:r>
              <a:t/>
            </a:r>
            <a:endParaRPr sz="1400">
              <a:solidFill>
                <a:srgbClr val="434343"/>
              </a:solidFill>
            </a:endParaRPr>
          </a:p>
        </p:txBody>
      </p:sp>
      <p:pic>
        <p:nvPicPr>
          <p:cNvPr id="102" name="Google Shape;102;p15"/>
          <p:cNvPicPr preferRelativeResize="0"/>
          <p:nvPr/>
        </p:nvPicPr>
        <p:blipFill>
          <a:blip r:embed="rId3">
            <a:alphaModFix/>
          </a:blip>
          <a:stretch>
            <a:fillRect/>
          </a:stretch>
        </p:blipFill>
        <p:spPr>
          <a:xfrm>
            <a:off x="5061200" y="724175"/>
            <a:ext cx="3867925" cy="21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graphicFrame>
        <p:nvGraphicFramePr>
          <p:cNvPr id="108" name="Google Shape;108;p16"/>
          <p:cNvGraphicFramePr/>
          <p:nvPr/>
        </p:nvGraphicFramePr>
        <p:xfrm>
          <a:off x="129550" y="1955700"/>
          <a:ext cx="3000000" cy="3000000"/>
        </p:xfrm>
        <a:graphic>
          <a:graphicData uri="http://schemas.openxmlformats.org/drawingml/2006/table">
            <a:tbl>
              <a:tblPr>
                <a:noFill/>
                <a:tableStyleId>{D1C11920-B2A8-49F7-8007-F61ED55F8DE2}</a:tableStyleId>
              </a:tblPr>
              <a:tblGrid>
                <a:gridCol w="733000"/>
                <a:gridCol w="1689650"/>
                <a:gridCol w="739650"/>
                <a:gridCol w="635700"/>
                <a:gridCol w="734925"/>
                <a:gridCol w="731450"/>
              </a:tblGrid>
              <a:tr h="381000">
                <a:tc>
                  <a:txBody>
                    <a:bodyPr/>
                    <a:lstStyle/>
                    <a:p>
                      <a:pPr indent="0" lvl="0" marL="0" rtl="0" algn="l">
                        <a:spcBef>
                          <a:spcPts val="0"/>
                        </a:spcBef>
                        <a:spcAft>
                          <a:spcPts val="0"/>
                        </a:spcAft>
                        <a:buNone/>
                      </a:pPr>
                      <a:r>
                        <a:rPr b="1" lang="en" sz="1000"/>
                        <a:t>Data</a:t>
                      </a:r>
                      <a:endParaRPr b="1" sz="1000"/>
                    </a:p>
                  </a:txBody>
                  <a:tcPr marT="91425" marB="91425" marR="91425" marL="91425">
                    <a:solidFill>
                      <a:srgbClr val="B7B7B7"/>
                    </a:solidFill>
                  </a:tcPr>
                </a:tc>
                <a:tc>
                  <a:txBody>
                    <a:bodyPr/>
                    <a:lstStyle/>
                    <a:p>
                      <a:pPr indent="0" lvl="0" marL="0" rtl="0" algn="l">
                        <a:spcBef>
                          <a:spcPts val="0"/>
                        </a:spcBef>
                        <a:spcAft>
                          <a:spcPts val="0"/>
                        </a:spcAft>
                        <a:buNone/>
                      </a:pPr>
                      <a:r>
                        <a:rPr b="1" lang="en" sz="1000"/>
                        <a:t>Source</a:t>
                      </a:r>
                      <a:endParaRPr b="1" sz="1000"/>
                    </a:p>
                  </a:txBody>
                  <a:tcPr marT="91425" marB="91425" marR="91425" marL="91425">
                    <a:solidFill>
                      <a:srgbClr val="B7B7B7"/>
                    </a:solidFill>
                  </a:tcPr>
                </a:tc>
                <a:tc>
                  <a:txBody>
                    <a:bodyPr/>
                    <a:lstStyle/>
                    <a:p>
                      <a:pPr indent="0" lvl="0" marL="0" rtl="0" algn="l">
                        <a:spcBef>
                          <a:spcPts val="0"/>
                        </a:spcBef>
                        <a:spcAft>
                          <a:spcPts val="0"/>
                        </a:spcAft>
                        <a:buNone/>
                      </a:pPr>
                      <a:r>
                        <a:rPr b="1" lang="en" sz="1000"/>
                        <a:t>Rows (raw)</a:t>
                      </a:r>
                      <a:endParaRPr b="1" sz="1000"/>
                    </a:p>
                  </a:txBody>
                  <a:tcPr marT="91425" marB="91425" marR="91425" marL="91425">
                    <a:solidFill>
                      <a:srgbClr val="B7B7B7"/>
                    </a:solidFill>
                  </a:tcPr>
                </a:tc>
                <a:tc>
                  <a:txBody>
                    <a:bodyPr/>
                    <a:lstStyle/>
                    <a:p>
                      <a:pPr indent="0" lvl="0" marL="0" rtl="0" algn="l">
                        <a:spcBef>
                          <a:spcPts val="0"/>
                        </a:spcBef>
                        <a:spcAft>
                          <a:spcPts val="0"/>
                        </a:spcAft>
                        <a:buNone/>
                      </a:pPr>
                      <a:r>
                        <a:rPr b="1" lang="en" sz="1000"/>
                        <a:t>Rows (adj)</a:t>
                      </a:r>
                      <a:endParaRPr b="1" sz="1000"/>
                    </a:p>
                  </a:txBody>
                  <a:tcPr marT="91425" marB="91425" marR="91425" marL="91425">
                    <a:solidFill>
                      <a:srgbClr val="B7B7B7"/>
                    </a:solidFill>
                  </a:tcPr>
                </a:tc>
                <a:tc>
                  <a:txBody>
                    <a:bodyPr/>
                    <a:lstStyle/>
                    <a:p>
                      <a:pPr indent="0" lvl="0" marL="0" rtl="0" algn="l">
                        <a:spcBef>
                          <a:spcPts val="0"/>
                        </a:spcBef>
                        <a:spcAft>
                          <a:spcPts val="0"/>
                        </a:spcAft>
                        <a:buNone/>
                      </a:pPr>
                      <a:r>
                        <a:rPr b="1" lang="en" sz="1000"/>
                        <a:t>Columns (raw)</a:t>
                      </a:r>
                      <a:endParaRPr b="1" sz="1000"/>
                    </a:p>
                  </a:txBody>
                  <a:tcPr marT="91425" marB="91425" marR="91425" marL="91425">
                    <a:solidFill>
                      <a:srgbClr val="B7B7B7"/>
                    </a:solidFill>
                  </a:tcPr>
                </a:tc>
                <a:tc>
                  <a:txBody>
                    <a:bodyPr/>
                    <a:lstStyle/>
                    <a:p>
                      <a:pPr indent="0" lvl="0" marL="0" rtl="0" algn="l">
                        <a:spcBef>
                          <a:spcPts val="0"/>
                        </a:spcBef>
                        <a:spcAft>
                          <a:spcPts val="0"/>
                        </a:spcAft>
                        <a:buNone/>
                      </a:pPr>
                      <a:r>
                        <a:rPr b="1" lang="en" sz="1000"/>
                        <a:t>Columns (adj)</a:t>
                      </a:r>
                      <a:endParaRPr b="1" sz="1000"/>
                    </a:p>
                  </a:txBody>
                  <a:tcPr marT="91425" marB="91425" marR="91425" marL="91425">
                    <a:solidFill>
                      <a:srgbClr val="B7B7B7"/>
                    </a:solidFill>
                  </a:tcPr>
                </a:tc>
              </a:tr>
              <a:tr h="381000">
                <a:tc>
                  <a:txBody>
                    <a:bodyPr/>
                    <a:lstStyle/>
                    <a:p>
                      <a:pPr indent="0" lvl="0" marL="0" rtl="0" algn="l">
                        <a:spcBef>
                          <a:spcPts val="0"/>
                        </a:spcBef>
                        <a:spcAft>
                          <a:spcPts val="0"/>
                        </a:spcAft>
                        <a:buNone/>
                      </a:pPr>
                      <a:r>
                        <a:rPr lang="en" sz="1000"/>
                        <a:t>Airlines</a:t>
                      </a:r>
                      <a:endParaRPr sz="1000"/>
                    </a:p>
                  </a:txBody>
                  <a:tcPr marT="91425" marB="91425" marR="91425" marL="91425"/>
                </a:tc>
                <a:tc>
                  <a:txBody>
                    <a:bodyPr/>
                    <a:lstStyle/>
                    <a:p>
                      <a:pPr indent="0" lvl="0" marL="0" rtl="0" algn="l">
                        <a:spcBef>
                          <a:spcPts val="0"/>
                        </a:spcBef>
                        <a:spcAft>
                          <a:spcPts val="0"/>
                        </a:spcAft>
                        <a:buNone/>
                      </a:pPr>
                      <a:r>
                        <a:rPr lang="en" sz="800" u="sng">
                          <a:solidFill>
                            <a:schemeClr val="hlink"/>
                          </a:solidFill>
                          <a:hlinkClick r:id="rId3"/>
                        </a:rPr>
                        <a:t>https://www.transtats.bts.gov/</a:t>
                      </a:r>
                      <a:endParaRPr sz="800"/>
                    </a:p>
                  </a:txBody>
                  <a:tcPr marT="91425" marB="91425" marR="91425" marL="91425">
                    <a:solidFill>
                      <a:srgbClr val="D5A6BD"/>
                    </a:solidFill>
                  </a:tcPr>
                </a:tc>
                <a:tc>
                  <a:txBody>
                    <a:bodyPr/>
                    <a:lstStyle/>
                    <a:p>
                      <a:pPr indent="0" lvl="0" marL="0" rtl="0" algn="l">
                        <a:spcBef>
                          <a:spcPts val="0"/>
                        </a:spcBef>
                        <a:spcAft>
                          <a:spcPts val="0"/>
                        </a:spcAft>
                        <a:buNone/>
                      </a:pPr>
                      <a:r>
                        <a:rPr lang="en" sz="1000">
                          <a:solidFill>
                            <a:srgbClr val="FF0000"/>
                          </a:solidFill>
                        </a:rPr>
                        <a:t>31.7 M</a:t>
                      </a:r>
                      <a:endParaRPr sz="1000">
                        <a:solidFill>
                          <a:srgbClr val="FF0000"/>
                        </a:solidFill>
                      </a:endParaRPr>
                    </a:p>
                  </a:txBody>
                  <a:tcPr marT="91425" marB="91425" marR="91425" marL="91425">
                    <a:solidFill>
                      <a:srgbClr val="FFE599"/>
                    </a:solidFill>
                  </a:tcPr>
                </a:tc>
                <a:tc rowSpan="2">
                  <a:txBody>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solidFill>
                            <a:srgbClr val="00FF00"/>
                          </a:solidFill>
                        </a:rPr>
                        <a:t>137 k</a:t>
                      </a:r>
                      <a:endParaRPr sz="1000">
                        <a:solidFill>
                          <a:srgbClr val="00FF00"/>
                        </a:solidFill>
                      </a:endParaRPr>
                    </a:p>
                  </a:txBody>
                  <a:tcPr marT="91425" marB="91425" marR="91425" marL="91425">
                    <a:solidFill>
                      <a:srgbClr val="FFE599"/>
                    </a:solidFill>
                  </a:tcPr>
                </a:tc>
                <a:tc>
                  <a:txBody>
                    <a:bodyPr/>
                    <a:lstStyle/>
                    <a:p>
                      <a:pPr indent="0" lvl="0" marL="0" rtl="0" algn="l">
                        <a:spcBef>
                          <a:spcPts val="0"/>
                        </a:spcBef>
                        <a:spcAft>
                          <a:spcPts val="0"/>
                        </a:spcAft>
                        <a:buNone/>
                      </a:pPr>
                      <a:r>
                        <a:rPr lang="en" sz="1000"/>
                        <a:t>56</a:t>
                      </a:r>
                      <a:endParaRPr sz="1000"/>
                    </a:p>
                  </a:txBody>
                  <a:tcPr marT="91425" marB="91425" marR="91425" marL="91425">
                    <a:solidFill>
                      <a:srgbClr val="D9EAD3"/>
                    </a:solidFill>
                  </a:tcPr>
                </a:tc>
                <a:tc rowSpan="2">
                  <a:txBody>
                    <a:bodyPr/>
                    <a:lstStyle/>
                    <a:p>
                      <a:pPr indent="0" lvl="0" marL="0" rtl="0" algn="ctr">
                        <a:spcBef>
                          <a:spcPts val="0"/>
                        </a:spcBef>
                        <a:spcAft>
                          <a:spcPts val="0"/>
                        </a:spcAft>
                        <a:buNone/>
                      </a:pPr>
                      <a:r>
                        <a:rPr lang="en" sz="1000"/>
                        <a:t>29</a:t>
                      </a:r>
                      <a:endParaRPr sz="1000"/>
                    </a:p>
                  </a:txBody>
                  <a:tcPr marT="91425" marB="91425" marR="91425" marL="91425" anchor="ctr">
                    <a:solidFill>
                      <a:srgbClr val="D9EAD3"/>
                    </a:solidFill>
                  </a:tcPr>
                </a:tc>
              </a:tr>
              <a:tr h="381000">
                <a:tc>
                  <a:txBody>
                    <a:bodyPr/>
                    <a:lstStyle/>
                    <a:p>
                      <a:pPr indent="0" lvl="0" marL="0" rtl="0" algn="l">
                        <a:spcBef>
                          <a:spcPts val="0"/>
                        </a:spcBef>
                        <a:spcAft>
                          <a:spcPts val="0"/>
                        </a:spcAft>
                        <a:buNone/>
                      </a:pPr>
                      <a:r>
                        <a:rPr lang="en" sz="1000"/>
                        <a:t>Weather</a:t>
                      </a:r>
                      <a:endParaRPr sz="1000"/>
                    </a:p>
                  </a:txBody>
                  <a:tcPr marT="91425" marB="91425" marR="91425" marL="91425"/>
                </a:tc>
                <a:tc>
                  <a:txBody>
                    <a:bodyPr/>
                    <a:lstStyle/>
                    <a:p>
                      <a:pPr indent="0" lvl="0" marL="0" rtl="0" algn="l">
                        <a:spcBef>
                          <a:spcPts val="0"/>
                        </a:spcBef>
                        <a:spcAft>
                          <a:spcPts val="0"/>
                        </a:spcAft>
                        <a:buNone/>
                      </a:pPr>
                      <a:r>
                        <a:rPr lang="en" sz="800" u="sng">
                          <a:solidFill>
                            <a:schemeClr val="hlink"/>
                          </a:solidFill>
                          <a:hlinkClick r:id="rId4"/>
                        </a:rPr>
                        <a:t>https://www.ncei.noaa.gov/</a:t>
                      </a:r>
                      <a:endParaRPr sz="800"/>
                    </a:p>
                  </a:txBody>
                  <a:tcPr marT="91425" marB="91425" marR="91425" marL="91425">
                    <a:solidFill>
                      <a:srgbClr val="D5A6BD"/>
                    </a:solidFill>
                  </a:tcPr>
                </a:tc>
                <a:tc>
                  <a:txBody>
                    <a:bodyPr/>
                    <a:lstStyle/>
                    <a:p>
                      <a:pPr indent="0" lvl="0" marL="0" rtl="0" algn="l">
                        <a:spcBef>
                          <a:spcPts val="0"/>
                        </a:spcBef>
                        <a:spcAft>
                          <a:spcPts val="0"/>
                        </a:spcAft>
                        <a:buNone/>
                      </a:pPr>
                      <a:r>
                        <a:rPr lang="en" sz="1000">
                          <a:solidFill>
                            <a:srgbClr val="FF0000"/>
                          </a:solidFill>
                        </a:rPr>
                        <a:t>627.0 M</a:t>
                      </a:r>
                      <a:endParaRPr sz="1000">
                        <a:solidFill>
                          <a:srgbClr val="FF0000"/>
                        </a:solidFill>
                      </a:endParaRPr>
                    </a:p>
                  </a:txBody>
                  <a:tcPr marT="91425" marB="91425" marR="91425" marL="91425">
                    <a:solidFill>
                      <a:srgbClr val="FFE599"/>
                    </a:solidFill>
                  </a:tcPr>
                </a:tc>
                <a:tc vMerge="1"/>
                <a:tc>
                  <a:txBody>
                    <a:bodyPr/>
                    <a:lstStyle/>
                    <a:p>
                      <a:pPr indent="0" lvl="0" marL="0" rtl="0" algn="l">
                        <a:spcBef>
                          <a:spcPts val="0"/>
                        </a:spcBef>
                        <a:spcAft>
                          <a:spcPts val="0"/>
                        </a:spcAft>
                        <a:buNone/>
                      </a:pPr>
                      <a:r>
                        <a:rPr lang="en" sz="1000"/>
                        <a:t>177</a:t>
                      </a:r>
                      <a:endParaRPr sz="1000"/>
                    </a:p>
                  </a:txBody>
                  <a:tcPr marT="91425" marB="91425" marR="91425" marL="91425">
                    <a:solidFill>
                      <a:srgbClr val="D9EAD3"/>
                    </a:solidFill>
                  </a:tcPr>
                </a:tc>
                <a:tc vMerge="1"/>
              </a:tr>
              <a:tr h="381000">
                <a:tc>
                  <a:txBody>
                    <a:bodyPr/>
                    <a:lstStyle/>
                    <a:p>
                      <a:pPr indent="0" lvl="0" marL="0" rtl="0" algn="l">
                        <a:spcBef>
                          <a:spcPts val="0"/>
                        </a:spcBef>
                        <a:spcAft>
                          <a:spcPts val="0"/>
                        </a:spcAft>
                        <a:buNone/>
                      </a:pPr>
                      <a:r>
                        <a:rPr lang="en" sz="1000"/>
                        <a:t>Stations</a:t>
                      </a:r>
                      <a:endParaRPr sz="1000"/>
                    </a:p>
                  </a:txBody>
                  <a:tcPr marT="91425" marB="91425" marR="91425" marL="91425"/>
                </a:tc>
                <a:tc>
                  <a:txBody>
                    <a:bodyPr/>
                    <a:lstStyle/>
                    <a:p>
                      <a:pPr indent="0" lvl="0" marL="0" rtl="0" algn="l">
                        <a:spcBef>
                          <a:spcPts val="0"/>
                        </a:spcBef>
                        <a:spcAft>
                          <a:spcPts val="0"/>
                        </a:spcAft>
                        <a:buNone/>
                      </a:pPr>
                      <a:r>
                        <a:rPr lang="en" sz="800"/>
                        <a:t>dbfs:/mnt/mids-w261/data/DEMO8/gsod/stations.csv.gz</a:t>
                      </a:r>
                      <a:endParaRPr sz="800"/>
                    </a:p>
                  </a:txBody>
                  <a:tcPr marT="91425" marB="91425" marR="91425" marL="91425">
                    <a:solidFill>
                      <a:srgbClr val="D5A6BD"/>
                    </a:solidFill>
                  </a:tcPr>
                </a:tc>
                <a:tc>
                  <a:txBody>
                    <a:bodyPr/>
                    <a:lstStyle/>
                    <a:p>
                      <a:pPr indent="0" lvl="0" marL="0" rtl="0" algn="l">
                        <a:spcBef>
                          <a:spcPts val="0"/>
                        </a:spcBef>
                        <a:spcAft>
                          <a:spcPts val="0"/>
                        </a:spcAft>
                        <a:buNone/>
                      </a:pPr>
                      <a:r>
                        <a:rPr lang="en" sz="1000"/>
                        <a:t>30 k</a:t>
                      </a:r>
                      <a:endParaRPr sz="1000"/>
                    </a:p>
                  </a:txBody>
                  <a:tcPr marT="91425" marB="91425" marR="91425" marL="91425">
                    <a:solidFill>
                      <a:srgbClr val="FFE599"/>
                    </a:solidFill>
                  </a:tcPr>
                </a:tc>
                <a:tc>
                  <a:txBody>
                    <a:bodyPr/>
                    <a:lstStyle/>
                    <a:p>
                      <a:pPr indent="0" lvl="0" marL="0" rtl="0" algn="l">
                        <a:spcBef>
                          <a:spcPts val="0"/>
                        </a:spcBef>
                        <a:spcAft>
                          <a:spcPts val="0"/>
                        </a:spcAft>
                        <a:buNone/>
                      </a:pPr>
                      <a:r>
                        <a:rPr lang="en" sz="1000"/>
                        <a:t>No adj</a:t>
                      </a:r>
                      <a:endParaRPr sz="1000"/>
                    </a:p>
                  </a:txBody>
                  <a:tcPr marT="91425" marB="91425" marR="91425" marL="91425">
                    <a:solidFill>
                      <a:srgbClr val="FFE599"/>
                    </a:solidFill>
                  </a:tcPr>
                </a:tc>
                <a:tc>
                  <a:txBody>
                    <a:bodyPr/>
                    <a:lstStyle/>
                    <a:p>
                      <a:pPr indent="0" lvl="0" marL="0" rtl="0" algn="l">
                        <a:spcBef>
                          <a:spcPts val="0"/>
                        </a:spcBef>
                        <a:spcAft>
                          <a:spcPts val="0"/>
                        </a:spcAft>
                        <a:buNone/>
                      </a:pPr>
                      <a:r>
                        <a:rPr lang="en" sz="1000"/>
                        <a:t>11</a:t>
                      </a:r>
                      <a:endParaRPr sz="1000"/>
                    </a:p>
                  </a:txBody>
                  <a:tcPr marT="91425" marB="91425" marR="91425" marL="91425">
                    <a:solidFill>
                      <a:srgbClr val="D9EAD3"/>
                    </a:solidFill>
                  </a:tcPr>
                </a:tc>
                <a:tc>
                  <a:txBody>
                    <a:bodyPr/>
                    <a:lstStyle/>
                    <a:p>
                      <a:pPr indent="0" lvl="0" marL="0" rtl="0" algn="l">
                        <a:spcBef>
                          <a:spcPts val="0"/>
                        </a:spcBef>
                        <a:spcAft>
                          <a:spcPts val="0"/>
                        </a:spcAft>
                        <a:buNone/>
                      </a:pPr>
                      <a:r>
                        <a:rPr lang="en" sz="1000"/>
                        <a:t>No adj</a:t>
                      </a:r>
                      <a:endParaRPr sz="1000"/>
                    </a:p>
                  </a:txBody>
                  <a:tcPr marT="91425" marB="91425" marR="91425" marL="91425">
                    <a:solidFill>
                      <a:srgbClr val="D9EAD3"/>
                    </a:solidFill>
                  </a:tcPr>
                </a:tc>
              </a:tr>
              <a:tr h="381000">
                <a:tc>
                  <a:txBody>
                    <a:bodyPr/>
                    <a:lstStyle/>
                    <a:p>
                      <a:pPr indent="0" lvl="0" marL="0" rtl="0" algn="l">
                        <a:spcBef>
                          <a:spcPts val="0"/>
                        </a:spcBef>
                        <a:spcAft>
                          <a:spcPts val="0"/>
                        </a:spcAft>
                        <a:buNone/>
                      </a:pPr>
                      <a:r>
                        <a:rPr lang="en" sz="1000"/>
                        <a:t>Airport Location</a:t>
                      </a:r>
                      <a:endParaRPr sz="1000"/>
                    </a:p>
                  </a:txBody>
                  <a:tcPr marT="91425" marB="91425" marR="91425" marL="91425"/>
                </a:tc>
                <a:tc>
                  <a:txBody>
                    <a:bodyPr/>
                    <a:lstStyle/>
                    <a:p>
                      <a:pPr indent="0" lvl="0" marL="0" rtl="0" algn="l">
                        <a:spcBef>
                          <a:spcPts val="0"/>
                        </a:spcBef>
                        <a:spcAft>
                          <a:spcPts val="0"/>
                        </a:spcAft>
                        <a:buNone/>
                      </a:pPr>
                      <a:r>
                        <a:rPr lang="en" sz="800" u="sng">
                          <a:solidFill>
                            <a:schemeClr val="hlink"/>
                          </a:solidFill>
                          <a:hlinkClick r:id="rId5"/>
                        </a:rPr>
                        <a:t>https://openflights.org/data.html</a:t>
                      </a:r>
                      <a:endParaRPr sz="800"/>
                    </a:p>
                  </a:txBody>
                  <a:tcPr marT="91425" marB="91425" marR="91425" marL="91425">
                    <a:solidFill>
                      <a:srgbClr val="D5A6BD"/>
                    </a:solidFill>
                  </a:tcPr>
                </a:tc>
                <a:tc>
                  <a:txBody>
                    <a:bodyPr/>
                    <a:lstStyle/>
                    <a:p>
                      <a:pPr indent="0" lvl="0" marL="0" rtl="0" algn="l">
                        <a:spcBef>
                          <a:spcPts val="0"/>
                        </a:spcBef>
                        <a:spcAft>
                          <a:spcPts val="0"/>
                        </a:spcAft>
                        <a:buNone/>
                      </a:pPr>
                      <a:r>
                        <a:rPr lang="en" sz="1000"/>
                        <a:t>7 k</a:t>
                      </a:r>
                      <a:endParaRPr sz="1000"/>
                    </a:p>
                  </a:txBody>
                  <a:tcPr marT="91425" marB="91425" marR="91425" marL="91425">
                    <a:solidFill>
                      <a:srgbClr val="FFE599"/>
                    </a:solidFill>
                  </a:tcPr>
                </a:tc>
                <a:tc>
                  <a:txBody>
                    <a:bodyPr/>
                    <a:lstStyle/>
                    <a:p>
                      <a:pPr indent="0" lvl="0" marL="0" rtl="0" algn="l">
                        <a:spcBef>
                          <a:spcPts val="0"/>
                        </a:spcBef>
                        <a:spcAft>
                          <a:spcPts val="0"/>
                        </a:spcAft>
                        <a:buNone/>
                      </a:pPr>
                      <a:r>
                        <a:rPr lang="en" sz="1000"/>
                        <a:t>No adj</a:t>
                      </a:r>
                      <a:endParaRPr sz="1000"/>
                    </a:p>
                  </a:txBody>
                  <a:tcPr marT="91425" marB="91425" marR="91425" marL="91425">
                    <a:solidFill>
                      <a:srgbClr val="FFE599"/>
                    </a:solidFill>
                  </a:tcPr>
                </a:tc>
                <a:tc>
                  <a:txBody>
                    <a:bodyPr/>
                    <a:lstStyle/>
                    <a:p>
                      <a:pPr indent="0" lvl="0" marL="0" rtl="0" algn="l">
                        <a:spcBef>
                          <a:spcPts val="0"/>
                        </a:spcBef>
                        <a:spcAft>
                          <a:spcPts val="0"/>
                        </a:spcAft>
                        <a:buNone/>
                      </a:pPr>
                      <a:r>
                        <a:rPr lang="en" sz="1000"/>
                        <a:t>3</a:t>
                      </a:r>
                      <a:endParaRPr sz="1000"/>
                    </a:p>
                  </a:txBody>
                  <a:tcPr marT="91425" marB="91425" marR="91425" marL="91425">
                    <a:solidFill>
                      <a:srgbClr val="D9EAD3"/>
                    </a:solidFill>
                  </a:tcPr>
                </a:tc>
                <a:tc>
                  <a:txBody>
                    <a:bodyPr/>
                    <a:lstStyle/>
                    <a:p>
                      <a:pPr indent="0" lvl="0" marL="0" rtl="0" algn="l">
                        <a:spcBef>
                          <a:spcPts val="0"/>
                        </a:spcBef>
                        <a:spcAft>
                          <a:spcPts val="0"/>
                        </a:spcAft>
                        <a:buNone/>
                      </a:pPr>
                      <a:r>
                        <a:rPr lang="en" sz="1000"/>
                        <a:t>No adj</a:t>
                      </a:r>
                      <a:endParaRPr sz="1000"/>
                    </a:p>
                  </a:txBody>
                  <a:tcPr marT="91425" marB="91425" marR="91425" marL="91425">
                    <a:solidFill>
                      <a:srgbClr val="D9EAD3"/>
                    </a:solidFill>
                  </a:tcPr>
                </a:tc>
              </a:tr>
            </a:tbl>
          </a:graphicData>
        </a:graphic>
      </p:graphicFrame>
      <p:pic>
        <p:nvPicPr>
          <p:cNvPr id="109" name="Google Shape;109;p16"/>
          <p:cNvPicPr preferRelativeResize="0"/>
          <p:nvPr/>
        </p:nvPicPr>
        <p:blipFill>
          <a:blip r:embed="rId6">
            <a:alphaModFix/>
          </a:blip>
          <a:stretch>
            <a:fillRect/>
          </a:stretch>
        </p:blipFill>
        <p:spPr>
          <a:xfrm>
            <a:off x="5886450" y="945526"/>
            <a:ext cx="3278125" cy="3591048"/>
          </a:xfrm>
          <a:prstGeom prst="rect">
            <a:avLst/>
          </a:prstGeom>
          <a:noFill/>
          <a:ln>
            <a:noFill/>
          </a:ln>
        </p:spPr>
      </p:pic>
      <p:pic>
        <p:nvPicPr>
          <p:cNvPr id="110" name="Google Shape;110;p16"/>
          <p:cNvPicPr preferRelativeResize="0"/>
          <p:nvPr/>
        </p:nvPicPr>
        <p:blipFill>
          <a:blip r:embed="rId7">
            <a:alphaModFix/>
          </a:blip>
          <a:stretch>
            <a:fillRect/>
          </a:stretch>
        </p:blipFill>
        <p:spPr>
          <a:xfrm>
            <a:off x="6573750" y="568075"/>
            <a:ext cx="1347250" cy="33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(EDA)</a:t>
            </a:r>
            <a:endParaRPr/>
          </a:p>
        </p:txBody>
      </p:sp>
      <p:sp>
        <p:nvSpPr>
          <p:cNvPr id="116" name="Google Shape;116;p17"/>
          <p:cNvSpPr txBox="1"/>
          <p:nvPr>
            <p:ph idx="1" type="body"/>
          </p:nvPr>
        </p:nvSpPr>
        <p:spPr>
          <a:xfrm>
            <a:off x="727650" y="1996425"/>
            <a:ext cx="5480700" cy="294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endParaRPr>
          </a:p>
          <a:p>
            <a:pPr indent="-330200" lvl="0" marL="457200" rtl="0" algn="l">
              <a:lnSpc>
                <a:spcPct val="115000"/>
              </a:lnSpc>
              <a:spcBef>
                <a:spcPts val="1600"/>
              </a:spcBef>
              <a:spcAft>
                <a:spcPts val="0"/>
              </a:spcAft>
              <a:buClr>
                <a:srgbClr val="000000"/>
              </a:buClr>
              <a:buSzPts val="1600"/>
              <a:buChar char="●"/>
            </a:pPr>
            <a:r>
              <a:rPr lang="en" sz="1600">
                <a:solidFill>
                  <a:srgbClr val="000000"/>
                </a:solidFill>
              </a:rPr>
              <a:t>Correlation plot: Ensure little to no collinearity</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Histogram: Identify Feature Engineering efforts</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Checked for Null and Incorrect values</a:t>
            </a:r>
            <a:endParaRPr sz="16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Less than 2% of the data had null values</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Others due to Cancelled and Diverted flight classification</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Weather set had many values encoded as </a:t>
            </a:r>
            <a:endParaRPr sz="1400">
              <a:solidFill>
                <a:srgbClr val="000000"/>
              </a:solidFill>
            </a:endParaRPr>
          </a:p>
          <a:p>
            <a:pPr indent="0" lvl="0" marL="914400" rtl="0" algn="l">
              <a:lnSpc>
                <a:spcPct val="115000"/>
              </a:lnSpc>
              <a:spcBef>
                <a:spcPts val="0"/>
              </a:spcBef>
              <a:spcAft>
                <a:spcPts val="0"/>
              </a:spcAft>
              <a:buNone/>
            </a:pPr>
            <a:r>
              <a:rPr lang="en" sz="1400">
                <a:solidFill>
                  <a:srgbClr val="000000"/>
                </a:solidFill>
              </a:rPr>
              <a:t>“inaccurate”, chose to remove these</a:t>
            </a:r>
            <a:endParaRPr sz="1400">
              <a:solidFill>
                <a:srgbClr val="000000"/>
              </a:solidFill>
            </a:endParaRPr>
          </a:p>
        </p:txBody>
      </p:sp>
      <p:pic>
        <p:nvPicPr>
          <p:cNvPr id="117" name="Google Shape;117;p17"/>
          <p:cNvPicPr preferRelativeResize="0"/>
          <p:nvPr/>
        </p:nvPicPr>
        <p:blipFill>
          <a:blip r:embed="rId3">
            <a:alphaModFix/>
          </a:blip>
          <a:stretch>
            <a:fillRect/>
          </a:stretch>
        </p:blipFill>
        <p:spPr>
          <a:xfrm>
            <a:off x="5717475" y="1794375"/>
            <a:ext cx="3172801" cy="31489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123" name="Google Shape;123;p18"/>
          <p:cNvSpPr txBox="1"/>
          <p:nvPr>
            <p:ph idx="1" type="body"/>
          </p:nvPr>
        </p:nvSpPr>
        <p:spPr>
          <a:xfrm>
            <a:off x="727650" y="1767825"/>
            <a:ext cx="3844200" cy="3225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Combined Airlines and Weather dataset using geoposition </a:t>
            </a:r>
            <a:endParaRPr sz="16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Joined if weather records are present within an hour of takeoff</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Weather  &amp; Airlines dataset was limited to required features and geoposition prior to merge to reduce data traffic</a:t>
            </a:r>
            <a:endParaRPr sz="14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Split combined curated  dataset into 80:10:10 Train, Val and Test sets </a:t>
            </a:r>
            <a:endParaRPr sz="1400">
              <a:solidFill>
                <a:srgbClr val="000000"/>
              </a:solidFill>
            </a:endParaRPr>
          </a:p>
        </p:txBody>
      </p:sp>
      <p:pic>
        <p:nvPicPr>
          <p:cNvPr id="124" name="Google Shape;124;p18"/>
          <p:cNvPicPr preferRelativeResize="0"/>
          <p:nvPr/>
        </p:nvPicPr>
        <p:blipFill>
          <a:blip r:embed="rId3">
            <a:alphaModFix/>
          </a:blip>
          <a:stretch>
            <a:fillRect/>
          </a:stretch>
        </p:blipFill>
        <p:spPr>
          <a:xfrm>
            <a:off x="4693577" y="1242450"/>
            <a:ext cx="4212700" cy="336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30" name="Google Shape;130;p19"/>
          <p:cNvSpPr txBox="1"/>
          <p:nvPr>
            <p:ph idx="1" type="body"/>
          </p:nvPr>
        </p:nvSpPr>
        <p:spPr>
          <a:xfrm>
            <a:off x="729450" y="2002675"/>
            <a:ext cx="5483400" cy="2946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Keys Features selected </a:t>
            </a:r>
            <a:endParaRPr sz="14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Introduced additional features</a:t>
            </a:r>
            <a:endParaRPr sz="16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is_Weeken</a:t>
            </a:r>
            <a:r>
              <a:rPr lang="en" sz="1400">
                <a:solidFill>
                  <a:srgbClr val="000000"/>
                </a:solidFill>
              </a:rPr>
              <a:t>d, </a:t>
            </a:r>
            <a:r>
              <a:rPr lang="en" sz="1400">
                <a:solidFill>
                  <a:srgbClr val="000000"/>
                </a:solidFill>
              </a:rPr>
              <a:t>is_RushHour</a:t>
            </a:r>
            <a:r>
              <a:rPr lang="en">
                <a:solidFill>
                  <a:srgbClr val="000000"/>
                </a:solidFill>
                <a:latin typeface="Arial"/>
                <a:ea typeface="Arial"/>
                <a:cs typeface="Arial"/>
                <a:sym typeface="Arial"/>
              </a:rPr>
              <a:t>, </a:t>
            </a:r>
            <a:r>
              <a:rPr lang="en" sz="1400">
                <a:solidFill>
                  <a:srgbClr val="000000"/>
                </a:solidFill>
              </a:rPr>
              <a:t>Origin_Carrier Interaction TermDest_Carrier Interaction Term</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Flight_Bearing and Origin &amp; Destination Station Wind Directi</a:t>
            </a:r>
            <a:r>
              <a:rPr lang="en" sz="1400">
                <a:solidFill>
                  <a:srgbClr val="000000"/>
                </a:solidFill>
              </a:rPr>
              <a:t>on (N,E,W,S, etc.) </a:t>
            </a:r>
            <a:endParaRPr sz="14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Transformed all categorical features to one-hot encoded</a:t>
            </a:r>
            <a:endParaRPr sz="1100">
              <a:solidFill>
                <a:srgbClr val="000000"/>
              </a:solidFill>
              <a:latin typeface="Arial"/>
              <a:ea typeface="Arial"/>
              <a:cs typeface="Arial"/>
              <a:sym typeface="Arial"/>
            </a:endParaRPr>
          </a:p>
        </p:txBody>
      </p:sp>
      <p:sp>
        <p:nvSpPr>
          <p:cNvPr id="131" name="Google Shape;131;p19"/>
          <p:cNvSpPr txBox="1"/>
          <p:nvPr/>
        </p:nvSpPr>
        <p:spPr>
          <a:xfrm>
            <a:off x="6302750" y="9004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MONTH: integer (nullable = true)</a:t>
            </a:r>
            <a:endParaRPr sz="600"/>
          </a:p>
          <a:p>
            <a:pPr indent="0" lvl="0" marL="0" rtl="0" algn="l">
              <a:spcBef>
                <a:spcPts val="0"/>
              </a:spcBef>
              <a:spcAft>
                <a:spcPts val="0"/>
              </a:spcAft>
              <a:buNone/>
            </a:pPr>
            <a:r>
              <a:rPr lang="en" sz="600"/>
              <a:t> |-- DAY_OF_WEEK: integer (nullable = true)</a:t>
            </a:r>
            <a:endParaRPr sz="600"/>
          </a:p>
          <a:p>
            <a:pPr indent="0" lvl="0" marL="0" rtl="0" algn="l">
              <a:spcBef>
                <a:spcPts val="0"/>
              </a:spcBef>
              <a:spcAft>
                <a:spcPts val="0"/>
              </a:spcAft>
              <a:buNone/>
            </a:pPr>
            <a:r>
              <a:rPr lang="en" sz="600"/>
              <a:t> |-- DEP_DELAY: double (nullable = true)</a:t>
            </a:r>
            <a:endParaRPr sz="600"/>
          </a:p>
          <a:p>
            <a:pPr indent="0" lvl="0" marL="0" rtl="0" algn="l">
              <a:spcBef>
                <a:spcPts val="0"/>
              </a:spcBef>
              <a:spcAft>
                <a:spcPts val="0"/>
              </a:spcAft>
              <a:buNone/>
            </a:pPr>
            <a:r>
              <a:rPr lang="en" sz="600"/>
              <a:t> |-- DEP_TIME_BLK: string (nullable = true)</a:t>
            </a:r>
            <a:endParaRPr sz="600"/>
          </a:p>
          <a:p>
            <a:pPr indent="0" lvl="0" marL="0" rtl="0" algn="l">
              <a:spcBef>
                <a:spcPts val="0"/>
              </a:spcBef>
              <a:spcAft>
                <a:spcPts val="0"/>
              </a:spcAft>
              <a:buNone/>
            </a:pPr>
            <a:r>
              <a:rPr lang="en" sz="600"/>
              <a:t> |-- ARR_DELAY: double (nullable = true)</a:t>
            </a:r>
            <a:endParaRPr sz="600"/>
          </a:p>
          <a:p>
            <a:pPr indent="0" lvl="0" marL="0" rtl="0" algn="l">
              <a:spcBef>
                <a:spcPts val="0"/>
              </a:spcBef>
              <a:spcAft>
                <a:spcPts val="0"/>
              </a:spcAft>
              <a:buNone/>
            </a:pPr>
            <a:r>
              <a:rPr lang="en" sz="600"/>
              <a:t> |-- ARR_TIME_BLK: string (nullable = true)</a:t>
            </a:r>
            <a:endParaRPr sz="600"/>
          </a:p>
          <a:p>
            <a:pPr indent="0" lvl="0" marL="0" rtl="0" algn="l">
              <a:spcBef>
                <a:spcPts val="0"/>
              </a:spcBef>
              <a:spcAft>
                <a:spcPts val="0"/>
              </a:spcAft>
              <a:buNone/>
            </a:pPr>
            <a:r>
              <a:rPr lang="en" sz="600"/>
              <a:t> |-- CRS_ELAPSED_TIME: double (nullable = true)</a:t>
            </a:r>
            <a:endParaRPr sz="600"/>
          </a:p>
          <a:p>
            <a:pPr indent="0" lvl="0" marL="0" rtl="0" algn="l">
              <a:spcBef>
                <a:spcPts val="0"/>
              </a:spcBef>
              <a:spcAft>
                <a:spcPts val="0"/>
              </a:spcAft>
              <a:buNone/>
            </a:pPr>
            <a:r>
              <a:rPr lang="en" sz="600"/>
              <a:t> |-- DISTANCE: double (nullable = true)</a:t>
            </a:r>
            <a:endParaRPr sz="600"/>
          </a:p>
          <a:p>
            <a:pPr indent="0" lvl="0" marL="0" rtl="0" algn="l">
              <a:spcBef>
                <a:spcPts val="0"/>
              </a:spcBef>
              <a:spcAft>
                <a:spcPts val="0"/>
              </a:spcAft>
              <a:buNone/>
            </a:pPr>
            <a:r>
              <a:rPr lang="en" sz="600"/>
              <a:t> |-- CARRIER_DELAY: integer (nullable = true)</a:t>
            </a:r>
            <a:endParaRPr sz="600"/>
          </a:p>
          <a:p>
            <a:pPr indent="0" lvl="0" marL="0" rtl="0" algn="l">
              <a:spcBef>
                <a:spcPts val="0"/>
              </a:spcBef>
              <a:spcAft>
                <a:spcPts val="0"/>
              </a:spcAft>
              <a:buNone/>
            </a:pPr>
            <a:r>
              <a:rPr lang="en" sz="600"/>
              <a:t> |-- WEATHER_DELAY: integer (nullable = true)</a:t>
            </a:r>
            <a:endParaRPr sz="600"/>
          </a:p>
          <a:p>
            <a:pPr indent="0" lvl="0" marL="0" rtl="0" algn="l">
              <a:spcBef>
                <a:spcPts val="0"/>
              </a:spcBef>
              <a:spcAft>
                <a:spcPts val="0"/>
              </a:spcAft>
              <a:buNone/>
            </a:pPr>
            <a:r>
              <a:rPr lang="en" sz="600"/>
              <a:t> |-- NAS_DELAY: integer (nullable = true)</a:t>
            </a:r>
            <a:endParaRPr sz="600"/>
          </a:p>
          <a:p>
            <a:pPr indent="0" lvl="0" marL="0" rtl="0" algn="l">
              <a:spcBef>
                <a:spcPts val="0"/>
              </a:spcBef>
              <a:spcAft>
                <a:spcPts val="0"/>
              </a:spcAft>
              <a:buNone/>
            </a:pPr>
            <a:r>
              <a:rPr lang="en" sz="600"/>
              <a:t> |-- SECURITY_DELAY: integer (nullable = true)</a:t>
            </a:r>
            <a:endParaRPr sz="600"/>
          </a:p>
          <a:p>
            <a:pPr indent="0" lvl="0" marL="0" rtl="0" algn="l">
              <a:spcBef>
                <a:spcPts val="0"/>
              </a:spcBef>
              <a:spcAft>
                <a:spcPts val="0"/>
              </a:spcAft>
              <a:buNone/>
            </a:pPr>
            <a:r>
              <a:rPr lang="en" sz="600"/>
              <a:t> |-- LATE_AIRCRAFT_DELAY: integer (nullable = true)</a:t>
            </a:r>
            <a:endParaRPr sz="600"/>
          </a:p>
          <a:p>
            <a:pPr indent="0" lvl="0" marL="0" rtl="0" algn="l">
              <a:spcBef>
                <a:spcPts val="0"/>
              </a:spcBef>
              <a:spcAft>
                <a:spcPts val="0"/>
              </a:spcAft>
              <a:buNone/>
            </a:pPr>
            <a:r>
              <a:rPr lang="en" sz="600"/>
              <a:t> |-- IS_WEEKEND: integer (nullable = true)</a:t>
            </a:r>
            <a:endParaRPr sz="600"/>
          </a:p>
          <a:p>
            <a:pPr indent="0" lvl="0" marL="0" rtl="0" algn="l">
              <a:spcBef>
                <a:spcPts val="0"/>
              </a:spcBef>
              <a:spcAft>
                <a:spcPts val="0"/>
              </a:spcAft>
              <a:buNone/>
            </a:pPr>
            <a:r>
              <a:rPr lang="en" sz="600"/>
              <a:t> |-- DEP_RUSH_HOUR: integer (nullable = true)</a:t>
            </a:r>
            <a:endParaRPr sz="600"/>
          </a:p>
          <a:p>
            <a:pPr indent="0" lvl="0" marL="0" rtl="0" algn="l">
              <a:spcBef>
                <a:spcPts val="0"/>
              </a:spcBef>
              <a:spcAft>
                <a:spcPts val="0"/>
              </a:spcAft>
              <a:buNone/>
            </a:pPr>
            <a:r>
              <a:rPr lang="en" sz="600"/>
              <a:t> |-- ARR_RUSH_HOUR: integer (nullable = true)</a:t>
            </a:r>
            <a:endParaRPr sz="600"/>
          </a:p>
          <a:p>
            <a:pPr indent="0" lvl="0" marL="0" rtl="0" algn="l">
              <a:spcBef>
                <a:spcPts val="0"/>
              </a:spcBef>
              <a:spcAft>
                <a:spcPts val="0"/>
              </a:spcAft>
              <a:buNone/>
            </a:pPr>
            <a:r>
              <a:rPr lang="en" sz="600"/>
              <a:t> |-- ORIGIN_CARRIER: string (nullable = true)</a:t>
            </a:r>
            <a:endParaRPr sz="600"/>
          </a:p>
          <a:p>
            <a:pPr indent="0" lvl="0" marL="0" rtl="0" algn="l">
              <a:spcBef>
                <a:spcPts val="0"/>
              </a:spcBef>
              <a:spcAft>
                <a:spcPts val="0"/>
              </a:spcAft>
              <a:buNone/>
            </a:pPr>
            <a:r>
              <a:rPr lang="en" sz="600"/>
              <a:t> |-- DEST_CARRIER: string (nullable = true)</a:t>
            </a:r>
            <a:endParaRPr sz="600"/>
          </a:p>
          <a:p>
            <a:pPr indent="0" lvl="0" marL="0" rtl="0" algn="l">
              <a:spcBef>
                <a:spcPts val="0"/>
              </a:spcBef>
              <a:spcAft>
                <a:spcPts val="0"/>
              </a:spcAft>
              <a:buNone/>
            </a:pPr>
            <a:r>
              <a:rPr lang="en" sz="600"/>
              <a:t> |-- FLIGHT_BEARING: string (nullable = true)</a:t>
            </a:r>
            <a:endParaRPr sz="600"/>
          </a:p>
          <a:p>
            <a:pPr indent="0" lvl="0" marL="0" rtl="0" algn="l">
              <a:spcBef>
                <a:spcPts val="0"/>
              </a:spcBef>
              <a:spcAft>
                <a:spcPts val="0"/>
              </a:spcAft>
              <a:buNone/>
            </a:pPr>
            <a:r>
              <a:rPr lang="en" sz="600"/>
              <a:t> |-- ORIGIN_STATION_WND: double (nullable = true)</a:t>
            </a:r>
            <a:endParaRPr sz="600"/>
          </a:p>
          <a:p>
            <a:pPr indent="0" lvl="0" marL="0" rtl="0" algn="l">
              <a:spcBef>
                <a:spcPts val="0"/>
              </a:spcBef>
              <a:spcAft>
                <a:spcPts val="0"/>
              </a:spcAft>
              <a:buNone/>
            </a:pPr>
            <a:r>
              <a:rPr lang="en" sz="600"/>
              <a:t> |-- ORIGIN_STATION_VIS: double (nullable = true)</a:t>
            </a:r>
            <a:endParaRPr sz="600"/>
          </a:p>
          <a:p>
            <a:pPr indent="0" lvl="0" marL="0" rtl="0" algn="l">
              <a:spcBef>
                <a:spcPts val="0"/>
              </a:spcBef>
              <a:spcAft>
                <a:spcPts val="0"/>
              </a:spcAft>
              <a:buNone/>
            </a:pPr>
            <a:r>
              <a:rPr lang="en" sz="600"/>
              <a:t> |-- ORIGIN_STATION_SLP: double (nullable = true)</a:t>
            </a:r>
            <a:endParaRPr sz="600"/>
          </a:p>
          <a:p>
            <a:pPr indent="0" lvl="0" marL="0" rtl="0" algn="l">
              <a:spcBef>
                <a:spcPts val="0"/>
              </a:spcBef>
              <a:spcAft>
                <a:spcPts val="0"/>
              </a:spcAft>
              <a:buNone/>
            </a:pPr>
            <a:r>
              <a:rPr lang="en" sz="600"/>
              <a:t> |-- ORIGIN_STATION_AA1: double (nullable = true)</a:t>
            </a:r>
            <a:endParaRPr sz="600"/>
          </a:p>
          <a:p>
            <a:pPr indent="0" lvl="0" marL="0" rtl="0" algn="l">
              <a:spcBef>
                <a:spcPts val="0"/>
              </a:spcBef>
              <a:spcAft>
                <a:spcPts val="0"/>
              </a:spcAft>
              <a:buNone/>
            </a:pPr>
            <a:r>
              <a:rPr lang="en" sz="600"/>
              <a:t> |-- ORIGIN_STATION_WND_DIR: string (nullable = true)</a:t>
            </a:r>
            <a:endParaRPr sz="600"/>
          </a:p>
          <a:p>
            <a:pPr indent="0" lvl="0" marL="0" rtl="0" algn="l">
              <a:spcBef>
                <a:spcPts val="0"/>
              </a:spcBef>
              <a:spcAft>
                <a:spcPts val="0"/>
              </a:spcAft>
              <a:buNone/>
            </a:pPr>
            <a:r>
              <a:rPr lang="en" sz="600"/>
              <a:t> |-- DEST_STATION_WND: double (nullable = true)</a:t>
            </a:r>
            <a:endParaRPr sz="600"/>
          </a:p>
          <a:p>
            <a:pPr indent="0" lvl="0" marL="0" rtl="0" algn="l">
              <a:spcBef>
                <a:spcPts val="0"/>
              </a:spcBef>
              <a:spcAft>
                <a:spcPts val="0"/>
              </a:spcAft>
              <a:buNone/>
            </a:pPr>
            <a:r>
              <a:rPr lang="en" sz="600"/>
              <a:t> |-- DEST_STATION_VIS: double (nullable = true)</a:t>
            </a:r>
            <a:endParaRPr sz="600"/>
          </a:p>
          <a:p>
            <a:pPr indent="0" lvl="0" marL="0" rtl="0" algn="l">
              <a:spcBef>
                <a:spcPts val="0"/>
              </a:spcBef>
              <a:spcAft>
                <a:spcPts val="0"/>
              </a:spcAft>
              <a:buNone/>
            </a:pPr>
            <a:r>
              <a:rPr lang="en" sz="600"/>
              <a:t> |-- DEST_STATION_SLP: double (nullable = true)</a:t>
            </a:r>
            <a:endParaRPr sz="600"/>
          </a:p>
          <a:p>
            <a:pPr indent="0" lvl="0" marL="0" rtl="0" algn="l">
              <a:spcBef>
                <a:spcPts val="0"/>
              </a:spcBef>
              <a:spcAft>
                <a:spcPts val="0"/>
              </a:spcAft>
              <a:buNone/>
            </a:pPr>
            <a:r>
              <a:rPr lang="en" sz="600"/>
              <a:t> |-- DEST_STATION_AA1: double (nullable = true)</a:t>
            </a:r>
            <a:endParaRPr sz="600"/>
          </a:p>
          <a:p>
            <a:pPr indent="0" lvl="0" marL="0" rtl="0" algn="l">
              <a:spcBef>
                <a:spcPts val="0"/>
              </a:spcBef>
              <a:spcAft>
                <a:spcPts val="0"/>
              </a:spcAft>
              <a:buNone/>
            </a:pPr>
            <a:r>
              <a:rPr lang="en" sz="600"/>
              <a:t> |-- DEST_STATION_WND_DIR: string (nullable = true)</a:t>
            </a:r>
            <a:endParaRPr sz="600"/>
          </a:p>
          <a:p>
            <a:pPr indent="0" lvl="0" marL="0" rtl="0" algn="l">
              <a:spcBef>
                <a:spcPts val="0"/>
              </a:spcBef>
              <a:spcAft>
                <a:spcPts val="0"/>
              </a:spcAft>
              <a:buNone/>
            </a:pPr>
            <a:r>
              <a:rPr lang="en" sz="600"/>
              <a:t> |-- DEP_TIME_BLKIndex: double (nullable = false)</a:t>
            </a:r>
            <a:endParaRPr sz="600"/>
          </a:p>
          <a:p>
            <a:pPr indent="0" lvl="0" marL="0" rtl="0" algn="l">
              <a:spcBef>
                <a:spcPts val="0"/>
              </a:spcBef>
              <a:spcAft>
                <a:spcPts val="0"/>
              </a:spcAft>
              <a:buNone/>
            </a:pPr>
            <a:r>
              <a:rPr lang="en" sz="600"/>
              <a:t> |-- DEP_TIME_BLKclassVec: vector (nullable = true)</a:t>
            </a:r>
            <a:endParaRPr sz="600"/>
          </a:p>
          <a:p>
            <a:pPr indent="0" lvl="0" marL="0" rtl="0" algn="l">
              <a:spcBef>
                <a:spcPts val="0"/>
              </a:spcBef>
              <a:spcAft>
                <a:spcPts val="0"/>
              </a:spcAft>
              <a:buNone/>
            </a:pPr>
            <a:r>
              <a:rPr lang="en" sz="600"/>
              <a:t> |-- ARR_TIME_BLKclassVec: vector (nullable = true)</a:t>
            </a:r>
            <a:endParaRPr sz="600"/>
          </a:p>
          <a:p>
            <a:pPr indent="0" lvl="0" marL="0" rtl="0" algn="l">
              <a:spcBef>
                <a:spcPts val="0"/>
              </a:spcBef>
              <a:spcAft>
                <a:spcPts val="0"/>
              </a:spcAft>
              <a:buNone/>
            </a:pPr>
            <a:r>
              <a:rPr lang="en" sz="600"/>
              <a:t> |-- ORIGIN_CARRIERclassVec: vector (nullable = true)</a:t>
            </a:r>
            <a:endParaRPr sz="600"/>
          </a:p>
          <a:p>
            <a:pPr indent="0" lvl="0" marL="0" rtl="0" algn="l">
              <a:spcBef>
                <a:spcPts val="0"/>
              </a:spcBef>
              <a:spcAft>
                <a:spcPts val="0"/>
              </a:spcAft>
              <a:buNone/>
            </a:pPr>
            <a:r>
              <a:rPr lang="en" sz="600"/>
              <a:t> |-- DEST_CARRIERclassVec: vector (nullable = true)</a:t>
            </a:r>
            <a:endParaRPr sz="600"/>
          </a:p>
          <a:p>
            <a:pPr indent="0" lvl="0" marL="0" rtl="0" algn="l">
              <a:spcBef>
                <a:spcPts val="0"/>
              </a:spcBef>
              <a:spcAft>
                <a:spcPts val="0"/>
              </a:spcAft>
              <a:buNone/>
            </a:pPr>
            <a:r>
              <a:rPr lang="en" sz="600"/>
              <a:t> |-- FLIGHT_BEARINGclassVec: vector (nullable = true)</a:t>
            </a:r>
            <a:endParaRPr sz="600"/>
          </a:p>
          <a:p>
            <a:pPr indent="0" lvl="0" marL="0" rtl="0" algn="l">
              <a:spcBef>
                <a:spcPts val="0"/>
              </a:spcBef>
              <a:spcAft>
                <a:spcPts val="0"/>
              </a:spcAft>
              <a:buNone/>
            </a:pPr>
            <a:r>
              <a:rPr lang="en" sz="600"/>
              <a:t> |-- ORIGIN_STATION_WND_DIRclassVec: vector (nullable = true)</a:t>
            </a:r>
            <a:endParaRPr sz="600"/>
          </a:p>
          <a:p>
            <a:pPr indent="0" lvl="0" marL="0" rtl="0" algn="l">
              <a:spcBef>
                <a:spcPts val="0"/>
              </a:spcBef>
              <a:spcAft>
                <a:spcPts val="0"/>
              </a:spcAft>
              <a:buNone/>
            </a:pPr>
            <a:r>
              <a:rPr lang="en" sz="600"/>
              <a:t> |-- DEST_STATION_WND_DIRclassVec: vector (nullable = true)</a:t>
            </a:r>
            <a:endParaRPr sz="600"/>
          </a:p>
          <a:p>
            <a:pPr indent="0" lvl="0" marL="0" rtl="0" algn="l">
              <a:spcBef>
                <a:spcPts val="0"/>
              </a:spcBef>
              <a:spcAft>
                <a:spcPts val="0"/>
              </a:spcAft>
              <a:buNone/>
            </a:pPr>
            <a:r>
              <a:rPr lang="en" sz="600"/>
              <a:t> |-- MONTHclassVec: vector (nullable = true)</a:t>
            </a:r>
            <a:endParaRPr sz="600"/>
          </a:p>
          <a:p>
            <a:pPr indent="0" lvl="0" marL="0" rtl="0" algn="l">
              <a:spcBef>
                <a:spcPts val="0"/>
              </a:spcBef>
              <a:spcAft>
                <a:spcPts val="0"/>
              </a:spcAft>
              <a:buNone/>
            </a:pPr>
            <a:r>
              <a:rPr lang="en" sz="600"/>
              <a:t> |-- DAY_OF_WEEKclassVec: vector (nullable = true)</a:t>
            </a:r>
            <a:endParaRPr sz="600"/>
          </a:p>
          <a:p>
            <a:pPr indent="0" lvl="0" marL="0" rtl="0" algn="l">
              <a:spcBef>
                <a:spcPts val="0"/>
              </a:spcBef>
              <a:spcAft>
                <a:spcPts val="0"/>
              </a:spcAft>
              <a:buNone/>
            </a:pPr>
            <a:r>
              <a:rPr lang="en" sz="600"/>
              <a:t> </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Explored</a:t>
            </a:r>
            <a:endParaRPr/>
          </a:p>
        </p:txBody>
      </p:sp>
      <p:sp>
        <p:nvSpPr>
          <p:cNvPr id="137" name="Google Shape;137;p20"/>
          <p:cNvSpPr txBox="1"/>
          <p:nvPr>
            <p:ph idx="1" type="body"/>
          </p:nvPr>
        </p:nvSpPr>
        <p:spPr>
          <a:xfrm>
            <a:off x="729450" y="1853850"/>
            <a:ext cx="7688700" cy="300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Lato"/>
              <a:buChar char="●"/>
            </a:pPr>
            <a:r>
              <a:rPr lang="en" sz="1600">
                <a:solidFill>
                  <a:srgbClr val="000000"/>
                </a:solidFill>
              </a:rPr>
              <a:t>Our business case required to train a supervised regression model</a:t>
            </a:r>
            <a:endParaRPr sz="1600">
              <a:solidFill>
                <a:srgbClr val="000000"/>
              </a:solidFill>
            </a:endParaRPr>
          </a:p>
          <a:p>
            <a:pPr indent="-317500" lvl="1" marL="914400" rtl="0" algn="l">
              <a:spcBef>
                <a:spcPts val="0"/>
              </a:spcBef>
              <a:spcAft>
                <a:spcPts val="0"/>
              </a:spcAft>
              <a:buClr>
                <a:srgbClr val="000000"/>
              </a:buClr>
              <a:buSzPts val="1400"/>
              <a:buFont typeface="Arial"/>
              <a:buChar char="○"/>
            </a:pPr>
            <a:r>
              <a:rPr lang="en" sz="1400">
                <a:solidFill>
                  <a:srgbClr val="000000"/>
                </a:solidFill>
              </a:rPr>
              <a:t>Predicting Arrival Delay (Y) for given set of airlines &amp; weather features (X)</a:t>
            </a:r>
            <a:endParaRPr sz="1600">
              <a:solidFill>
                <a:srgbClr val="000000"/>
              </a:solidFill>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rPr>
              <a:t>Explored and compared following regression algorithms available in PySpark:</a:t>
            </a:r>
            <a:endParaRPr sz="1600">
              <a:solidFill>
                <a:srgbClr val="000000"/>
              </a:solidFill>
            </a:endParaRPr>
          </a:p>
          <a:p>
            <a:pPr indent="-317500" lvl="1" marL="914400" rtl="0" algn="l">
              <a:spcBef>
                <a:spcPts val="0"/>
              </a:spcBef>
              <a:spcAft>
                <a:spcPts val="0"/>
              </a:spcAft>
              <a:buClr>
                <a:srgbClr val="000000"/>
              </a:buClr>
              <a:buSzPts val="1400"/>
              <a:buFont typeface="Arial"/>
              <a:buChar char="○"/>
            </a:pPr>
            <a:r>
              <a:rPr lang="en" sz="1400">
                <a:solidFill>
                  <a:srgbClr val="000000"/>
                </a:solidFill>
              </a:rPr>
              <a:t>Linear Regression (OLS, Lasso, Ridge and Elastic Net)</a:t>
            </a:r>
            <a:endParaRPr sz="1400">
              <a:solidFill>
                <a:srgbClr val="000000"/>
              </a:solidFill>
            </a:endParaRPr>
          </a:p>
          <a:p>
            <a:pPr indent="-317500" lvl="1" marL="914400" rtl="0" algn="l">
              <a:spcBef>
                <a:spcPts val="0"/>
              </a:spcBef>
              <a:spcAft>
                <a:spcPts val="0"/>
              </a:spcAft>
              <a:buClr>
                <a:srgbClr val="000000"/>
              </a:buClr>
              <a:buSzPts val="1400"/>
              <a:buFont typeface="Arial"/>
              <a:buChar char="○"/>
            </a:pPr>
            <a:r>
              <a:rPr lang="en" sz="1400">
                <a:solidFill>
                  <a:srgbClr val="000000"/>
                </a:solidFill>
              </a:rPr>
              <a:t>Decision Tree Regressor</a:t>
            </a:r>
            <a:endParaRPr sz="1400">
              <a:solidFill>
                <a:srgbClr val="000000"/>
              </a:solidFill>
            </a:endParaRPr>
          </a:p>
          <a:p>
            <a:pPr indent="-317500" lvl="1" marL="914400" rtl="0" algn="l">
              <a:spcBef>
                <a:spcPts val="0"/>
              </a:spcBef>
              <a:spcAft>
                <a:spcPts val="0"/>
              </a:spcAft>
              <a:buClr>
                <a:srgbClr val="000000"/>
              </a:buClr>
              <a:buSzPts val="1400"/>
              <a:buFont typeface="Arial"/>
              <a:buChar char="○"/>
            </a:pPr>
            <a:r>
              <a:rPr lang="en" sz="1400">
                <a:solidFill>
                  <a:srgbClr val="000000"/>
                </a:solidFill>
              </a:rPr>
              <a:t>Random Forest Regressor</a:t>
            </a:r>
            <a:endParaRPr sz="1400">
              <a:solidFill>
                <a:srgbClr val="000000"/>
              </a:solidFill>
            </a:endParaRPr>
          </a:p>
          <a:p>
            <a:pPr indent="-317500" lvl="1" marL="914400" rtl="0" algn="l">
              <a:spcBef>
                <a:spcPts val="0"/>
              </a:spcBef>
              <a:spcAft>
                <a:spcPts val="0"/>
              </a:spcAft>
              <a:buClr>
                <a:srgbClr val="000000"/>
              </a:buClr>
              <a:buSzPts val="1400"/>
              <a:buFont typeface="Arial"/>
              <a:buChar char="○"/>
            </a:pPr>
            <a:r>
              <a:rPr lang="en" sz="1400">
                <a:solidFill>
                  <a:srgbClr val="000000"/>
                </a:solidFill>
              </a:rPr>
              <a:t>Gradient Boosting Regressor</a:t>
            </a:r>
            <a:endParaRPr sz="1400">
              <a:solidFill>
                <a:srgbClr val="000000"/>
              </a:solidFill>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rPr>
              <a:t>All Machine Learning models were trained using 5-fold cross-validation </a:t>
            </a:r>
            <a:endParaRPr sz="1600">
              <a:solidFill>
                <a:srgbClr val="000000"/>
              </a:solidFill>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rPr>
              <a:t>Grid search was used for Hyperparameter tuning for all models</a:t>
            </a:r>
            <a:endParaRPr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143" name="Google Shape;143;p21"/>
          <p:cNvSpPr txBox="1"/>
          <p:nvPr>
            <p:ph idx="1" type="body"/>
          </p:nvPr>
        </p:nvSpPr>
        <p:spPr>
          <a:xfrm>
            <a:off x="729450" y="1853850"/>
            <a:ext cx="7688700" cy="1095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Primary evaluation metric: R^2 </a:t>
            </a:r>
            <a:endParaRPr sz="1600"/>
          </a:p>
          <a:p>
            <a:pPr indent="-330200" lvl="0" marL="457200" rtl="0" algn="l">
              <a:spcBef>
                <a:spcPts val="0"/>
              </a:spcBef>
              <a:spcAft>
                <a:spcPts val="0"/>
              </a:spcAft>
              <a:buSzPts val="1600"/>
              <a:buChar char="●"/>
            </a:pPr>
            <a:r>
              <a:rPr lang="en" sz="1600"/>
              <a:t>Linear Regression with L2 penalty turned out to be best performing algorithm.</a:t>
            </a:r>
            <a:endParaRPr sz="1300">
              <a:solidFill>
                <a:srgbClr val="000000"/>
              </a:solidFill>
            </a:endParaRPr>
          </a:p>
          <a:p>
            <a:pPr indent="-330200" lvl="0" marL="457200" rtl="0" algn="l">
              <a:spcBef>
                <a:spcPts val="0"/>
              </a:spcBef>
              <a:spcAft>
                <a:spcPts val="0"/>
              </a:spcAft>
              <a:buClr>
                <a:srgbClr val="434343"/>
              </a:buClr>
              <a:buSzPts val="1600"/>
              <a:buChar char="●"/>
            </a:pPr>
            <a:r>
              <a:rPr lang="en" sz="1600">
                <a:solidFill>
                  <a:srgbClr val="434343"/>
                </a:solidFill>
              </a:rPr>
              <a:t>Based on R^2 value, ~ 95% of variance in the dependent variable (ARR_DELAY) is explained by Linear Regression model with L2 regularization.</a:t>
            </a:r>
            <a:endParaRPr>
              <a:solidFill>
                <a:srgbClr val="434343"/>
              </a:solidFill>
            </a:endParaRPr>
          </a:p>
        </p:txBody>
      </p:sp>
      <p:pic>
        <p:nvPicPr>
          <p:cNvPr id="144" name="Google Shape;144;p21"/>
          <p:cNvPicPr preferRelativeResize="0"/>
          <p:nvPr/>
        </p:nvPicPr>
        <p:blipFill>
          <a:blip r:embed="rId3">
            <a:alphaModFix/>
          </a:blip>
          <a:stretch>
            <a:fillRect/>
          </a:stretch>
        </p:blipFill>
        <p:spPr>
          <a:xfrm>
            <a:off x="1270550" y="3094400"/>
            <a:ext cx="4958547" cy="194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